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media/image19.jpg" ContentType="image/jpg"/>
  <Override PartName="/ppt/media/image20.jpg" ContentType="image/jpg"/>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media/image68.jpg" ContentType="image/jpg"/>
  <Override PartName="/ppt/notesSlides/notesSlide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6" r:id="rId3"/>
    <p:sldMasterId id="2147483672" r:id="rId4"/>
  </p:sldMasterIdLst>
  <p:notesMasterIdLst>
    <p:notesMasterId r:id="rId105"/>
  </p:notesMasterIdLst>
  <p:sldIdLst>
    <p:sldId id="257" r:id="rId5"/>
    <p:sldId id="264" r:id="rId6"/>
    <p:sldId id="441" r:id="rId7"/>
    <p:sldId id="442" r:id="rId8"/>
    <p:sldId id="443" r:id="rId9"/>
    <p:sldId id="445" r:id="rId10"/>
    <p:sldId id="444" r:id="rId11"/>
    <p:sldId id="259" r:id="rId12"/>
    <p:sldId id="447" r:id="rId13"/>
    <p:sldId id="446" r:id="rId14"/>
    <p:sldId id="275" r:id="rId15"/>
    <p:sldId id="448" r:id="rId16"/>
    <p:sldId id="276" r:id="rId17"/>
    <p:sldId id="278" r:id="rId18"/>
    <p:sldId id="279" r:id="rId19"/>
    <p:sldId id="280" r:id="rId20"/>
    <p:sldId id="449" r:id="rId21"/>
    <p:sldId id="450" r:id="rId22"/>
    <p:sldId id="451" r:id="rId23"/>
    <p:sldId id="452" r:id="rId24"/>
    <p:sldId id="474" r:id="rId25"/>
    <p:sldId id="455" r:id="rId26"/>
    <p:sldId id="456" r:id="rId27"/>
    <p:sldId id="454" r:id="rId28"/>
    <p:sldId id="453" r:id="rId29"/>
    <p:sldId id="260" r:id="rId30"/>
    <p:sldId id="469" r:id="rId31"/>
    <p:sldId id="470" r:id="rId32"/>
    <p:sldId id="461" r:id="rId33"/>
    <p:sldId id="462" r:id="rId34"/>
    <p:sldId id="459" r:id="rId35"/>
    <p:sldId id="471" r:id="rId36"/>
    <p:sldId id="472" r:id="rId37"/>
    <p:sldId id="473" r:id="rId38"/>
    <p:sldId id="265" r:id="rId39"/>
    <p:sldId id="267" r:id="rId40"/>
    <p:sldId id="266" r:id="rId41"/>
    <p:sldId id="268" r:id="rId42"/>
    <p:sldId id="269" r:id="rId43"/>
    <p:sldId id="274" r:id="rId44"/>
    <p:sldId id="261" r:id="rId45"/>
    <p:sldId id="463" r:id="rId46"/>
    <p:sldId id="464" r:id="rId47"/>
    <p:sldId id="465" r:id="rId48"/>
    <p:sldId id="466" r:id="rId49"/>
    <p:sldId id="349" r:id="rId50"/>
    <p:sldId id="350" r:id="rId51"/>
    <p:sldId id="351" r:id="rId52"/>
    <p:sldId id="352" r:id="rId53"/>
    <p:sldId id="353" r:id="rId54"/>
    <p:sldId id="354" r:id="rId55"/>
    <p:sldId id="355" r:id="rId56"/>
    <p:sldId id="356" r:id="rId57"/>
    <p:sldId id="357" r:id="rId58"/>
    <p:sldId id="358" r:id="rId59"/>
    <p:sldId id="359" r:id="rId60"/>
    <p:sldId id="360" r:id="rId61"/>
    <p:sldId id="262" r:id="rId62"/>
    <p:sldId id="477" r:id="rId63"/>
    <p:sldId id="479" r:id="rId64"/>
    <p:sldId id="483" r:id="rId65"/>
    <p:sldId id="484" r:id="rId66"/>
    <p:sldId id="486" r:id="rId67"/>
    <p:sldId id="487" r:id="rId68"/>
    <p:sldId id="496" r:id="rId69"/>
    <p:sldId id="497" r:id="rId70"/>
    <p:sldId id="490" r:id="rId71"/>
    <p:sldId id="270" r:id="rId72"/>
    <p:sldId id="271" r:id="rId73"/>
    <p:sldId id="272" r:id="rId74"/>
    <p:sldId id="273" r:id="rId75"/>
    <p:sldId id="316" r:id="rId76"/>
    <p:sldId id="492" r:id="rId77"/>
    <p:sldId id="277" r:id="rId78"/>
    <p:sldId id="493" r:id="rId79"/>
    <p:sldId id="494" r:id="rId80"/>
    <p:sldId id="495" r:id="rId81"/>
    <p:sldId id="281" r:id="rId82"/>
    <p:sldId id="282" r:id="rId83"/>
    <p:sldId id="317" r:id="rId84"/>
    <p:sldId id="318" r:id="rId85"/>
    <p:sldId id="295" r:id="rId86"/>
    <p:sldId id="294" r:id="rId87"/>
    <p:sldId id="475" r:id="rId88"/>
    <p:sldId id="476" r:id="rId89"/>
    <p:sldId id="498" r:id="rId90"/>
    <p:sldId id="263" r:id="rId91"/>
    <p:sldId id="500" r:id="rId92"/>
    <p:sldId id="499" r:id="rId93"/>
    <p:sldId id="501" r:id="rId94"/>
    <p:sldId id="503" r:id="rId95"/>
    <p:sldId id="509" r:id="rId96"/>
    <p:sldId id="510" r:id="rId97"/>
    <p:sldId id="511" r:id="rId98"/>
    <p:sldId id="502" r:id="rId99"/>
    <p:sldId id="505" r:id="rId100"/>
    <p:sldId id="508" r:id="rId101"/>
    <p:sldId id="506" r:id="rId102"/>
    <p:sldId id="504" r:id="rId103"/>
    <p:sldId id="507"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3E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525" autoAdjust="0"/>
  </p:normalViewPr>
  <p:slideViewPr>
    <p:cSldViewPr snapToGrid="0">
      <p:cViewPr>
        <p:scale>
          <a:sx n="50" d="100"/>
          <a:sy n="50" d="100"/>
        </p:scale>
        <p:origin x="456" y="1194"/>
      </p:cViewPr>
      <p:guideLst/>
    </p:cSldViewPr>
  </p:slideViewPr>
  <p:notesTextViewPr>
    <p:cViewPr>
      <p:scale>
        <a:sx n="1" d="1"/>
        <a:sy n="1" d="1"/>
      </p:scale>
      <p:origin x="0" y="0"/>
    </p:cViewPr>
  </p:notesTextViewPr>
  <p:notesViewPr>
    <p:cSldViewPr snapToGrid="0">
      <p:cViewPr varScale="1">
        <p:scale>
          <a:sx n="85" d="100"/>
          <a:sy n="85" d="100"/>
        </p:scale>
        <p:origin x="1002"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viewProps" Target="view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diagrams/_rels/data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988479E3-4E23-4DF3-B101-0FE462998A77}"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C5F5E42E-C725-4943-BC57-034F37DBA410}">
      <dgm:prSet/>
      <dgm:spPr/>
      <dgm:t>
        <a:bodyPr/>
        <a:lstStyle/>
        <a:p>
          <a:r>
            <a:rPr lang="en-US"/>
            <a:t>How much income increase do you expect depending on the years of experience?</a:t>
          </a:r>
        </a:p>
      </dgm:t>
    </dgm:pt>
    <dgm:pt modelId="{03BF9B3F-D961-426A-BBBF-EDA624E65986}" type="parTrans" cxnId="{108B42E5-4DB1-41D0-BD18-B7910BE93181}">
      <dgm:prSet/>
      <dgm:spPr/>
      <dgm:t>
        <a:bodyPr/>
        <a:lstStyle/>
        <a:p>
          <a:endParaRPr lang="en-US"/>
        </a:p>
      </dgm:t>
    </dgm:pt>
    <dgm:pt modelId="{4F556E03-1C12-4A18-A026-0C137BD8DEC6}" type="sibTrans" cxnId="{108B42E5-4DB1-41D0-BD18-B7910BE93181}">
      <dgm:prSet/>
      <dgm:spPr/>
      <dgm:t>
        <a:bodyPr/>
        <a:lstStyle/>
        <a:p>
          <a:endParaRPr lang="en-US"/>
        </a:p>
      </dgm:t>
    </dgm:pt>
    <dgm:pt modelId="{2D8DA09E-D321-4C74-9AEE-FFDD593899CB}">
      <dgm:prSet/>
      <dgm:spPr/>
      <dgm:t>
        <a:bodyPr/>
        <a:lstStyle/>
        <a:p>
          <a:r>
            <a:rPr lang="en-US"/>
            <a:t>What is the impact of a 20% discount on your company's sales numbers? </a:t>
          </a:r>
        </a:p>
      </dgm:t>
    </dgm:pt>
    <dgm:pt modelId="{216BA88E-5064-475C-9C48-9E07C8B9C76B}" type="parTrans" cxnId="{71501D30-C3FE-45E7-9EDA-D0A3B89D7B10}">
      <dgm:prSet/>
      <dgm:spPr/>
      <dgm:t>
        <a:bodyPr/>
        <a:lstStyle/>
        <a:p>
          <a:endParaRPr lang="en-US"/>
        </a:p>
      </dgm:t>
    </dgm:pt>
    <dgm:pt modelId="{E6693CA8-E0CF-416E-9431-CBB4F0BE55B7}" type="sibTrans" cxnId="{71501D30-C3FE-45E7-9EDA-D0A3B89D7B10}">
      <dgm:prSet/>
      <dgm:spPr/>
      <dgm:t>
        <a:bodyPr/>
        <a:lstStyle/>
        <a:p>
          <a:endParaRPr lang="en-US"/>
        </a:p>
      </dgm:t>
    </dgm:pt>
    <dgm:pt modelId="{6DB921E6-F7AE-4537-AA51-0B78732B9AE5}">
      <dgm:prSet/>
      <dgm:spPr/>
      <dgm:t>
        <a:bodyPr/>
        <a:lstStyle/>
        <a:p>
          <a:r>
            <a:rPr lang="en-US"/>
            <a:t>How much the death rate of children will be affected if the government increase the food support for the parents 10%?</a:t>
          </a:r>
        </a:p>
      </dgm:t>
    </dgm:pt>
    <dgm:pt modelId="{DEEC0FAB-2D4C-4717-BF45-93EA52A38E04}" type="parTrans" cxnId="{0E6E7313-03B4-425C-A228-95BE9DAB17BB}">
      <dgm:prSet/>
      <dgm:spPr/>
      <dgm:t>
        <a:bodyPr/>
        <a:lstStyle/>
        <a:p>
          <a:endParaRPr lang="en-US"/>
        </a:p>
      </dgm:t>
    </dgm:pt>
    <dgm:pt modelId="{A2099A27-C711-4883-BA0F-5B52D6B4B24B}" type="sibTrans" cxnId="{0E6E7313-03B4-425C-A228-95BE9DAB17BB}">
      <dgm:prSet/>
      <dgm:spPr/>
      <dgm:t>
        <a:bodyPr/>
        <a:lstStyle/>
        <a:p>
          <a:endParaRPr lang="en-US"/>
        </a:p>
      </dgm:t>
    </dgm:pt>
    <dgm:pt modelId="{81A79DAF-A315-4F75-964F-750ADE5BB794}">
      <dgm:prSet/>
      <dgm:spPr/>
      <dgm:t>
        <a:bodyPr/>
        <a:lstStyle/>
        <a:p>
          <a:r>
            <a:rPr lang="en-US"/>
            <a:t>How much the price of the house increase/decrease by the size of the house? </a:t>
          </a:r>
        </a:p>
      </dgm:t>
    </dgm:pt>
    <dgm:pt modelId="{2F7AD2FF-B4EE-428D-BF20-709F066B0DB6}" type="parTrans" cxnId="{6907BD3C-6A31-47D6-AEA6-1B86E39EF37B}">
      <dgm:prSet/>
      <dgm:spPr/>
      <dgm:t>
        <a:bodyPr/>
        <a:lstStyle/>
        <a:p>
          <a:endParaRPr lang="en-US"/>
        </a:p>
      </dgm:t>
    </dgm:pt>
    <dgm:pt modelId="{94DEA84C-3FF5-4110-B161-F6E45B534517}" type="sibTrans" cxnId="{6907BD3C-6A31-47D6-AEA6-1B86E39EF37B}">
      <dgm:prSet/>
      <dgm:spPr/>
      <dgm:t>
        <a:bodyPr/>
        <a:lstStyle/>
        <a:p>
          <a:endParaRPr lang="en-US"/>
        </a:p>
      </dgm:t>
    </dgm:pt>
    <dgm:pt modelId="{5A1F036A-BE78-487E-99E8-1C709CD16FDA}">
      <dgm:prSet/>
      <dgm:spPr/>
      <dgm:t>
        <a:bodyPr/>
        <a:lstStyle/>
        <a:p>
          <a:r>
            <a:rPr lang="en-US"/>
            <a:t>If universities provide 5 more programs for mental health what will be the change in the student drop out?</a:t>
          </a:r>
        </a:p>
      </dgm:t>
    </dgm:pt>
    <dgm:pt modelId="{C94D7070-8F4A-4B4E-808E-E74ADD162A7A}" type="parTrans" cxnId="{9F52B487-A7EC-4823-8C66-4754AF8B39DC}">
      <dgm:prSet/>
      <dgm:spPr/>
      <dgm:t>
        <a:bodyPr/>
        <a:lstStyle/>
        <a:p>
          <a:endParaRPr lang="en-US"/>
        </a:p>
      </dgm:t>
    </dgm:pt>
    <dgm:pt modelId="{C53B068F-CC5D-4115-91B1-CB30D04222C7}" type="sibTrans" cxnId="{9F52B487-A7EC-4823-8C66-4754AF8B39DC}">
      <dgm:prSet/>
      <dgm:spPr/>
      <dgm:t>
        <a:bodyPr/>
        <a:lstStyle/>
        <a:p>
          <a:endParaRPr lang="en-US"/>
        </a:p>
      </dgm:t>
    </dgm:pt>
    <dgm:pt modelId="{AB83CEC1-2F0F-4DE4-9669-5B2B0FC637E9}" type="pres">
      <dgm:prSet presAssocID="{988479E3-4E23-4DF3-B101-0FE462998A77}" presName="linear" presStyleCnt="0">
        <dgm:presLayoutVars>
          <dgm:animLvl val="lvl"/>
          <dgm:resizeHandles val="exact"/>
        </dgm:presLayoutVars>
      </dgm:prSet>
      <dgm:spPr/>
    </dgm:pt>
    <dgm:pt modelId="{D1B342D3-35DC-45CC-A5F6-22CC5D74D1B7}" type="pres">
      <dgm:prSet presAssocID="{C5F5E42E-C725-4943-BC57-034F37DBA410}" presName="parentText" presStyleLbl="node1" presStyleIdx="0" presStyleCnt="5">
        <dgm:presLayoutVars>
          <dgm:chMax val="0"/>
          <dgm:bulletEnabled val="1"/>
        </dgm:presLayoutVars>
      </dgm:prSet>
      <dgm:spPr/>
    </dgm:pt>
    <dgm:pt modelId="{DD304F91-ADE9-40D8-AA83-F4B198AD1D3C}" type="pres">
      <dgm:prSet presAssocID="{4F556E03-1C12-4A18-A026-0C137BD8DEC6}" presName="spacer" presStyleCnt="0"/>
      <dgm:spPr/>
    </dgm:pt>
    <dgm:pt modelId="{8D685770-6986-496B-B6C2-3B4683617E5C}" type="pres">
      <dgm:prSet presAssocID="{2D8DA09E-D321-4C74-9AEE-FFDD593899CB}" presName="parentText" presStyleLbl="node1" presStyleIdx="1" presStyleCnt="5">
        <dgm:presLayoutVars>
          <dgm:chMax val="0"/>
          <dgm:bulletEnabled val="1"/>
        </dgm:presLayoutVars>
      </dgm:prSet>
      <dgm:spPr/>
    </dgm:pt>
    <dgm:pt modelId="{A7095E27-E040-4A2F-9229-FDEC6C88974A}" type="pres">
      <dgm:prSet presAssocID="{E6693CA8-E0CF-416E-9431-CBB4F0BE55B7}" presName="spacer" presStyleCnt="0"/>
      <dgm:spPr/>
    </dgm:pt>
    <dgm:pt modelId="{70885A88-325F-4801-A204-694ACB7D693E}" type="pres">
      <dgm:prSet presAssocID="{6DB921E6-F7AE-4537-AA51-0B78732B9AE5}" presName="parentText" presStyleLbl="node1" presStyleIdx="2" presStyleCnt="5">
        <dgm:presLayoutVars>
          <dgm:chMax val="0"/>
          <dgm:bulletEnabled val="1"/>
        </dgm:presLayoutVars>
      </dgm:prSet>
      <dgm:spPr/>
    </dgm:pt>
    <dgm:pt modelId="{1403C57A-4720-4E78-9D9E-65D52D2EE382}" type="pres">
      <dgm:prSet presAssocID="{A2099A27-C711-4883-BA0F-5B52D6B4B24B}" presName="spacer" presStyleCnt="0"/>
      <dgm:spPr/>
    </dgm:pt>
    <dgm:pt modelId="{835B32D9-C1CA-4DE5-AAED-B4FA7B2059D8}" type="pres">
      <dgm:prSet presAssocID="{81A79DAF-A315-4F75-964F-750ADE5BB794}" presName="parentText" presStyleLbl="node1" presStyleIdx="3" presStyleCnt="5">
        <dgm:presLayoutVars>
          <dgm:chMax val="0"/>
          <dgm:bulletEnabled val="1"/>
        </dgm:presLayoutVars>
      </dgm:prSet>
      <dgm:spPr/>
    </dgm:pt>
    <dgm:pt modelId="{39601F82-B94C-4F02-9538-A87EE5CD7011}" type="pres">
      <dgm:prSet presAssocID="{94DEA84C-3FF5-4110-B161-F6E45B534517}" presName="spacer" presStyleCnt="0"/>
      <dgm:spPr/>
    </dgm:pt>
    <dgm:pt modelId="{5E55449F-77F8-4B39-821C-96D35B2B95D5}" type="pres">
      <dgm:prSet presAssocID="{5A1F036A-BE78-487E-99E8-1C709CD16FDA}" presName="parentText" presStyleLbl="node1" presStyleIdx="4" presStyleCnt="5">
        <dgm:presLayoutVars>
          <dgm:chMax val="0"/>
          <dgm:bulletEnabled val="1"/>
        </dgm:presLayoutVars>
      </dgm:prSet>
      <dgm:spPr/>
    </dgm:pt>
  </dgm:ptLst>
  <dgm:cxnLst>
    <dgm:cxn modelId="{0E6E7313-03B4-425C-A228-95BE9DAB17BB}" srcId="{988479E3-4E23-4DF3-B101-0FE462998A77}" destId="{6DB921E6-F7AE-4537-AA51-0B78732B9AE5}" srcOrd="2" destOrd="0" parTransId="{DEEC0FAB-2D4C-4717-BF45-93EA52A38E04}" sibTransId="{A2099A27-C711-4883-BA0F-5B52D6B4B24B}"/>
    <dgm:cxn modelId="{71501D30-C3FE-45E7-9EDA-D0A3B89D7B10}" srcId="{988479E3-4E23-4DF3-B101-0FE462998A77}" destId="{2D8DA09E-D321-4C74-9AEE-FFDD593899CB}" srcOrd="1" destOrd="0" parTransId="{216BA88E-5064-475C-9C48-9E07C8B9C76B}" sibTransId="{E6693CA8-E0CF-416E-9431-CBB4F0BE55B7}"/>
    <dgm:cxn modelId="{A4A9F837-C39A-4B61-93D9-82189CDBD75F}" type="presOf" srcId="{81A79DAF-A315-4F75-964F-750ADE5BB794}" destId="{835B32D9-C1CA-4DE5-AAED-B4FA7B2059D8}" srcOrd="0" destOrd="0" presId="urn:microsoft.com/office/officeart/2005/8/layout/vList2"/>
    <dgm:cxn modelId="{6907BD3C-6A31-47D6-AEA6-1B86E39EF37B}" srcId="{988479E3-4E23-4DF3-B101-0FE462998A77}" destId="{81A79DAF-A315-4F75-964F-750ADE5BB794}" srcOrd="3" destOrd="0" parTransId="{2F7AD2FF-B4EE-428D-BF20-709F066B0DB6}" sibTransId="{94DEA84C-3FF5-4110-B161-F6E45B534517}"/>
    <dgm:cxn modelId="{530EA279-1557-4F06-8AC7-E964BA0B0D37}" type="presOf" srcId="{988479E3-4E23-4DF3-B101-0FE462998A77}" destId="{AB83CEC1-2F0F-4DE4-9669-5B2B0FC637E9}" srcOrd="0" destOrd="0" presId="urn:microsoft.com/office/officeart/2005/8/layout/vList2"/>
    <dgm:cxn modelId="{A9E2A27A-5D98-42AE-BA2A-E7CF4276F3BA}" type="presOf" srcId="{C5F5E42E-C725-4943-BC57-034F37DBA410}" destId="{D1B342D3-35DC-45CC-A5F6-22CC5D74D1B7}" srcOrd="0" destOrd="0" presId="urn:microsoft.com/office/officeart/2005/8/layout/vList2"/>
    <dgm:cxn modelId="{9F52B487-A7EC-4823-8C66-4754AF8B39DC}" srcId="{988479E3-4E23-4DF3-B101-0FE462998A77}" destId="{5A1F036A-BE78-487E-99E8-1C709CD16FDA}" srcOrd="4" destOrd="0" parTransId="{C94D7070-8F4A-4B4E-808E-E74ADD162A7A}" sibTransId="{C53B068F-CC5D-4115-91B1-CB30D04222C7}"/>
    <dgm:cxn modelId="{84538597-0874-4F92-B42C-E44AD70FB743}" type="presOf" srcId="{5A1F036A-BE78-487E-99E8-1C709CD16FDA}" destId="{5E55449F-77F8-4B39-821C-96D35B2B95D5}" srcOrd="0" destOrd="0" presId="urn:microsoft.com/office/officeart/2005/8/layout/vList2"/>
    <dgm:cxn modelId="{73C42BBC-56D0-457C-A055-3F7D335BFFE3}" type="presOf" srcId="{2D8DA09E-D321-4C74-9AEE-FFDD593899CB}" destId="{8D685770-6986-496B-B6C2-3B4683617E5C}" srcOrd="0" destOrd="0" presId="urn:microsoft.com/office/officeart/2005/8/layout/vList2"/>
    <dgm:cxn modelId="{108B42E5-4DB1-41D0-BD18-B7910BE93181}" srcId="{988479E3-4E23-4DF3-B101-0FE462998A77}" destId="{C5F5E42E-C725-4943-BC57-034F37DBA410}" srcOrd="0" destOrd="0" parTransId="{03BF9B3F-D961-426A-BBBF-EDA624E65986}" sibTransId="{4F556E03-1C12-4A18-A026-0C137BD8DEC6}"/>
    <dgm:cxn modelId="{1E80EEF7-FA6B-4E9E-B01C-08C4C6B43DC2}" type="presOf" srcId="{6DB921E6-F7AE-4537-AA51-0B78732B9AE5}" destId="{70885A88-325F-4801-A204-694ACB7D693E}" srcOrd="0" destOrd="0" presId="urn:microsoft.com/office/officeart/2005/8/layout/vList2"/>
    <dgm:cxn modelId="{A2ABBBB8-7C41-4DBF-AD72-16D914A2AA42}" type="presParOf" srcId="{AB83CEC1-2F0F-4DE4-9669-5B2B0FC637E9}" destId="{D1B342D3-35DC-45CC-A5F6-22CC5D74D1B7}" srcOrd="0" destOrd="0" presId="urn:microsoft.com/office/officeart/2005/8/layout/vList2"/>
    <dgm:cxn modelId="{A07428BA-3D2C-4113-9019-B86F116E7BE6}" type="presParOf" srcId="{AB83CEC1-2F0F-4DE4-9669-5B2B0FC637E9}" destId="{DD304F91-ADE9-40D8-AA83-F4B198AD1D3C}" srcOrd="1" destOrd="0" presId="urn:microsoft.com/office/officeart/2005/8/layout/vList2"/>
    <dgm:cxn modelId="{97F22376-09EF-4A3E-A82A-3E1AC9A9202A}" type="presParOf" srcId="{AB83CEC1-2F0F-4DE4-9669-5B2B0FC637E9}" destId="{8D685770-6986-496B-B6C2-3B4683617E5C}" srcOrd="2" destOrd="0" presId="urn:microsoft.com/office/officeart/2005/8/layout/vList2"/>
    <dgm:cxn modelId="{3B7D50F4-238C-43F0-B663-66FB692B8ACB}" type="presParOf" srcId="{AB83CEC1-2F0F-4DE4-9669-5B2B0FC637E9}" destId="{A7095E27-E040-4A2F-9229-FDEC6C88974A}" srcOrd="3" destOrd="0" presId="urn:microsoft.com/office/officeart/2005/8/layout/vList2"/>
    <dgm:cxn modelId="{F1B2196F-5DC0-450B-9963-60D07EDB6084}" type="presParOf" srcId="{AB83CEC1-2F0F-4DE4-9669-5B2B0FC637E9}" destId="{70885A88-325F-4801-A204-694ACB7D693E}" srcOrd="4" destOrd="0" presId="urn:microsoft.com/office/officeart/2005/8/layout/vList2"/>
    <dgm:cxn modelId="{90599CBE-715A-47DD-A23E-845D810218FC}" type="presParOf" srcId="{AB83CEC1-2F0F-4DE4-9669-5B2B0FC637E9}" destId="{1403C57A-4720-4E78-9D9E-65D52D2EE382}" srcOrd="5" destOrd="0" presId="urn:microsoft.com/office/officeart/2005/8/layout/vList2"/>
    <dgm:cxn modelId="{5FDF2D34-6AB7-4476-8932-C635E3F42C92}" type="presParOf" srcId="{AB83CEC1-2F0F-4DE4-9669-5B2B0FC637E9}" destId="{835B32D9-C1CA-4DE5-AAED-B4FA7B2059D8}" srcOrd="6" destOrd="0" presId="urn:microsoft.com/office/officeart/2005/8/layout/vList2"/>
    <dgm:cxn modelId="{07BF6E65-5B13-4BAC-A200-94F3A1B00E47}" type="presParOf" srcId="{AB83CEC1-2F0F-4DE4-9669-5B2B0FC637E9}" destId="{39601F82-B94C-4F02-9538-A87EE5CD7011}" srcOrd="7" destOrd="0" presId="urn:microsoft.com/office/officeart/2005/8/layout/vList2"/>
    <dgm:cxn modelId="{7A41FEBA-D88F-4767-A1B0-0D8F3F2CD053}" type="presParOf" srcId="{AB83CEC1-2F0F-4DE4-9669-5B2B0FC637E9}" destId="{5E55449F-77F8-4B39-821C-96D35B2B95D5}"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026AFB9-B6C8-4A5C-8E85-2EA2BC82672B}"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AB50593B-5700-46C7-9105-4AA98642186E}">
      <dgm:prSet/>
      <dgm:spPr/>
      <dgm:t>
        <a:bodyPr/>
        <a:lstStyle/>
        <a:p>
          <a:r>
            <a:rPr lang="en-US"/>
            <a:t>Better to interpret coefficients in terms of odds ratio</a:t>
          </a:r>
        </a:p>
      </dgm:t>
    </dgm:pt>
    <dgm:pt modelId="{8E53D90F-4AD1-4AC6-8EFC-10CF7C7C07BE}" type="parTrans" cxnId="{3D9F205C-D38A-498F-B47F-F4A1A8D51897}">
      <dgm:prSet/>
      <dgm:spPr/>
      <dgm:t>
        <a:bodyPr/>
        <a:lstStyle/>
        <a:p>
          <a:endParaRPr lang="en-US" sz="1400"/>
        </a:p>
      </dgm:t>
    </dgm:pt>
    <dgm:pt modelId="{DCD4A53C-5DC7-41E6-8C82-9A6D324A5A10}" type="sibTrans" cxnId="{3D9F205C-D38A-498F-B47F-F4A1A8D51897}">
      <dgm:prSet/>
      <dgm:spPr/>
      <dgm:t>
        <a:bodyPr/>
        <a:lstStyle/>
        <a:p>
          <a:endParaRPr lang="en-US"/>
        </a:p>
      </dgm:t>
    </dgm:pt>
    <dgm:pt modelId="{8B17218D-ECAC-4A55-B651-8D956303C45D}">
      <dgm:prSet/>
      <dgm:spPr/>
      <dgm:t>
        <a:bodyPr/>
        <a:lstStyle/>
        <a:p>
          <a:r>
            <a:rPr lang="en-US"/>
            <a:t>exp(𝛽</a:t>
          </a:r>
          <a:r>
            <a:rPr lang="en-US" baseline="-15000"/>
            <a:t>i</a:t>
          </a:r>
          <a:r>
            <a:rPr lang="en-US"/>
            <a:t>) represents the odds ratio—the effect of one-unit change of 𝑥</a:t>
          </a:r>
          <a:r>
            <a:rPr lang="en-US" baseline="-15000"/>
            <a:t>i </a:t>
          </a:r>
          <a:r>
            <a:rPr lang="en-US"/>
            <a:t>on the odds while holding other independent variables constant</a:t>
          </a:r>
        </a:p>
      </dgm:t>
    </dgm:pt>
    <dgm:pt modelId="{1D869AFE-45C7-4C0B-A05C-6E989235B832}" type="parTrans" cxnId="{D1568050-4D6A-42DE-A403-82DA756AF417}">
      <dgm:prSet/>
      <dgm:spPr/>
      <dgm:t>
        <a:bodyPr/>
        <a:lstStyle/>
        <a:p>
          <a:endParaRPr lang="en-US" sz="1400"/>
        </a:p>
      </dgm:t>
    </dgm:pt>
    <dgm:pt modelId="{1C9E84C7-20EA-4ACC-865E-82DE1FFE57A3}" type="sibTrans" cxnId="{D1568050-4D6A-42DE-A403-82DA756AF417}">
      <dgm:prSet/>
      <dgm:spPr/>
      <dgm:t>
        <a:bodyPr/>
        <a:lstStyle/>
        <a:p>
          <a:endParaRPr lang="en-US"/>
        </a:p>
      </dgm:t>
    </dgm:pt>
    <dgm:pt modelId="{C83BC84A-6920-4443-B87C-54B7BF7BD89B}">
      <dgm:prSet/>
      <dgm:spPr/>
      <dgm:t>
        <a:bodyPr/>
        <a:lstStyle/>
        <a:p>
          <a:r>
            <a:rPr lang="en-US"/>
            <a:t>For instance, log(odds)=-13.70837 + 0.1685 x</a:t>
          </a:r>
          <a:r>
            <a:rPr lang="en-US" baseline="-17000"/>
            <a:t>1 </a:t>
          </a:r>
          <a:r>
            <a:rPr lang="en-US"/>
            <a:t>+ 0.0039 x</a:t>
          </a:r>
          <a:r>
            <a:rPr lang="en-US" baseline="-17000"/>
            <a:t>2</a:t>
          </a:r>
          <a:endParaRPr lang="en-US"/>
        </a:p>
      </dgm:t>
    </dgm:pt>
    <dgm:pt modelId="{C8A6C29D-8D58-45F4-94DA-5535D663F5BC}" type="parTrans" cxnId="{6ACB4E52-6EB1-4B5C-BFD2-FC2E20413A13}">
      <dgm:prSet/>
      <dgm:spPr/>
      <dgm:t>
        <a:bodyPr/>
        <a:lstStyle/>
        <a:p>
          <a:endParaRPr lang="en-US" sz="1400"/>
        </a:p>
      </dgm:t>
    </dgm:pt>
    <dgm:pt modelId="{38EAADB9-7F71-4876-B084-CF1E084E81F3}" type="sibTrans" cxnId="{6ACB4E52-6EB1-4B5C-BFD2-FC2E20413A13}">
      <dgm:prSet/>
      <dgm:spPr/>
      <dgm:t>
        <a:bodyPr/>
        <a:lstStyle/>
        <a:p>
          <a:endParaRPr lang="en-US"/>
        </a:p>
      </dgm:t>
    </dgm:pt>
    <dgm:pt modelId="{8A11EC59-CC5A-449A-81F5-8BAC622CDF3C}">
      <dgm:prSet/>
      <dgm:spPr/>
      <dgm:t>
        <a:bodyPr/>
        <a:lstStyle/>
        <a:p>
          <a:r>
            <a:rPr lang="en-US" dirty="0"/>
            <a:t>exp(0.1685) = 1.18 is the effect of one-unit increase in x</a:t>
          </a:r>
          <a:r>
            <a:rPr lang="en-US" baseline="-17000" dirty="0"/>
            <a:t>1 </a:t>
          </a:r>
          <a:r>
            <a:rPr lang="en-US" dirty="0"/>
            <a:t>on the odds. Specifically, the odds increase by 18% if incrementing x</a:t>
          </a:r>
          <a:r>
            <a:rPr lang="en-US" baseline="-17000" dirty="0"/>
            <a:t>1 </a:t>
          </a:r>
          <a:r>
            <a:rPr lang="en-US" dirty="0"/>
            <a:t>regardless of the other values</a:t>
          </a:r>
        </a:p>
      </dgm:t>
    </dgm:pt>
    <dgm:pt modelId="{238E080F-2895-42BB-B6BE-66755E4401FB}" type="parTrans" cxnId="{B2BF5A5A-A3DF-42A7-A028-9DF1EF2F7C01}">
      <dgm:prSet/>
      <dgm:spPr/>
      <dgm:t>
        <a:bodyPr/>
        <a:lstStyle/>
        <a:p>
          <a:endParaRPr lang="en-US" sz="1400"/>
        </a:p>
      </dgm:t>
    </dgm:pt>
    <dgm:pt modelId="{568EAB91-B80C-479A-8D1B-F1054E0C09FD}" type="sibTrans" cxnId="{B2BF5A5A-A3DF-42A7-A028-9DF1EF2F7C01}">
      <dgm:prSet/>
      <dgm:spPr/>
      <dgm:t>
        <a:bodyPr/>
        <a:lstStyle/>
        <a:p>
          <a:endParaRPr lang="en-US"/>
        </a:p>
      </dgm:t>
    </dgm:pt>
    <dgm:pt modelId="{8EFC9C32-004A-4A6B-8093-42EE2E45CDBE}" type="pres">
      <dgm:prSet presAssocID="{7026AFB9-B6C8-4A5C-8E85-2EA2BC82672B}" presName="linear" presStyleCnt="0">
        <dgm:presLayoutVars>
          <dgm:animLvl val="lvl"/>
          <dgm:resizeHandles val="exact"/>
        </dgm:presLayoutVars>
      </dgm:prSet>
      <dgm:spPr/>
    </dgm:pt>
    <dgm:pt modelId="{D27D0028-2DFE-4B97-9275-4B53EADD0E77}" type="pres">
      <dgm:prSet presAssocID="{AB50593B-5700-46C7-9105-4AA98642186E}" presName="parentText" presStyleLbl="node1" presStyleIdx="0" presStyleCnt="2">
        <dgm:presLayoutVars>
          <dgm:chMax val="0"/>
          <dgm:bulletEnabled val="1"/>
        </dgm:presLayoutVars>
      </dgm:prSet>
      <dgm:spPr/>
    </dgm:pt>
    <dgm:pt modelId="{AC198BE9-C378-408C-A365-1EF5F96DF25E}" type="pres">
      <dgm:prSet presAssocID="{AB50593B-5700-46C7-9105-4AA98642186E}" presName="childText" presStyleLbl="revTx" presStyleIdx="0" presStyleCnt="2">
        <dgm:presLayoutVars>
          <dgm:bulletEnabled val="1"/>
        </dgm:presLayoutVars>
      </dgm:prSet>
      <dgm:spPr/>
    </dgm:pt>
    <dgm:pt modelId="{5BB34BDB-B9B5-4669-84B3-407B20E1B2DE}" type="pres">
      <dgm:prSet presAssocID="{C83BC84A-6920-4443-B87C-54B7BF7BD89B}" presName="parentText" presStyleLbl="node1" presStyleIdx="1" presStyleCnt="2">
        <dgm:presLayoutVars>
          <dgm:chMax val="0"/>
          <dgm:bulletEnabled val="1"/>
        </dgm:presLayoutVars>
      </dgm:prSet>
      <dgm:spPr/>
    </dgm:pt>
    <dgm:pt modelId="{D5EF9321-0E0A-446A-852D-4E6E257028AA}" type="pres">
      <dgm:prSet presAssocID="{C83BC84A-6920-4443-B87C-54B7BF7BD89B}" presName="childText" presStyleLbl="revTx" presStyleIdx="1" presStyleCnt="2">
        <dgm:presLayoutVars>
          <dgm:bulletEnabled val="1"/>
        </dgm:presLayoutVars>
      </dgm:prSet>
      <dgm:spPr/>
    </dgm:pt>
  </dgm:ptLst>
  <dgm:cxnLst>
    <dgm:cxn modelId="{F6EE1916-8BAA-48E9-901F-BF2F2EF160CB}" type="presOf" srcId="{8B17218D-ECAC-4A55-B651-8D956303C45D}" destId="{AC198BE9-C378-408C-A365-1EF5F96DF25E}" srcOrd="0" destOrd="0" presId="urn:microsoft.com/office/officeart/2005/8/layout/vList2"/>
    <dgm:cxn modelId="{3D9F205C-D38A-498F-B47F-F4A1A8D51897}" srcId="{7026AFB9-B6C8-4A5C-8E85-2EA2BC82672B}" destId="{AB50593B-5700-46C7-9105-4AA98642186E}" srcOrd="0" destOrd="0" parTransId="{8E53D90F-4AD1-4AC6-8EFC-10CF7C7C07BE}" sibTransId="{DCD4A53C-5DC7-41E6-8C82-9A6D324A5A10}"/>
    <dgm:cxn modelId="{75183F49-F011-4AE8-99C9-CC4E9891B15B}" type="presOf" srcId="{8A11EC59-CC5A-449A-81F5-8BAC622CDF3C}" destId="{D5EF9321-0E0A-446A-852D-4E6E257028AA}" srcOrd="0" destOrd="0" presId="urn:microsoft.com/office/officeart/2005/8/layout/vList2"/>
    <dgm:cxn modelId="{D1568050-4D6A-42DE-A403-82DA756AF417}" srcId="{AB50593B-5700-46C7-9105-4AA98642186E}" destId="{8B17218D-ECAC-4A55-B651-8D956303C45D}" srcOrd="0" destOrd="0" parTransId="{1D869AFE-45C7-4C0B-A05C-6E989235B832}" sibTransId="{1C9E84C7-20EA-4ACC-865E-82DE1FFE57A3}"/>
    <dgm:cxn modelId="{6ACB4E52-6EB1-4B5C-BFD2-FC2E20413A13}" srcId="{7026AFB9-B6C8-4A5C-8E85-2EA2BC82672B}" destId="{C83BC84A-6920-4443-B87C-54B7BF7BD89B}" srcOrd="1" destOrd="0" parTransId="{C8A6C29D-8D58-45F4-94DA-5535D663F5BC}" sibTransId="{38EAADB9-7F71-4876-B084-CF1E084E81F3}"/>
    <dgm:cxn modelId="{B2BF5A5A-A3DF-42A7-A028-9DF1EF2F7C01}" srcId="{C83BC84A-6920-4443-B87C-54B7BF7BD89B}" destId="{8A11EC59-CC5A-449A-81F5-8BAC622CDF3C}" srcOrd="0" destOrd="0" parTransId="{238E080F-2895-42BB-B6BE-66755E4401FB}" sibTransId="{568EAB91-B80C-479A-8D1B-F1054E0C09FD}"/>
    <dgm:cxn modelId="{6356AE7C-F26A-4B57-9C9A-5A842E35797E}" type="presOf" srcId="{7026AFB9-B6C8-4A5C-8E85-2EA2BC82672B}" destId="{8EFC9C32-004A-4A6B-8093-42EE2E45CDBE}" srcOrd="0" destOrd="0" presId="urn:microsoft.com/office/officeart/2005/8/layout/vList2"/>
    <dgm:cxn modelId="{221FDAD2-BB76-419E-8A22-88CD8788E2FE}" type="presOf" srcId="{C83BC84A-6920-4443-B87C-54B7BF7BD89B}" destId="{5BB34BDB-B9B5-4669-84B3-407B20E1B2DE}" srcOrd="0" destOrd="0" presId="urn:microsoft.com/office/officeart/2005/8/layout/vList2"/>
    <dgm:cxn modelId="{D178A7E0-4F12-492C-98B3-78DB83773A82}" type="presOf" srcId="{AB50593B-5700-46C7-9105-4AA98642186E}" destId="{D27D0028-2DFE-4B97-9275-4B53EADD0E77}" srcOrd="0" destOrd="0" presId="urn:microsoft.com/office/officeart/2005/8/layout/vList2"/>
    <dgm:cxn modelId="{A6D6F11B-14B0-46E7-96E6-03B2DAB49FCA}" type="presParOf" srcId="{8EFC9C32-004A-4A6B-8093-42EE2E45CDBE}" destId="{D27D0028-2DFE-4B97-9275-4B53EADD0E77}" srcOrd="0" destOrd="0" presId="urn:microsoft.com/office/officeart/2005/8/layout/vList2"/>
    <dgm:cxn modelId="{BAC7E08F-B55E-4341-A697-107998E73C86}" type="presParOf" srcId="{8EFC9C32-004A-4A6B-8093-42EE2E45CDBE}" destId="{AC198BE9-C378-408C-A365-1EF5F96DF25E}" srcOrd="1" destOrd="0" presId="urn:microsoft.com/office/officeart/2005/8/layout/vList2"/>
    <dgm:cxn modelId="{213CA756-2452-40C7-9C74-AEF3E605BC7B}" type="presParOf" srcId="{8EFC9C32-004A-4A6B-8093-42EE2E45CDBE}" destId="{5BB34BDB-B9B5-4669-84B3-407B20E1B2DE}" srcOrd="2" destOrd="0" presId="urn:microsoft.com/office/officeart/2005/8/layout/vList2"/>
    <dgm:cxn modelId="{68D986AB-DA08-4147-9B25-6E2FBB6EBAA7}" type="presParOf" srcId="{8EFC9C32-004A-4A6B-8093-42EE2E45CDBE}" destId="{D5EF9321-0E0A-446A-852D-4E6E257028A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A63060-684B-4456-934E-E549470094B7}"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337A5F05-1AEF-4FBB-B593-7186C3F8EACB}">
      <dgm:prSet/>
      <dgm:spPr/>
      <dgm:t>
        <a:bodyPr/>
        <a:lstStyle/>
        <a:p>
          <a:r>
            <a:rPr lang="en-US" b="0" i="0"/>
            <a:t>These are million-dollars questions</a:t>
          </a:r>
          <a:endParaRPr lang="en-US"/>
        </a:p>
      </dgm:t>
    </dgm:pt>
    <dgm:pt modelId="{321D55B6-AA7A-40FB-BF01-0EA78A092D4F}" type="parTrans" cxnId="{2CB014EF-06E8-46D1-B117-0E05D271F474}">
      <dgm:prSet/>
      <dgm:spPr/>
      <dgm:t>
        <a:bodyPr/>
        <a:lstStyle/>
        <a:p>
          <a:endParaRPr lang="en-US"/>
        </a:p>
      </dgm:t>
    </dgm:pt>
    <dgm:pt modelId="{C327C8B4-723F-49C8-AC54-178B7B57CD0E}" type="sibTrans" cxnId="{2CB014EF-06E8-46D1-B117-0E05D271F474}">
      <dgm:prSet/>
      <dgm:spPr/>
      <dgm:t>
        <a:bodyPr/>
        <a:lstStyle/>
        <a:p>
          <a:endParaRPr lang="en-US"/>
        </a:p>
      </dgm:t>
    </dgm:pt>
    <dgm:pt modelId="{284E90FC-47D8-4FA0-9577-8001E28863C2}">
      <dgm:prSet/>
      <dgm:spPr/>
      <dgm:t>
        <a:bodyPr/>
        <a:lstStyle/>
        <a:p>
          <a:r>
            <a:rPr lang="en-US" b="1" i="0"/>
            <a:t>Regression analysis</a:t>
          </a:r>
          <a:r>
            <a:rPr lang="en-US" b="0" i="0"/>
            <a:t> is an important type of data analysis </a:t>
          </a:r>
          <a:endParaRPr lang="en-US"/>
        </a:p>
      </dgm:t>
    </dgm:pt>
    <dgm:pt modelId="{71508248-0F59-42A3-8D74-EC3A43E0FC75}" type="parTrans" cxnId="{BA1A3909-2AA2-49A9-9408-606800F07AD7}">
      <dgm:prSet/>
      <dgm:spPr/>
      <dgm:t>
        <a:bodyPr/>
        <a:lstStyle/>
        <a:p>
          <a:endParaRPr lang="en-US"/>
        </a:p>
      </dgm:t>
    </dgm:pt>
    <dgm:pt modelId="{BA25C488-5256-4B63-A937-4BB028BB1817}" type="sibTrans" cxnId="{BA1A3909-2AA2-49A9-9408-606800F07AD7}">
      <dgm:prSet/>
      <dgm:spPr/>
      <dgm:t>
        <a:bodyPr/>
        <a:lstStyle/>
        <a:p>
          <a:endParaRPr lang="en-US"/>
        </a:p>
      </dgm:t>
    </dgm:pt>
    <dgm:pt modelId="{AE3F31DC-7E93-465C-8ADC-3FE28C996B63}">
      <dgm:prSet/>
      <dgm:spPr/>
      <dgm:t>
        <a:bodyPr/>
        <a:lstStyle/>
        <a:p>
          <a:r>
            <a:rPr lang="en-US" b="0" i="0"/>
            <a:t>It is a </a:t>
          </a:r>
          <a:r>
            <a:rPr lang="en-US" b="1" i="0"/>
            <a:t>statistical procedure </a:t>
          </a:r>
          <a:endParaRPr lang="en-US"/>
        </a:p>
      </dgm:t>
    </dgm:pt>
    <dgm:pt modelId="{5EA1D80D-8E87-4482-8054-D75625819F6F}" type="parTrans" cxnId="{217EDF2D-95B0-40E0-960D-2C0BFC629EB9}">
      <dgm:prSet/>
      <dgm:spPr/>
      <dgm:t>
        <a:bodyPr/>
        <a:lstStyle/>
        <a:p>
          <a:endParaRPr lang="en-US"/>
        </a:p>
      </dgm:t>
    </dgm:pt>
    <dgm:pt modelId="{E70823BC-0A17-4801-853E-C3247F11365C}" type="sibTrans" cxnId="{217EDF2D-95B0-40E0-960D-2C0BFC629EB9}">
      <dgm:prSet/>
      <dgm:spPr/>
      <dgm:t>
        <a:bodyPr/>
        <a:lstStyle/>
        <a:p>
          <a:endParaRPr lang="en-US"/>
        </a:p>
      </dgm:t>
    </dgm:pt>
    <dgm:pt modelId="{23391C35-584E-46A9-879F-3ABBA9BC0A3D}">
      <dgm:prSet/>
      <dgm:spPr/>
      <dgm:t>
        <a:bodyPr/>
        <a:lstStyle/>
        <a:p>
          <a:r>
            <a:rPr lang="en-US" b="1"/>
            <a:t>Finds an </a:t>
          </a:r>
          <a:r>
            <a:rPr lang="en-US" b="1" i="0"/>
            <a:t>equation</a:t>
          </a:r>
          <a:r>
            <a:rPr lang="en-US" b="0" i="0"/>
            <a:t> showing how </a:t>
          </a:r>
          <a:r>
            <a:rPr lang="en-US" b="1" i="0"/>
            <a:t>two or more variables </a:t>
          </a:r>
          <a:r>
            <a:rPr lang="en-US" b="0" i="0"/>
            <a:t>are related. </a:t>
          </a:r>
          <a:endParaRPr lang="en-US"/>
        </a:p>
      </dgm:t>
    </dgm:pt>
    <dgm:pt modelId="{8375B88E-5143-42FF-AE09-C108522340FC}" type="parTrans" cxnId="{FD0F31EF-5DF1-47E0-BCAD-E0E2A1D4ADD2}">
      <dgm:prSet/>
      <dgm:spPr/>
      <dgm:t>
        <a:bodyPr/>
        <a:lstStyle/>
        <a:p>
          <a:endParaRPr lang="en-US"/>
        </a:p>
      </dgm:t>
    </dgm:pt>
    <dgm:pt modelId="{3DD7BC5F-E151-4485-BF04-BA105F709B08}" type="sibTrans" cxnId="{FD0F31EF-5DF1-47E0-BCAD-E0E2A1D4ADD2}">
      <dgm:prSet/>
      <dgm:spPr/>
      <dgm:t>
        <a:bodyPr/>
        <a:lstStyle/>
        <a:p>
          <a:endParaRPr lang="en-US"/>
        </a:p>
      </dgm:t>
    </dgm:pt>
    <dgm:pt modelId="{0056662A-6A63-49AC-BCD7-81E07D7BAF74}">
      <dgm:prSet/>
      <dgm:spPr/>
      <dgm:t>
        <a:bodyPr/>
        <a:lstStyle/>
        <a:p>
          <a:r>
            <a:rPr lang="en-US" b="1"/>
            <a:t>Predicts</a:t>
          </a:r>
          <a:r>
            <a:rPr lang="en-US"/>
            <a:t> the value of the response variable from explanatory variables</a:t>
          </a:r>
        </a:p>
      </dgm:t>
    </dgm:pt>
    <dgm:pt modelId="{DC478F18-7C04-478C-99EA-58A871A7EC86}" type="parTrans" cxnId="{89C44CC2-4F01-43D8-BCB9-1D3B2912429C}">
      <dgm:prSet/>
      <dgm:spPr/>
      <dgm:t>
        <a:bodyPr/>
        <a:lstStyle/>
        <a:p>
          <a:endParaRPr lang="en-US"/>
        </a:p>
      </dgm:t>
    </dgm:pt>
    <dgm:pt modelId="{FC593A67-8B47-487B-9C30-8C61B60042E5}" type="sibTrans" cxnId="{89C44CC2-4F01-43D8-BCB9-1D3B2912429C}">
      <dgm:prSet/>
      <dgm:spPr/>
      <dgm:t>
        <a:bodyPr/>
        <a:lstStyle/>
        <a:p>
          <a:endParaRPr lang="en-US"/>
        </a:p>
      </dgm:t>
    </dgm:pt>
    <dgm:pt modelId="{38F02E0C-8C63-4D63-B826-144362F995A5}">
      <dgm:prSet/>
      <dgm:spPr/>
      <dgm:t>
        <a:bodyPr/>
        <a:lstStyle/>
        <a:p>
          <a:r>
            <a:rPr lang="en-US"/>
            <a:t>Using a hypothetical model of the </a:t>
          </a:r>
          <a:r>
            <a:rPr lang="en-US" b="1"/>
            <a:t>linear relationship</a:t>
          </a:r>
          <a:r>
            <a:rPr lang="en-US"/>
            <a:t> between response and predictors.</a:t>
          </a:r>
        </a:p>
      </dgm:t>
    </dgm:pt>
    <dgm:pt modelId="{5062CAA3-9F9C-4D1E-B4D5-BA6036620312}" type="parTrans" cxnId="{AA6A639F-DAB6-47EE-AD7F-32F6F4152C1F}">
      <dgm:prSet/>
      <dgm:spPr/>
      <dgm:t>
        <a:bodyPr/>
        <a:lstStyle/>
        <a:p>
          <a:endParaRPr lang="en-US"/>
        </a:p>
      </dgm:t>
    </dgm:pt>
    <dgm:pt modelId="{0AD661D5-56BC-4578-B6BA-06DD763AA2AA}" type="sibTrans" cxnId="{AA6A639F-DAB6-47EE-AD7F-32F6F4152C1F}">
      <dgm:prSet/>
      <dgm:spPr/>
      <dgm:t>
        <a:bodyPr/>
        <a:lstStyle/>
        <a:p>
          <a:endParaRPr lang="en-US"/>
        </a:p>
      </dgm:t>
    </dgm:pt>
    <dgm:pt modelId="{2C053D38-DA12-4406-AA7F-6F17C285A3F2}">
      <dgm:prSet/>
      <dgm:spPr/>
      <dgm:t>
        <a:bodyPr/>
        <a:lstStyle/>
        <a:p>
          <a:r>
            <a:rPr lang="en-US"/>
            <a:t>Using the equation of a </a:t>
          </a:r>
          <a:r>
            <a:rPr lang="en-US" b="1"/>
            <a:t>straight line</a:t>
          </a:r>
          <a:endParaRPr lang="en-US"/>
        </a:p>
      </dgm:t>
    </dgm:pt>
    <dgm:pt modelId="{91368D7B-31B6-436F-8614-74EDD27DB8FE}" type="parTrans" cxnId="{6FD4A625-50CB-4A73-ADD9-74F83D5089C6}">
      <dgm:prSet/>
      <dgm:spPr/>
      <dgm:t>
        <a:bodyPr/>
        <a:lstStyle/>
        <a:p>
          <a:endParaRPr lang="en-US"/>
        </a:p>
      </dgm:t>
    </dgm:pt>
    <dgm:pt modelId="{12E979C5-012A-468D-ADB3-E6B9C412AB78}" type="sibTrans" cxnId="{6FD4A625-50CB-4A73-ADD9-74F83D5089C6}">
      <dgm:prSet/>
      <dgm:spPr/>
      <dgm:t>
        <a:bodyPr/>
        <a:lstStyle/>
        <a:p>
          <a:endParaRPr lang="en-US"/>
        </a:p>
      </dgm:t>
    </dgm:pt>
    <dgm:pt modelId="{063185AA-8F96-4653-BD92-3F4A6A07E088}">
      <dgm:prSet/>
      <dgm:spPr/>
      <dgm:t>
        <a:bodyPr/>
        <a:lstStyle/>
        <a:p>
          <a:r>
            <a:rPr lang="en-US"/>
            <a:t>M</a:t>
          </a:r>
          <a:r>
            <a:rPr lang="en-US" b="0" i="0"/>
            <a:t>ostly used for </a:t>
          </a:r>
          <a:endParaRPr lang="en-US"/>
        </a:p>
      </dgm:t>
    </dgm:pt>
    <dgm:pt modelId="{5F42043A-F5F1-45A4-BBB9-90103FEAD4D6}" type="parTrans" cxnId="{9DA96AF1-E364-4B23-812F-F2373868C54A}">
      <dgm:prSet/>
      <dgm:spPr/>
      <dgm:t>
        <a:bodyPr/>
        <a:lstStyle/>
        <a:p>
          <a:endParaRPr lang="en-US"/>
        </a:p>
      </dgm:t>
    </dgm:pt>
    <dgm:pt modelId="{03FDB0D0-9828-4191-8BCB-910EA73F7CED}" type="sibTrans" cxnId="{9DA96AF1-E364-4B23-812F-F2373868C54A}">
      <dgm:prSet/>
      <dgm:spPr/>
      <dgm:t>
        <a:bodyPr/>
        <a:lstStyle/>
        <a:p>
          <a:endParaRPr lang="en-US"/>
        </a:p>
      </dgm:t>
    </dgm:pt>
    <dgm:pt modelId="{78257521-C182-4529-B0EC-A5535897CA64}">
      <dgm:prSet/>
      <dgm:spPr/>
      <dgm:t>
        <a:bodyPr/>
        <a:lstStyle/>
        <a:p>
          <a:r>
            <a:rPr lang="en-US" b="1" i="0"/>
            <a:t>prediction</a:t>
          </a:r>
          <a:r>
            <a:rPr lang="en-US" b="0" i="0"/>
            <a:t>, </a:t>
          </a:r>
          <a:endParaRPr lang="en-US"/>
        </a:p>
      </dgm:t>
    </dgm:pt>
    <dgm:pt modelId="{A1CB0391-F72D-4E8B-BD93-64FA1CB18CA2}" type="parTrans" cxnId="{E3140F96-627A-4811-8DEC-CA57AC26D3B8}">
      <dgm:prSet/>
      <dgm:spPr/>
      <dgm:t>
        <a:bodyPr/>
        <a:lstStyle/>
        <a:p>
          <a:endParaRPr lang="en-US"/>
        </a:p>
      </dgm:t>
    </dgm:pt>
    <dgm:pt modelId="{C076B294-2FB9-4A1B-B28F-09E806217AA9}" type="sibTrans" cxnId="{E3140F96-627A-4811-8DEC-CA57AC26D3B8}">
      <dgm:prSet/>
      <dgm:spPr/>
      <dgm:t>
        <a:bodyPr/>
        <a:lstStyle/>
        <a:p>
          <a:endParaRPr lang="en-US"/>
        </a:p>
      </dgm:t>
    </dgm:pt>
    <dgm:pt modelId="{802556EE-F07D-4C43-A99B-1707BAD9B468}">
      <dgm:prSet/>
      <dgm:spPr/>
      <dgm:t>
        <a:bodyPr/>
        <a:lstStyle/>
        <a:p>
          <a:r>
            <a:rPr lang="en-US" b="1" i="0"/>
            <a:t>modeling</a:t>
          </a:r>
          <a:r>
            <a:rPr lang="en-US" b="0" i="0"/>
            <a:t>, and </a:t>
          </a:r>
          <a:endParaRPr lang="en-US"/>
        </a:p>
      </dgm:t>
    </dgm:pt>
    <dgm:pt modelId="{FFD9F315-32A0-4212-A4DB-2512E7BBAB20}" type="parTrans" cxnId="{218CF77C-0742-44F5-9211-99827C3D554E}">
      <dgm:prSet/>
      <dgm:spPr/>
      <dgm:t>
        <a:bodyPr/>
        <a:lstStyle/>
        <a:p>
          <a:endParaRPr lang="en-US"/>
        </a:p>
      </dgm:t>
    </dgm:pt>
    <dgm:pt modelId="{0B4B3F88-2F1F-4A39-8C48-1EF988556853}" type="sibTrans" cxnId="{218CF77C-0742-44F5-9211-99827C3D554E}">
      <dgm:prSet/>
      <dgm:spPr/>
      <dgm:t>
        <a:bodyPr/>
        <a:lstStyle/>
        <a:p>
          <a:endParaRPr lang="en-US"/>
        </a:p>
      </dgm:t>
    </dgm:pt>
    <dgm:pt modelId="{9CE9E2CF-27B0-4351-828E-136D2B2AEBCC}">
      <dgm:prSet/>
      <dgm:spPr/>
      <dgm:t>
        <a:bodyPr/>
        <a:lstStyle/>
        <a:p>
          <a:r>
            <a:rPr lang="en-US" b="1" i="0"/>
            <a:t>testing purposes</a:t>
          </a:r>
          <a:r>
            <a:rPr lang="en-US" b="0" i="0"/>
            <a:t>.</a:t>
          </a:r>
          <a:endParaRPr lang="en-US"/>
        </a:p>
      </dgm:t>
    </dgm:pt>
    <dgm:pt modelId="{021A4BC3-B3A8-48C6-9D21-9ACC8F4E598D}" type="parTrans" cxnId="{92D7D6D8-DDD3-43B3-9715-C2A89C133F31}">
      <dgm:prSet/>
      <dgm:spPr/>
      <dgm:t>
        <a:bodyPr/>
        <a:lstStyle/>
        <a:p>
          <a:endParaRPr lang="en-US"/>
        </a:p>
      </dgm:t>
    </dgm:pt>
    <dgm:pt modelId="{AC280BE8-6642-4E05-8BCD-51F0D15E1B47}" type="sibTrans" cxnId="{92D7D6D8-DDD3-43B3-9715-C2A89C133F31}">
      <dgm:prSet/>
      <dgm:spPr/>
      <dgm:t>
        <a:bodyPr/>
        <a:lstStyle/>
        <a:p>
          <a:endParaRPr lang="en-US"/>
        </a:p>
      </dgm:t>
    </dgm:pt>
    <dgm:pt modelId="{17C3531C-E5E4-4E2A-82F4-694CF23C387E}" type="pres">
      <dgm:prSet presAssocID="{64A63060-684B-4456-934E-E549470094B7}" presName="linear" presStyleCnt="0">
        <dgm:presLayoutVars>
          <dgm:animLvl val="lvl"/>
          <dgm:resizeHandles val="exact"/>
        </dgm:presLayoutVars>
      </dgm:prSet>
      <dgm:spPr/>
    </dgm:pt>
    <dgm:pt modelId="{D0FD6D09-DAE8-41F5-A20D-6F0D5D9F8110}" type="pres">
      <dgm:prSet presAssocID="{337A5F05-1AEF-4FBB-B593-7186C3F8EACB}" presName="parentText" presStyleLbl="node1" presStyleIdx="0" presStyleCnt="5">
        <dgm:presLayoutVars>
          <dgm:chMax val="0"/>
          <dgm:bulletEnabled val="1"/>
        </dgm:presLayoutVars>
      </dgm:prSet>
      <dgm:spPr/>
    </dgm:pt>
    <dgm:pt modelId="{E958BEA0-77E7-476C-9CA8-3EC4139B3F1C}" type="pres">
      <dgm:prSet presAssocID="{C327C8B4-723F-49C8-AC54-178B7B57CD0E}" presName="spacer" presStyleCnt="0"/>
      <dgm:spPr/>
    </dgm:pt>
    <dgm:pt modelId="{EED74375-2DE8-4514-9292-BB98CE0F4E88}" type="pres">
      <dgm:prSet presAssocID="{284E90FC-47D8-4FA0-9577-8001E28863C2}" presName="parentText" presStyleLbl="node1" presStyleIdx="1" presStyleCnt="5">
        <dgm:presLayoutVars>
          <dgm:chMax val="0"/>
          <dgm:bulletEnabled val="1"/>
        </dgm:presLayoutVars>
      </dgm:prSet>
      <dgm:spPr/>
    </dgm:pt>
    <dgm:pt modelId="{F2DB85C1-1E90-4DB1-B187-A6F053C17992}" type="pres">
      <dgm:prSet presAssocID="{BA25C488-5256-4B63-A937-4BB028BB1817}" presName="spacer" presStyleCnt="0"/>
      <dgm:spPr/>
    </dgm:pt>
    <dgm:pt modelId="{4121075A-140B-4BCB-9361-69BB9391354B}" type="pres">
      <dgm:prSet presAssocID="{AE3F31DC-7E93-465C-8ADC-3FE28C996B63}" presName="parentText" presStyleLbl="node1" presStyleIdx="2" presStyleCnt="5">
        <dgm:presLayoutVars>
          <dgm:chMax val="0"/>
          <dgm:bulletEnabled val="1"/>
        </dgm:presLayoutVars>
      </dgm:prSet>
      <dgm:spPr/>
    </dgm:pt>
    <dgm:pt modelId="{1A1AE747-7CE4-49B7-9A92-C2CE2329A89F}" type="pres">
      <dgm:prSet presAssocID="{E70823BC-0A17-4801-853E-C3247F11365C}" presName="spacer" presStyleCnt="0"/>
      <dgm:spPr/>
    </dgm:pt>
    <dgm:pt modelId="{3581324A-7448-4F17-A5AC-F8E3B911A62F}" type="pres">
      <dgm:prSet presAssocID="{23391C35-584E-46A9-879F-3ABBA9BC0A3D}" presName="parentText" presStyleLbl="node1" presStyleIdx="3" presStyleCnt="5">
        <dgm:presLayoutVars>
          <dgm:chMax val="0"/>
          <dgm:bulletEnabled val="1"/>
        </dgm:presLayoutVars>
      </dgm:prSet>
      <dgm:spPr/>
    </dgm:pt>
    <dgm:pt modelId="{72ED8791-0D0C-4894-B00C-FAA21BCEC166}" type="pres">
      <dgm:prSet presAssocID="{23391C35-584E-46A9-879F-3ABBA9BC0A3D}" presName="childText" presStyleLbl="revTx" presStyleIdx="0" presStyleCnt="2">
        <dgm:presLayoutVars>
          <dgm:bulletEnabled val="1"/>
        </dgm:presLayoutVars>
      </dgm:prSet>
      <dgm:spPr/>
    </dgm:pt>
    <dgm:pt modelId="{29D9EB05-6696-407F-B04D-F58734C2FD38}" type="pres">
      <dgm:prSet presAssocID="{063185AA-8F96-4653-BD92-3F4A6A07E088}" presName="parentText" presStyleLbl="node1" presStyleIdx="4" presStyleCnt="5">
        <dgm:presLayoutVars>
          <dgm:chMax val="0"/>
          <dgm:bulletEnabled val="1"/>
        </dgm:presLayoutVars>
      </dgm:prSet>
      <dgm:spPr/>
    </dgm:pt>
    <dgm:pt modelId="{4EB5CD46-36E7-46C8-8B65-675B8F23346E}" type="pres">
      <dgm:prSet presAssocID="{063185AA-8F96-4653-BD92-3F4A6A07E088}" presName="childText" presStyleLbl="revTx" presStyleIdx="1" presStyleCnt="2">
        <dgm:presLayoutVars>
          <dgm:bulletEnabled val="1"/>
        </dgm:presLayoutVars>
      </dgm:prSet>
      <dgm:spPr/>
    </dgm:pt>
  </dgm:ptLst>
  <dgm:cxnLst>
    <dgm:cxn modelId="{C249E406-F085-45A0-8795-2EB09A963579}" type="presOf" srcId="{9CE9E2CF-27B0-4351-828E-136D2B2AEBCC}" destId="{4EB5CD46-36E7-46C8-8B65-675B8F23346E}" srcOrd="0" destOrd="2" presId="urn:microsoft.com/office/officeart/2005/8/layout/vList2"/>
    <dgm:cxn modelId="{BA1A3909-2AA2-49A9-9408-606800F07AD7}" srcId="{64A63060-684B-4456-934E-E549470094B7}" destId="{284E90FC-47D8-4FA0-9577-8001E28863C2}" srcOrd="1" destOrd="0" parTransId="{71508248-0F59-42A3-8D74-EC3A43E0FC75}" sibTransId="{BA25C488-5256-4B63-A937-4BB028BB1817}"/>
    <dgm:cxn modelId="{6FD4A625-50CB-4A73-ADD9-74F83D5089C6}" srcId="{0056662A-6A63-49AC-BCD7-81E07D7BAF74}" destId="{2C053D38-DA12-4406-AA7F-6F17C285A3F2}" srcOrd="1" destOrd="0" parTransId="{91368D7B-31B6-436F-8614-74EDD27DB8FE}" sibTransId="{12E979C5-012A-468D-ADB3-E6B9C412AB78}"/>
    <dgm:cxn modelId="{366F8027-AC64-4B36-9397-3393FB901DE9}" type="presOf" srcId="{284E90FC-47D8-4FA0-9577-8001E28863C2}" destId="{EED74375-2DE8-4514-9292-BB98CE0F4E88}" srcOrd="0" destOrd="0" presId="urn:microsoft.com/office/officeart/2005/8/layout/vList2"/>
    <dgm:cxn modelId="{217EDF2D-95B0-40E0-960D-2C0BFC629EB9}" srcId="{64A63060-684B-4456-934E-E549470094B7}" destId="{AE3F31DC-7E93-465C-8ADC-3FE28C996B63}" srcOrd="2" destOrd="0" parTransId="{5EA1D80D-8E87-4482-8054-D75625819F6F}" sibTransId="{E70823BC-0A17-4801-853E-C3247F11365C}"/>
    <dgm:cxn modelId="{10E5FD33-DB47-4C39-BBB6-07C5A4FC7AEB}" type="presOf" srcId="{0056662A-6A63-49AC-BCD7-81E07D7BAF74}" destId="{72ED8791-0D0C-4894-B00C-FAA21BCEC166}" srcOrd="0" destOrd="0" presId="urn:microsoft.com/office/officeart/2005/8/layout/vList2"/>
    <dgm:cxn modelId="{C9BE4869-5273-4A71-8133-8200B47A2A8F}" type="presOf" srcId="{337A5F05-1AEF-4FBB-B593-7186C3F8EACB}" destId="{D0FD6D09-DAE8-41F5-A20D-6F0D5D9F8110}" srcOrd="0" destOrd="0" presId="urn:microsoft.com/office/officeart/2005/8/layout/vList2"/>
    <dgm:cxn modelId="{1C4AAA69-E0D2-4DF4-B368-0DBEF8DE5C49}" type="presOf" srcId="{2C053D38-DA12-4406-AA7F-6F17C285A3F2}" destId="{72ED8791-0D0C-4894-B00C-FAA21BCEC166}" srcOrd="0" destOrd="2" presId="urn:microsoft.com/office/officeart/2005/8/layout/vList2"/>
    <dgm:cxn modelId="{218CF77C-0742-44F5-9211-99827C3D554E}" srcId="{063185AA-8F96-4653-BD92-3F4A6A07E088}" destId="{802556EE-F07D-4C43-A99B-1707BAD9B468}" srcOrd="1" destOrd="0" parTransId="{FFD9F315-32A0-4212-A4DB-2512E7BBAB20}" sibTransId="{0B4B3F88-2F1F-4A39-8C48-1EF988556853}"/>
    <dgm:cxn modelId="{F106758D-DECC-4E2F-B700-1768B44DEDF4}" type="presOf" srcId="{063185AA-8F96-4653-BD92-3F4A6A07E088}" destId="{29D9EB05-6696-407F-B04D-F58734C2FD38}" srcOrd="0" destOrd="0" presId="urn:microsoft.com/office/officeart/2005/8/layout/vList2"/>
    <dgm:cxn modelId="{AF282190-9892-407D-8F35-3AF7A367B1C0}" type="presOf" srcId="{64A63060-684B-4456-934E-E549470094B7}" destId="{17C3531C-E5E4-4E2A-82F4-694CF23C387E}" srcOrd="0" destOrd="0" presId="urn:microsoft.com/office/officeart/2005/8/layout/vList2"/>
    <dgm:cxn modelId="{68A9D295-17DB-45B0-BAB6-7D6A85157F91}" type="presOf" srcId="{AE3F31DC-7E93-465C-8ADC-3FE28C996B63}" destId="{4121075A-140B-4BCB-9361-69BB9391354B}" srcOrd="0" destOrd="0" presId="urn:microsoft.com/office/officeart/2005/8/layout/vList2"/>
    <dgm:cxn modelId="{E3140F96-627A-4811-8DEC-CA57AC26D3B8}" srcId="{063185AA-8F96-4653-BD92-3F4A6A07E088}" destId="{78257521-C182-4529-B0EC-A5535897CA64}" srcOrd="0" destOrd="0" parTransId="{A1CB0391-F72D-4E8B-BD93-64FA1CB18CA2}" sibTransId="{C076B294-2FB9-4A1B-B28F-09E806217AA9}"/>
    <dgm:cxn modelId="{F5937498-ED65-476A-87F3-9BC615901285}" type="presOf" srcId="{78257521-C182-4529-B0EC-A5535897CA64}" destId="{4EB5CD46-36E7-46C8-8B65-675B8F23346E}" srcOrd="0" destOrd="0" presId="urn:microsoft.com/office/officeart/2005/8/layout/vList2"/>
    <dgm:cxn modelId="{AA6A639F-DAB6-47EE-AD7F-32F6F4152C1F}" srcId="{0056662A-6A63-49AC-BCD7-81E07D7BAF74}" destId="{38F02E0C-8C63-4D63-B826-144362F995A5}" srcOrd="0" destOrd="0" parTransId="{5062CAA3-9F9C-4D1E-B4D5-BA6036620312}" sibTransId="{0AD661D5-56BC-4578-B6BA-06DD763AA2AA}"/>
    <dgm:cxn modelId="{3F299FB0-6724-45EA-A984-E3B864AF9FA5}" type="presOf" srcId="{23391C35-584E-46A9-879F-3ABBA9BC0A3D}" destId="{3581324A-7448-4F17-A5AC-F8E3B911A62F}" srcOrd="0" destOrd="0" presId="urn:microsoft.com/office/officeart/2005/8/layout/vList2"/>
    <dgm:cxn modelId="{56BE16BD-6D97-4279-98B6-040E08FE235A}" type="presOf" srcId="{38F02E0C-8C63-4D63-B826-144362F995A5}" destId="{72ED8791-0D0C-4894-B00C-FAA21BCEC166}" srcOrd="0" destOrd="1" presId="urn:microsoft.com/office/officeart/2005/8/layout/vList2"/>
    <dgm:cxn modelId="{89C44CC2-4F01-43D8-BCB9-1D3B2912429C}" srcId="{23391C35-584E-46A9-879F-3ABBA9BC0A3D}" destId="{0056662A-6A63-49AC-BCD7-81E07D7BAF74}" srcOrd="0" destOrd="0" parTransId="{DC478F18-7C04-478C-99EA-58A871A7EC86}" sibTransId="{FC593A67-8B47-487B-9C30-8C61B60042E5}"/>
    <dgm:cxn modelId="{6A58D2CC-82C6-435E-973C-90A1CE4F7E06}" type="presOf" srcId="{802556EE-F07D-4C43-A99B-1707BAD9B468}" destId="{4EB5CD46-36E7-46C8-8B65-675B8F23346E}" srcOrd="0" destOrd="1" presId="urn:microsoft.com/office/officeart/2005/8/layout/vList2"/>
    <dgm:cxn modelId="{92D7D6D8-DDD3-43B3-9715-C2A89C133F31}" srcId="{063185AA-8F96-4653-BD92-3F4A6A07E088}" destId="{9CE9E2CF-27B0-4351-828E-136D2B2AEBCC}" srcOrd="2" destOrd="0" parTransId="{021A4BC3-B3A8-48C6-9D21-9ACC8F4E598D}" sibTransId="{AC280BE8-6642-4E05-8BCD-51F0D15E1B47}"/>
    <dgm:cxn modelId="{2CB014EF-06E8-46D1-B117-0E05D271F474}" srcId="{64A63060-684B-4456-934E-E549470094B7}" destId="{337A5F05-1AEF-4FBB-B593-7186C3F8EACB}" srcOrd="0" destOrd="0" parTransId="{321D55B6-AA7A-40FB-BF01-0EA78A092D4F}" sibTransId="{C327C8B4-723F-49C8-AC54-178B7B57CD0E}"/>
    <dgm:cxn modelId="{FD0F31EF-5DF1-47E0-BCAD-E0E2A1D4ADD2}" srcId="{64A63060-684B-4456-934E-E549470094B7}" destId="{23391C35-584E-46A9-879F-3ABBA9BC0A3D}" srcOrd="3" destOrd="0" parTransId="{8375B88E-5143-42FF-AE09-C108522340FC}" sibTransId="{3DD7BC5F-E151-4485-BF04-BA105F709B08}"/>
    <dgm:cxn modelId="{9DA96AF1-E364-4B23-812F-F2373868C54A}" srcId="{64A63060-684B-4456-934E-E549470094B7}" destId="{063185AA-8F96-4653-BD92-3F4A6A07E088}" srcOrd="4" destOrd="0" parTransId="{5F42043A-F5F1-45A4-BBB9-90103FEAD4D6}" sibTransId="{03FDB0D0-9828-4191-8BCB-910EA73F7CED}"/>
    <dgm:cxn modelId="{E317EDAC-1E88-4034-9633-EDA5F408899D}" type="presParOf" srcId="{17C3531C-E5E4-4E2A-82F4-694CF23C387E}" destId="{D0FD6D09-DAE8-41F5-A20D-6F0D5D9F8110}" srcOrd="0" destOrd="0" presId="urn:microsoft.com/office/officeart/2005/8/layout/vList2"/>
    <dgm:cxn modelId="{CD4A2B6C-C3A5-414B-BFBA-83FC0CD2AF2D}" type="presParOf" srcId="{17C3531C-E5E4-4E2A-82F4-694CF23C387E}" destId="{E958BEA0-77E7-476C-9CA8-3EC4139B3F1C}" srcOrd="1" destOrd="0" presId="urn:microsoft.com/office/officeart/2005/8/layout/vList2"/>
    <dgm:cxn modelId="{038CB6B0-C6D0-472E-BE4D-A172944C318E}" type="presParOf" srcId="{17C3531C-E5E4-4E2A-82F4-694CF23C387E}" destId="{EED74375-2DE8-4514-9292-BB98CE0F4E88}" srcOrd="2" destOrd="0" presId="urn:microsoft.com/office/officeart/2005/8/layout/vList2"/>
    <dgm:cxn modelId="{57669463-562C-4EBC-A622-35C09613A985}" type="presParOf" srcId="{17C3531C-E5E4-4E2A-82F4-694CF23C387E}" destId="{F2DB85C1-1E90-4DB1-B187-A6F053C17992}" srcOrd="3" destOrd="0" presId="urn:microsoft.com/office/officeart/2005/8/layout/vList2"/>
    <dgm:cxn modelId="{0D4B98B4-437B-4DE4-8866-0C58AD4CEC49}" type="presParOf" srcId="{17C3531C-E5E4-4E2A-82F4-694CF23C387E}" destId="{4121075A-140B-4BCB-9361-69BB9391354B}" srcOrd="4" destOrd="0" presId="urn:microsoft.com/office/officeart/2005/8/layout/vList2"/>
    <dgm:cxn modelId="{BC1D2454-00F0-40DF-9F27-0C0C0160E9D0}" type="presParOf" srcId="{17C3531C-E5E4-4E2A-82F4-694CF23C387E}" destId="{1A1AE747-7CE4-49B7-9A92-C2CE2329A89F}" srcOrd="5" destOrd="0" presId="urn:microsoft.com/office/officeart/2005/8/layout/vList2"/>
    <dgm:cxn modelId="{9A3815AE-E280-4B25-8D82-160A4F97801A}" type="presParOf" srcId="{17C3531C-E5E4-4E2A-82F4-694CF23C387E}" destId="{3581324A-7448-4F17-A5AC-F8E3B911A62F}" srcOrd="6" destOrd="0" presId="urn:microsoft.com/office/officeart/2005/8/layout/vList2"/>
    <dgm:cxn modelId="{AB445520-212D-4F6B-A067-39F8911007E2}" type="presParOf" srcId="{17C3531C-E5E4-4E2A-82F4-694CF23C387E}" destId="{72ED8791-0D0C-4894-B00C-FAA21BCEC166}" srcOrd="7" destOrd="0" presId="urn:microsoft.com/office/officeart/2005/8/layout/vList2"/>
    <dgm:cxn modelId="{7D8DA820-E57B-44FD-ACF4-E61DB8363E0A}" type="presParOf" srcId="{17C3531C-E5E4-4E2A-82F4-694CF23C387E}" destId="{29D9EB05-6696-407F-B04D-F58734C2FD38}" srcOrd="8" destOrd="0" presId="urn:microsoft.com/office/officeart/2005/8/layout/vList2"/>
    <dgm:cxn modelId="{E12AE542-C0ED-4E0E-A696-E26C43D9E85C}" type="presParOf" srcId="{17C3531C-E5E4-4E2A-82F4-694CF23C387E}" destId="{4EB5CD46-36E7-46C8-8B65-675B8F23346E}"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5E7EF5-A0D1-467E-9CCF-2BBDE529E778}"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1A2C6FAE-2BF7-48AA-8153-63C6EE17DD3B}">
      <dgm:prSet/>
      <dgm:spPr/>
      <dgm:t>
        <a:bodyPr/>
        <a:lstStyle/>
        <a:p>
          <a:r>
            <a:rPr lang="en-US" b="1"/>
            <a:t>Which </a:t>
          </a:r>
          <a:r>
            <a:rPr lang="en-US" b="1" i="0"/>
            <a:t>factors matter most</a:t>
          </a:r>
          <a:r>
            <a:rPr lang="en-US" b="0" i="0"/>
            <a:t> for</a:t>
          </a:r>
          <a:endParaRPr lang="en-US"/>
        </a:p>
      </dgm:t>
    </dgm:pt>
    <dgm:pt modelId="{CCE176C6-7867-4677-829E-40FE11CD866D}" type="parTrans" cxnId="{39C523C2-828E-4331-8083-7C89711B1E18}">
      <dgm:prSet/>
      <dgm:spPr/>
      <dgm:t>
        <a:bodyPr/>
        <a:lstStyle/>
        <a:p>
          <a:endParaRPr lang="en-US"/>
        </a:p>
      </dgm:t>
    </dgm:pt>
    <dgm:pt modelId="{4037DC03-8146-47DA-85BC-C2BE3145CFBD}" type="sibTrans" cxnId="{39C523C2-828E-4331-8083-7C89711B1E18}">
      <dgm:prSet/>
      <dgm:spPr/>
      <dgm:t>
        <a:bodyPr/>
        <a:lstStyle/>
        <a:p>
          <a:endParaRPr lang="en-US"/>
        </a:p>
      </dgm:t>
    </dgm:pt>
    <dgm:pt modelId="{AE29E98E-0B3A-4DF1-A881-EEB3713EE32C}">
      <dgm:prSet/>
      <dgm:spPr/>
      <dgm:t>
        <a:bodyPr/>
        <a:lstStyle/>
        <a:p>
          <a:r>
            <a:rPr lang="en-US" b="0" i="0"/>
            <a:t>the income, </a:t>
          </a:r>
          <a:endParaRPr lang="en-US"/>
        </a:p>
      </dgm:t>
    </dgm:pt>
    <dgm:pt modelId="{20C3E23C-2C2D-4453-99E7-99766497AAF6}" type="parTrans" cxnId="{8E302AF9-201F-4A19-BD50-019B95439CE7}">
      <dgm:prSet/>
      <dgm:spPr/>
      <dgm:t>
        <a:bodyPr/>
        <a:lstStyle/>
        <a:p>
          <a:endParaRPr lang="en-US"/>
        </a:p>
      </dgm:t>
    </dgm:pt>
    <dgm:pt modelId="{8CC5FB5C-2C7B-4AA3-A1BE-AAAFAB9DE996}" type="sibTrans" cxnId="{8E302AF9-201F-4A19-BD50-019B95439CE7}">
      <dgm:prSet/>
      <dgm:spPr/>
      <dgm:t>
        <a:bodyPr/>
        <a:lstStyle/>
        <a:p>
          <a:endParaRPr lang="en-US"/>
        </a:p>
      </dgm:t>
    </dgm:pt>
    <dgm:pt modelId="{429CCE4B-5D7C-423B-8DB8-DED0BF40BE87}">
      <dgm:prSet/>
      <dgm:spPr/>
      <dgm:t>
        <a:bodyPr/>
        <a:lstStyle/>
        <a:p>
          <a:r>
            <a:rPr lang="en-US" b="0" i="0"/>
            <a:t>the company sales numbers,</a:t>
          </a:r>
          <a:endParaRPr lang="en-US"/>
        </a:p>
      </dgm:t>
    </dgm:pt>
    <dgm:pt modelId="{6D32E3E4-5626-4338-A49B-2152420F294F}" type="parTrans" cxnId="{82FD5265-9E66-4D83-B4AA-2F4FD857DA07}">
      <dgm:prSet/>
      <dgm:spPr/>
      <dgm:t>
        <a:bodyPr/>
        <a:lstStyle/>
        <a:p>
          <a:endParaRPr lang="en-US"/>
        </a:p>
      </dgm:t>
    </dgm:pt>
    <dgm:pt modelId="{42966FCB-4071-42D2-8E57-2FF5B156161D}" type="sibTrans" cxnId="{82FD5265-9E66-4D83-B4AA-2F4FD857DA07}">
      <dgm:prSet/>
      <dgm:spPr/>
      <dgm:t>
        <a:bodyPr/>
        <a:lstStyle/>
        <a:p>
          <a:endParaRPr lang="en-US"/>
        </a:p>
      </dgm:t>
    </dgm:pt>
    <dgm:pt modelId="{4DBC6A37-04BE-4673-881C-B6544AB99DEA}">
      <dgm:prSet/>
      <dgm:spPr/>
      <dgm:t>
        <a:bodyPr/>
        <a:lstStyle/>
        <a:p>
          <a:r>
            <a:rPr lang="en-US"/>
            <a:t>the death rate of children,</a:t>
          </a:r>
        </a:p>
      </dgm:t>
    </dgm:pt>
    <dgm:pt modelId="{DCF2B5C2-92ED-4AD0-A649-85D648A914AB}" type="parTrans" cxnId="{99574B50-F376-4E37-B3C8-994C71138529}">
      <dgm:prSet/>
      <dgm:spPr/>
      <dgm:t>
        <a:bodyPr/>
        <a:lstStyle/>
        <a:p>
          <a:endParaRPr lang="en-US"/>
        </a:p>
      </dgm:t>
    </dgm:pt>
    <dgm:pt modelId="{0544CFA8-CEBE-4E17-BE10-62C487074E66}" type="sibTrans" cxnId="{99574B50-F376-4E37-B3C8-994C71138529}">
      <dgm:prSet/>
      <dgm:spPr/>
      <dgm:t>
        <a:bodyPr/>
        <a:lstStyle/>
        <a:p>
          <a:endParaRPr lang="en-US"/>
        </a:p>
      </dgm:t>
    </dgm:pt>
    <dgm:pt modelId="{29F3419B-FBA4-435F-8835-281F5EEFDB6C}">
      <dgm:prSet/>
      <dgm:spPr/>
      <dgm:t>
        <a:bodyPr/>
        <a:lstStyle/>
        <a:p>
          <a:r>
            <a:rPr lang="en-US" b="0" i="0"/>
            <a:t>the price of a house,</a:t>
          </a:r>
          <a:endParaRPr lang="en-US"/>
        </a:p>
      </dgm:t>
    </dgm:pt>
    <dgm:pt modelId="{5F7FD966-CA52-4775-AD07-61FD7E6F5098}" type="parTrans" cxnId="{523B7406-BB16-4ADB-943D-94CB7C8A344E}">
      <dgm:prSet/>
      <dgm:spPr/>
      <dgm:t>
        <a:bodyPr/>
        <a:lstStyle/>
        <a:p>
          <a:endParaRPr lang="en-US"/>
        </a:p>
      </dgm:t>
    </dgm:pt>
    <dgm:pt modelId="{38823CE0-D96E-485D-9952-A0C94AD0E065}" type="sibTrans" cxnId="{523B7406-BB16-4ADB-943D-94CB7C8A344E}">
      <dgm:prSet/>
      <dgm:spPr/>
      <dgm:t>
        <a:bodyPr/>
        <a:lstStyle/>
        <a:p>
          <a:endParaRPr lang="en-US"/>
        </a:p>
      </dgm:t>
    </dgm:pt>
    <dgm:pt modelId="{F1890776-DA22-4582-B429-B610001A32EE}">
      <dgm:prSet/>
      <dgm:spPr/>
      <dgm:t>
        <a:bodyPr/>
        <a:lstStyle/>
        <a:p>
          <a:r>
            <a:rPr lang="en-US"/>
            <a:t>the dropouts, etc.</a:t>
          </a:r>
        </a:p>
      </dgm:t>
    </dgm:pt>
    <dgm:pt modelId="{1CFBE59E-0FB5-4598-AA86-C38BB6F0742C}" type="parTrans" cxnId="{2DE611A9-C9BA-4A0C-A4D9-2E773C636624}">
      <dgm:prSet/>
      <dgm:spPr/>
      <dgm:t>
        <a:bodyPr/>
        <a:lstStyle/>
        <a:p>
          <a:endParaRPr lang="en-US"/>
        </a:p>
      </dgm:t>
    </dgm:pt>
    <dgm:pt modelId="{DFB78AC1-B74F-4FCB-9247-DF5F93B1F9BF}" type="sibTrans" cxnId="{2DE611A9-C9BA-4A0C-A4D9-2E773C636624}">
      <dgm:prSet/>
      <dgm:spPr/>
      <dgm:t>
        <a:bodyPr/>
        <a:lstStyle/>
        <a:p>
          <a:endParaRPr lang="en-US"/>
        </a:p>
      </dgm:t>
    </dgm:pt>
    <dgm:pt modelId="{D019EAF6-08B2-4AC9-A565-56540649FB28}">
      <dgm:prSet/>
      <dgm:spPr/>
      <dgm:t>
        <a:bodyPr/>
        <a:lstStyle/>
        <a:p>
          <a:r>
            <a:rPr lang="en-US" b="1" i="0"/>
            <a:t>Which factors can be ignored</a:t>
          </a:r>
          <a:r>
            <a:rPr lang="en-US" b="0" i="0"/>
            <a:t>. </a:t>
          </a:r>
          <a:endParaRPr lang="en-US"/>
        </a:p>
      </dgm:t>
    </dgm:pt>
    <dgm:pt modelId="{99313FF3-4CCC-4D8E-A70A-B627AB9E1E2F}" type="parTrans" cxnId="{B2F36A18-37B1-4A3D-B3CD-634BDC429BE0}">
      <dgm:prSet/>
      <dgm:spPr/>
      <dgm:t>
        <a:bodyPr/>
        <a:lstStyle/>
        <a:p>
          <a:endParaRPr lang="en-US"/>
        </a:p>
      </dgm:t>
    </dgm:pt>
    <dgm:pt modelId="{E2BD0CDF-1D21-4CE9-A420-17C8D78B1416}" type="sibTrans" cxnId="{B2F36A18-37B1-4A3D-B3CD-634BDC429BE0}">
      <dgm:prSet/>
      <dgm:spPr/>
      <dgm:t>
        <a:bodyPr/>
        <a:lstStyle/>
        <a:p>
          <a:endParaRPr lang="en-US"/>
        </a:p>
      </dgm:t>
    </dgm:pt>
    <dgm:pt modelId="{D338D985-36CF-4BA9-8602-D1BCDE49AE1D}">
      <dgm:prSet/>
      <dgm:spPr/>
      <dgm:t>
        <a:bodyPr/>
        <a:lstStyle/>
        <a:p>
          <a:r>
            <a:rPr lang="en-US" b="1" i="0"/>
            <a:t>How certain we are about all these factors</a:t>
          </a:r>
          <a:r>
            <a:rPr lang="en-US" b="0" i="0"/>
            <a:t>.  </a:t>
          </a:r>
          <a:endParaRPr lang="en-US"/>
        </a:p>
      </dgm:t>
    </dgm:pt>
    <dgm:pt modelId="{80D1F23D-093E-420D-9E0D-77FD9CAC6C33}" type="parTrans" cxnId="{E5211394-E8C5-4A5F-9FAA-67EE37749CBE}">
      <dgm:prSet/>
      <dgm:spPr/>
      <dgm:t>
        <a:bodyPr/>
        <a:lstStyle/>
        <a:p>
          <a:endParaRPr lang="en-US"/>
        </a:p>
      </dgm:t>
    </dgm:pt>
    <dgm:pt modelId="{E21C88B1-E7C1-4FA9-916C-87F66DCF855E}" type="sibTrans" cxnId="{E5211394-E8C5-4A5F-9FAA-67EE37749CBE}">
      <dgm:prSet/>
      <dgm:spPr/>
      <dgm:t>
        <a:bodyPr/>
        <a:lstStyle/>
        <a:p>
          <a:endParaRPr lang="en-US"/>
        </a:p>
      </dgm:t>
    </dgm:pt>
    <dgm:pt modelId="{13AFAFF6-D270-475B-A2A9-81F3614351FD}" type="pres">
      <dgm:prSet presAssocID="{D55E7EF5-A0D1-467E-9CCF-2BBDE529E778}" presName="linear" presStyleCnt="0">
        <dgm:presLayoutVars>
          <dgm:animLvl val="lvl"/>
          <dgm:resizeHandles val="exact"/>
        </dgm:presLayoutVars>
      </dgm:prSet>
      <dgm:spPr/>
    </dgm:pt>
    <dgm:pt modelId="{E34240A5-7A34-4DDB-9E9D-06831D27FDAD}" type="pres">
      <dgm:prSet presAssocID="{1A2C6FAE-2BF7-48AA-8153-63C6EE17DD3B}" presName="parentText" presStyleLbl="node1" presStyleIdx="0" presStyleCnt="3">
        <dgm:presLayoutVars>
          <dgm:chMax val="0"/>
          <dgm:bulletEnabled val="1"/>
        </dgm:presLayoutVars>
      </dgm:prSet>
      <dgm:spPr/>
    </dgm:pt>
    <dgm:pt modelId="{5AA0BB31-73AC-41EE-BF40-439A0EAAAB21}" type="pres">
      <dgm:prSet presAssocID="{1A2C6FAE-2BF7-48AA-8153-63C6EE17DD3B}" presName="childText" presStyleLbl="revTx" presStyleIdx="0" presStyleCnt="1">
        <dgm:presLayoutVars>
          <dgm:bulletEnabled val="1"/>
        </dgm:presLayoutVars>
      </dgm:prSet>
      <dgm:spPr/>
    </dgm:pt>
    <dgm:pt modelId="{6427DF9E-82C4-4D08-8A04-C234833F7C14}" type="pres">
      <dgm:prSet presAssocID="{D019EAF6-08B2-4AC9-A565-56540649FB28}" presName="parentText" presStyleLbl="node1" presStyleIdx="1" presStyleCnt="3">
        <dgm:presLayoutVars>
          <dgm:chMax val="0"/>
          <dgm:bulletEnabled val="1"/>
        </dgm:presLayoutVars>
      </dgm:prSet>
      <dgm:spPr/>
    </dgm:pt>
    <dgm:pt modelId="{4D047E13-E189-4952-8604-1D3D0BF58D3B}" type="pres">
      <dgm:prSet presAssocID="{E2BD0CDF-1D21-4CE9-A420-17C8D78B1416}" presName="spacer" presStyleCnt="0"/>
      <dgm:spPr/>
    </dgm:pt>
    <dgm:pt modelId="{F537EE8E-7382-4831-973C-6956A98CF030}" type="pres">
      <dgm:prSet presAssocID="{D338D985-36CF-4BA9-8602-D1BCDE49AE1D}" presName="parentText" presStyleLbl="node1" presStyleIdx="2" presStyleCnt="3">
        <dgm:presLayoutVars>
          <dgm:chMax val="0"/>
          <dgm:bulletEnabled val="1"/>
        </dgm:presLayoutVars>
      </dgm:prSet>
      <dgm:spPr/>
    </dgm:pt>
  </dgm:ptLst>
  <dgm:cxnLst>
    <dgm:cxn modelId="{5F51EF01-0373-42C8-AA76-CB2E9F6FD930}" type="presOf" srcId="{D338D985-36CF-4BA9-8602-D1BCDE49AE1D}" destId="{F537EE8E-7382-4831-973C-6956A98CF030}" srcOrd="0" destOrd="0" presId="urn:microsoft.com/office/officeart/2005/8/layout/vList2"/>
    <dgm:cxn modelId="{523B7406-BB16-4ADB-943D-94CB7C8A344E}" srcId="{1A2C6FAE-2BF7-48AA-8153-63C6EE17DD3B}" destId="{29F3419B-FBA4-435F-8835-281F5EEFDB6C}" srcOrd="3" destOrd="0" parTransId="{5F7FD966-CA52-4775-AD07-61FD7E6F5098}" sibTransId="{38823CE0-D96E-485D-9952-A0C94AD0E065}"/>
    <dgm:cxn modelId="{B2F36A18-37B1-4A3D-B3CD-634BDC429BE0}" srcId="{D55E7EF5-A0D1-467E-9CCF-2BBDE529E778}" destId="{D019EAF6-08B2-4AC9-A565-56540649FB28}" srcOrd="1" destOrd="0" parTransId="{99313FF3-4CCC-4D8E-A70A-B627AB9E1E2F}" sibTransId="{E2BD0CDF-1D21-4CE9-A420-17C8D78B1416}"/>
    <dgm:cxn modelId="{5C80DE37-EE09-4C98-97F7-F90DA0C12DBC}" type="presOf" srcId="{AE29E98E-0B3A-4DF1-A881-EEB3713EE32C}" destId="{5AA0BB31-73AC-41EE-BF40-439A0EAAAB21}" srcOrd="0" destOrd="0" presId="urn:microsoft.com/office/officeart/2005/8/layout/vList2"/>
    <dgm:cxn modelId="{B31FBF63-9B26-43E7-AD55-A69D8C20B05C}" type="presOf" srcId="{429CCE4B-5D7C-423B-8DB8-DED0BF40BE87}" destId="{5AA0BB31-73AC-41EE-BF40-439A0EAAAB21}" srcOrd="0" destOrd="1" presId="urn:microsoft.com/office/officeart/2005/8/layout/vList2"/>
    <dgm:cxn modelId="{82FD5265-9E66-4D83-B4AA-2F4FD857DA07}" srcId="{1A2C6FAE-2BF7-48AA-8153-63C6EE17DD3B}" destId="{429CCE4B-5D7C-423B-8DB8-DED0BF40BE87}" srcOrd="1" destOrd="0" parTransId="{6D32E3E4-5626-4338-A49B-2152420F294F}" sibTransId="{42966FCB-4071-42D2-8E57-2FF5B156161D}"/>
    <dgm:cxn modelId="{A2022A4B-8A02-4CCC-A009-6AECCDC72682}" type="presOf" srcId="{29F3419B-FBA4-435F-8835-281F5EEFDB6C}" destId="{5AA0BB31-73AC-41EE-BF40-439A0EAAAB21}" srcOrd="0" destOrd="3" presId="urn:microsoft.com/office/officeart/2005/8/layout/vList2"/>
    <dgm:cxn modelId="{58ECDC4D-231A-430B-A4F6-63B2D86C1D5B}" type="presOf" srcId="{D55E7EF5-A0D1-467E-9CCF-2BBDE529E778}" destId="{13AFAFF6-D270-475B-A2A9-81F3614351FD}" srcOrd="0" destOrd="0" presId="urn:microsoft.com/office/officeart/2005/8/layout/vList2"/>
    <dgm:cxn modelId="{99574B50-F376-4E37-B3C8-994C71138529}" srcId="{1A2C6FAE-2BF7-48AA-8153-63C6EE17DD3B}" destId="{4DBC6A37-04BE-4673-881C-B6544AB99DEA}" srcOrd="2" destOrd="0" parTransId="{DCF2B5C2-92ED-4AD0-A649-85D648A914AB}" sibTransId="{0544CFA8-CEBE-4E17-BE10-62C487074E66}"/>
    <dgm:cxn modelId="{CAB52E87-15F3-4A0D-BF34-91F118DF2FEA}" type="presOf" srcId="{D019EAF6-08B2-4AC9-A565-56540649FB28}" destId="{6427DF9E-82C4-4D08-8A04-C234833F7C14}" srcOrd="0" destOrd="0" presId="urn:microsoft.com/office/officeart/2005/8/layout/vList2"/>
    <dgm:cxn modelId="{E5211394-E8C5-4A5F-9FAA-67EE37749CBE}" srcId="{D55E7EF5-A0D1-467E-9CCF-2BBDE529E778}" destId="{D338D985-36CF-4BA9-8602-D1BCDE49AE1D}" srcOrd="2" destOrd="0" parTransId="{80D1F23D-093E-420D-9E0D-77FD9CAC6C33}" sibTransId="{E21C88B1-E7C1-4FA9-916C-87F66DCF855E}"/>
    <dgm:cxn modelId="{2DE611A9-C9BA-4A0C-A4D9-2E773C636624}" srcId="{1A2C6FAE-2BF7-48AA-8153-63C6EE17DD3B}" destId="{F1890776-DA22-4582-B429-B610001A32EE}" srcOrd="4" destOrd="0" parTransId="{1CFBE59E-0FB5-4598-AA86-C38BB6F0742C}" sibTransId="{DFB78AC1-B74F-4FCB-9247-DF5F93B1F9BF}"/>
    <dgm:cxn modelId="{6A5C8CAB-F83C-4170-A207-D6D98EB41112}" type="presOf" srcId="{4DBC6A37-04BE-4673-881C-B6544AB99DEA}" destId="{5AA0BB31-73AC-41EE-BF40-439A0EAAAB21}" srcOrd="0" destOrd="2" presId="urn:microsoft.com/office/officeart/2005/8/layout/vList2"/>
    <dgm:cxn modelId="{39C523C2-828E-4331-8083-7C89711B1E18}" srcId="{D55E7EF5-A0D1-467E-9CCF-2BBDE529E778}" destId="{1A2C6FAE-2BF7-48AA-8153-63C6EE17DD3B}" srcOrd="0" destOrd="0" parTransId="{CCE176C6-7867-4677-829E-40FE11CD866D}" sibTransId="{4037DC03-8146-47DA-85BC-C2BE3145CFBD}"/>
    <dgm:cxn modelId="{0331CFCC-030C-4688-8651-3FE7457401DA}" type="presOf" srcId="{1A2C6FAE-2BF7-48AA-8153-63C6EE17DD3B}" destId="{E34240A5-7A34-4DDB-9E9D-06831D27FDAD}" srcOrd="0" destOrd="0" presId="urn:microsoft.com/office/officeart/2005/8/layout/vList2"/>
    <dgm:cxn modelId="{FB5E75E1-0014-4BF9-B5AA-C2CB233AF38A}" type="presOf" srcId="{F1890776-DA22-4582-B429-B610001A32EE}" destId="{5AA0BB31-73AC-41EE-BF40-439A0EAAAB21}" srcOrd="0" destOrd="4" presId="urn:microsoft.com/office/officeart/2005/8/layout/vList2"/>
    <dgm:cxn modelId="{8E302AF9-201F-4A19-BD50-019B95439CE7}" srcId="{1A2C6FAE-2BF7-48AA-8153-63C6EE17DD3B}" destId="{AE29E98E-0B3A-4DF1-A881-EEB3713EE32C}" srcOrd="0" destOrd="0" parTransId="{20C3E23C-2C2D-4453-99E7-99766497AAF6}" sibTransId="{8CC5FB5C-2C7B-4AA3-A1BE-AAAFAB9DE996}"/>
    <dgm:cxn modelId="{4E25E31F-2449-49E1-B986-147473CA3B51}" type="presParOf" srcId="{13AFAFF6-D270-475B-A2A9-81F3614351FD}" destId="{E34240A5-7A34-4DDB-9E9D-06831D27FDAD}" srcOrd="0" destOrd="0" presId="urn:microsoft.com/office/officeart/2005/8/layout/vList2"/>
    <dgm:cxn modelId="{D7EDA0BF-D78B-4948-93B6-CFEC5C06CFE0}" type="presParOf" srcId="{13AFAFF6-D270-475B-A2A9-81F3614351FD}" destId="{5AA0BB31-73AC-41EE-BF40-439A0EAAAB21}" srcOrd="1" destOrd="0" presId="urn:microsoft.com/office/officeart/2005/8/layout/vList2"/>
    <dgm:cxn modelId="{0E32B38F-CAAC-439B-807E-254189ABF5E6}" type="presParOf" srcId="{13AFAFF6-D270-475B-A2A9-81F3614351FD}" destId="{6427DF9E-82C4-4D08-8A04-C234833F7C14}" srcOrd="2" destOrd="0" presId="urn:microsoft.com/office/officeart/2005/8/layout/vList2"/>
    <dgm:cxn modelId="{1F66308D-DCFD-4F51-BF37-3A67E65CDC11}" type="presParOf" srcId="{13AFAFF6-D270-475B-A2A9-81F3614351FD}" destId="{4D047E13-E189-4952-8604-1D3D0BF58D3B}" srcOrd="3" destOrd="0" presId="urn:microsoft.com/office/officeart/2005/8/layout/vList2"/>
    <dgm:cxn modelId="{D151B68E-6464-440A-BEA6-1BA27D8CF389}" type="presParOf" srcId="{13AFAFF6-D270-475B-A2A9-81F3614351FD}" destId="{F537EE8E-7382-4831-973C-6956A98CF03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BB96AB-3467-4551-8E11-EDFFED5FB1F2}"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8EDB7627-486E-41EA-88CE-F4DA8933DD62}">
      <dgm:prSet/>
      <dgm:spPr/>
      <dgm:t>
        <a:bodyPr/>
        <a:lstStyle/>
        <a:p>
          <a:r>
            <a:rPr lang="en-US"/>
            <a:t>The </a:t>
          </a:r>
          <a:r>
            <a:rPr lang="en-US" b="1"/>
            <a:t>scatterplot</a:t>
          </a:r>
          <a:r>
            <a:rPr lang="en-US"/>
            <a:t> </a:t>
          </a:r>
          <a:r>
            <a:rPr lang="en-US" b="1" u="sng"/>
            <a:t>visualizes</a:t>
          </a:r>
          <a:r>
            <a:rPr lang="en-US"/>
            <a:t> the </a:t>
          </a:r>
          <a:r>
            <a:rPr lang="en-US" b="1"/>
            <a:t>correlation</a:t>
          </a:r>
        </a:p>
      </dgm:t>
    </dgm:pt>
    <dgm:pt modelId="{CF74C626-E85E-42CD-B21A-CD65EA8272C9}" type="parTrans" cxnId="{0676C1F1-C9D7-4052-A2CD-BBE3D99F91CE}">
      <dgm:prSet/>
      <dgm:spPr/>
      <dgm:t>
        <a:bodyPr/>
        <a:lstStyle/>
        <a:p>
          <a:endParaRPr lang="en-US"/>
        </a:p>
      </dgm:t>
    </dgm:pt>
    <dgm:pt modelId="{BDA8F44B-99C7-42AE-A5D5-2849FC2843B5}" type="sibTrans" cxnId="{0676C1F1-C9D7-4052-A2CD-BBE3D99F91CE}">
      <dgm:prSet/>
      <dgm:spPr/>
      <dgm:t>
        <a:bodyPr/>
        <a:lstStyle/>
        <a:p>
          <a:endParaRPr lang="en-US"/>
        </a:p>
      </dgm:t>
    </dgm:pt>
    <dgm:pt modelId="{11C837CE-F2BC-484C-A00A-493CBB833558}">
      <dgm:prSet/>
      <dgm:spPr/>
      <dgm:t>
        <a:bodyPr/>
        <a:lstStyle/>
        <a:p>
          <a:r>
            <a:rPr lang="en-US" dirty="0"/>
            <a:t>The </a:t>
          </a:r>
          <a:r>
            <a:rPr lang="en-US" b="1" dirty="0"/>
            <a:t>correlation coefficient</a:t>
          </a:r>
          <a:r>
            <a:rPr lang="en-US" dirty="0"/>
            <a:t> </a:t>
          </a:r>
          <a:r>
            <a:rPr lang="en-US" b="1" u="sng" dirty="0"/>
            <a:t>quantifies</a:t>
          </a:r>
          <a:r>
            <a:rPr lang="en-US" dirty="0"/>
            <a:t> the </a:t>
          </a:r>
          <a:r>
            <a:rPr lang="en-US" b="1" dirty="0"/>
            <a:t>linear association</a:t>
          </a:r>
          <a:r>
            <a:rPr lang="en-US" dirty="0"/>
            <a:t> between variables</a:t>
          </a:r>
        </a:p>
      </dgm:t>
    </dgm:pt>
    <dgm:pt modelId="{D01D2B19-0488-4E8C-985E-F43DCF9AF2CE}" type="parTrans" cxnId="{62108B4C-2A0D-4EFF-98A2-E7710A1627F9}">
      <dgm:prSet/>
      <dgm:spPr/>
      <dgm:t>
        <a:bodyPr/>
        <a:lstStyle/>
        <a:p>
          <a:endParaRPr lang="en-US"/>
        </a:p>
      </dgm:t>
    </dgm:pt>
    <dgm:pt modelId="{FE578420-85E1-4483-98F6-10B30DDF53B4}" type="sibTrans" cxnId="{62108B4C-2A0D-4EFF-98A2-E7710A1627F9}">
      <dgm:prSet/>
      <dgm:spPr/>
      <dgm:t>
        <a:bodyPr/>
        <a:lstStyle/>
        <a:p>
          <a:endParaRPr lang="en-US"/>
        </a:p>
      </dgm:t>
    </dgm:pt>
    <dgm:pt modelId="{C7567036-0A9C-4FDB-9F09-A81F0073FEBB}" type="pres">
      <dgm:prSet presAssocID="{F9BB96AB-3467-4551-8E11-EDFFED5FB1F2}" presName="hierChild1" presStyleCnt="0">
        <dgm:presLayoutVars>
          <dgm:orgChart val="1"/>
          <dgm:chPref val="1"/>
          <dgm:dir/>
          <dgm:animOne val="branch"/>
          <dgm:animLvl val="lvl"/>
          <dgm:resizeHandles/>
        </dgm:presLayoutVars>
      </dgm:prSet>
      <dgm:spPr/>
    </dgm:pt>
    <dgm:pt modelId="{36F1B1D7-E1B8-4ABC-BFF5-04BF414CEC2B}" type="pres">
      <dgm:prSet presAssocID="{8EDB7627-486E-41EA-88CE-F4DA8933DD62}" presName="hierRoot1" presStyleCnt="0">
        <dgm:presLayoutVars>
          <dgm:hierBranch val="init"/>
        </dgm:presLayoutVars>
      </dgm:prSet>
      <dgm:spPr/>
    </dgm:pt>
    <dgm:pt modelId="{AD7082C2-1A51-4154-A2A1-A6CAA8D0F9A9}" type="pres">
      <dgm:prSet presAssocID="{8EDB7627-486E-41EA-88CE-F4DA8933DD62}" presName="rootComposite1" presStyleCnt="0"/>
      <dgm:spPr/>
    </dgm:pt>
    <dgm:pt modelId="{4B198C68-D9DC-4328-8403-FCD2D8756E9B}" type="pres">
      <dgm:prSet presAssocID="{8EDB7627-486E-41EA-88CE-F4DA8933DD62}" presName="rootText1" presStyleLbl="node0" presStyleIdx="0" presStyleCnt="2">
        <dgm:presLayoutVars>
          <dgm:chPref val="3"/>
        </dgm:presLayoutVars>
      </dgm:prSet>
      <dgm:spPr/>
    </dgm:pt>
    <dgm:pt modelId="{DDBBCC91-61CA-43B1-A55B-A4EABBA9A037}" type="pres">
      <dgm:prSet presAssocID="{8EDB7627-486E-41EA-88CE-F4DA8933DD62}" presName="rootConnector1" presStyleLbl="node1" presStyleIdx="0" presStyleCnt="0"/>
      <dgm:spPr/>
    </dgm:pt>
    <dgm:pt modelId="{44E4C419-9755-4DAE-9822-EDA11E7B3BC6}" type="pres">
      <dgm:prSet presAssocID="{8EDB7627-486E-41EA-88CE-F4DA8933DD62}" presName="hierChild2" presStyleCnt="0"/>
      <dgm:spPr/>
    </dgm:pt>
    <dgm:pt modelId="{4C5147D0-31B1-4E4C-B80F-88FDD6836CEF}" type="pres">
      <dgm:prSet presAssocID="{8EDB7627-486E-41EA-88CE-F4DA8933DD62}" presName="hierChild3" presStyleCnt="0"/>
      <dgm:spPr/>
    </dgm:pt>
    <dgm:pt modelId="{D71E52DC-35F2-4668-9B99-B3B9E6019B8C}" type="pres">
      <dgm:prSet presAssocID="{11C837CE-F2BC-484C-A00A-493CBB833558}" presName="hierRoot1" presStyleCnt="0">
        <dgm:presLayoutVars>
          <dgm:hierBranch val="init"/>
        </dgm:presLayoutVars>
      </dgm:prSet>
      <dgm:spPr/>
    </dgm:pt>
    <dgm:pt modelId="{0E17C4D8-35E2-4B3F-BB98-678014F91DDB}" type="pres">
      <dgm:prSet presAssocID="{11C837CE-F2BC-484C-A00A-493CBB833558}" presName="rootComposite1" presStyleCnt="0"/>
      <dgm:spPr/>
    </dgm:pt>
    <dgm:pt modelId="{BFF41941-C590-43D5-9852-D63F273212BF}" type="pres">
      <dgm:prSet presAssocID="{11C837CE-F2BC-484C-A00A-493CBB833558}" presName="rootText1" presStyleLbl="node0" presStyleIdx="1" presStyleCnt="2" custScaleY="100645">
        <dgm:presLayoutVars>
          <dgm:chPref val="3"/>
        </dgm:presLayoutVars>
      </dgm:prSet>
      <dgm:spPr/>
    </dgm:pt>
    <dgm:pt modelId="{6678879F-3488-4FDB-B98D-975B6F7D0DB3}" type="pres">
      <dgm:prSet presAssocID="{11C837CE-F2BC-484C-A00A-493CBB833558}" presName="rootConnector1" presStyleLbl="node1" presStyleIdx="0" presStyleCnt="0"/>
      <dgm:spPr/>
    </dgm:pt>
    <dgm:pt modelId="{42839544-A057-41BB-B441-34FE4DD1799B}" type="pres">
      <dgm:prSet presAssocID="{11C837CE-F2BC-484C-A00A-493CBB833558}" presName="hierChild2" presStyleCnt="0"/>
      <dgm:spPr/>
    </dgm:pt>
    <dgm:pt modelId="{9E6E1E72-E186-4DD9-BED6-9A414E76441C}" type="pres">
      <dgm:prSet presAssocID="{11C837CE-F2BC-484C-A00A-493CBB833558}" presName="hierChild3" presStyleCnt="0"/>
      <dgm:spPr/>
    </dgm:pt>
  </dgm:ptLst>
  <dgm:cxnLst>
    <dgm:cxn modelId="{70830E0B-49FF-4625-BE46-80DB038EF6E1}" type="presOf" srcId="{8EDB7627-486E-41EA-88CE-F4DA8933DD62}" destId="{DDBBCC91-61CA-43B1-A55B-A4EABBA9A037}" srcOrd="1" destOrd="0" presId="urn:microsoft.com/office/officeart/2005/8/layout/orgChart1"/>
    <dgm:cxn modelId="{6D067C40-CA54-4613-AE92-0DD4F002081E}" type="presOf" srcId="{11C837CE-F2BC-484C-A00A-493CBB833558}" destId="{BFF41941-C590-43D5-9852-D63F273212BF}" srcOrd="0" destOrd="0" presId="urn:microsoft.com/office/officeart/2005/8/layout/orgChart1"/>
    <dgm:cxn modelId="{FD8B2D6C-AB99-41FD-A6CD-ADFEADFBA065}" type="presOf" srcId="{11C837CE-F2BC-484C-A00A-493CBB833558}" destId="{6678879F-3488-4FDB-B98D-975B6F7D0DB3}" srcOrd="1" destOrd="0" presId="urn:microsoft.com/office/officeart/2005/8/layout/orgChart1"/>
    <dgm:cxn modelId="{62108B4C-2A0D-4EFF-98A2-E7710A1627F9}" srcId="{F9BB96AB-3467-4551-8E11-EDFFED5FB1F2}" destId="{11C837CE-F2BC-484C-A00A-493CBB833558}" srcOrd="1" destOrd="0" parTransId="{D01D2B19-0488-4E8C-985E-F43DCF9AF2CE}" sibTransId="{FE578420-85E1-4483-98F6-10B30DDF53B4}"/>
    <dgm:cxn modelId="{79FBABDF-D02C-4AD5-83D0-A9D6F849E660}" type="presOf" srcId="{8EDB7627-486E-41EA-88CE-F4DA8933DD62}" destId="{4B198C68-D9DC-4328-8403-FCD2D8756E9B}" srcOrd="0" destOrd="0" presId="urn:microsoft.com/office/officeart/2005/8/layout/orgChart1"/>
    <dgm:cxn modelId="{B4BDD3E9-30FA-4445-B6B6-57492510455F}" type="presOf" srcId="{F9BB96AB-3467-4551-8E11-EDFFED5FB1F2}" destId="{C7567036-0A9C-4FDB-9F09-A81F0073FEBB}" srcOrd="0" destOrd="0" presId="urn:microsoft.com/office/officeart/2005/8/layout/orgChart1"/>
    <dgm:cxn modelId="{0676C1F1-C9D7-4052-A2CD-BBE3D99F91CE}" srcId="{F9BB96AB-3467-4551-8E11-EDFFED5FB1F2}" destId="{8EDB7627-486E-41EA-88CE-F4DA8933DD62}" srcOrd="0" destOrd="0" parTransId="{CF74C626-E85E-42CD-B21A-CD65EA8272C9}" sibTransId="{BDA8F44B-99C7-42AE-A5D5-2849FC2843B5}"/>
    <dgm:cxn modelId="{6C9C2DF4-267E-4351-B3BE-FD6750514C2D}" type="presParOf" srcId="{C7567036-0A9C-4FDB-9F09-A81F0073FEBB}" destId="{36F1B1D7-E1B8-4ABC-BFF5-04BF414CEC2B}" srcOrd="0" destOrd="0" presId="urn:microsoft.com/office/officeart/2005/8/layout/orgChart1"/>
    <dgm:cxn modelId="{F2093320-E4C0-4C44-BAF4-50016B2DED35}" type="presParOf" srcId="{36F1B1D7-E1B8-4ABC-BFF5-04BF414CEC2B}" destId="{AD7082C2-1A51-4154-A2A1-A6CAA8D0F9A9}" srcOrd="0" destOrd="0" presId="urn:microsoft.com/office/officeart/2005/8/layout/orgChart1"/>
    <dgm:cxn modelId="{4ECC9877-1ACE-437D-B58F-DB22E5F9C547}" type="presParOf" srcId="{AD7082C2-1A51-4154-A2A1-A6CAA8D0F9A9}" destId="{4B198C68-D9DC-4328-8403-FCD2D8756E9B}" srcOrd="0" destOrd="0" presId="urn:microsoft.com/office/officeart/2005/8/layout/orgChart1"/>
    <dgm:cxn modelId="{89CB55AA-C269-40B9-8302-CFCECF11C8DC}" type="presParOf" srcId="{AD7082C2-1A51-4154-A2A1-A6CAA8D0F9A9}" destId="{DDBBCC91-61CA-43B1-A55B-A4EABBA9A037}" srcOrd="1" destOrd="0" presId="urn:microsoft.com/office/officeart/2005/8/layout/orgChart1"/>
    <dgm:cxn modelId="{5BA79391-92F9-4CBC-A95F-4EAB59A01470}" type="presParOf" srcId="{36F1B1D7-E1B8-4ABC-BFF5-04BF414CEC2B}" destId="{44E4C419-9755-4DAE-9822-EDA11E7B3BC6}" srcOrd="1" destOrd="0" presId="urn:microsoft.com/office/officeart/2005/8/layout/orgChart1"/>
    <dgm:cxn modelId="{1CEBC4CC-21E9-4502-A8A4-CE4036EC2870}" type="presParOf" srcId="{36F1B1D7-E1B8-4ABC-BFF5-04BF414CEC2B}" destId="{4C5147D0-31B1-4E4C-B80F-88FDD6836CEF}" srcOrd="2" destOrd="0" presId="urn:microsoft.com/office/officeart/2005/8/layout/orgChart1"/>
    <dgm:cxn modelId="{7C13D1D0-808C-472E-BBF6-0CDB907894C1}" type="presParOf" srcId="{C7567036-0A9C-4FDB-9F09-A81F0073FEBB}" destId="{D71E52DC-35F2-4668-9B99-B3B9E6019B8C}" srcOrd="1" destOrd="0" presId="urn:microsoft.com/office/officeart/2005/8/layout/orgChart1"/>
    <dgm:cxn modelId="{482CB41D-4857-43F9-9118-7C93A57FC92E}" type="presParOf" srcId="{D71E52DC-35F2-4668-9B99-B3B9E6019B8C}" destId="{0E17C4D8-35E2-4B3F-BB98-678014F91DDB}" srcOrd="0" destOrd="0" presId="urn:microsoft.com/office/officeart/2005/8/layout/orgChart1"/>
    <dgm:cxn modelId="{C6498880-526D-473E-981B-824330311E35}" type="presParOf" srcId="{0E17C4D8-35E2-4B3F-BB98-678014F91DDB}" destId="{BFF41941-C590-43D5-9852-D63F273212BF}" srcOrd="0" destOrd="0" presId="urn:microsoft.com/office/officeart/2005/8/layout/orgChart1"/>
    <dgm:cxn modelId="{0FAEF86C-CFB0-4B24-9D61-F24765DFEBBA}" type="presParOf" srcId="{0E17C4D8-35E2-4B3F-BB98-678014F91DDB}" destId="{6678879F-3488-4FDB-B98D-975B6F7D0DB3}" srcOrd="1" destOrd="0" presId="urn:microsoft.com/office/officeart/2005/8/layout/orgChart1"/>
    <dgm:cxn modelId="{50666311-A330-41F5-942E-C7D2AAE93094}" type="presParOf" srcId="{D71E52DC-35F2-4668-9B99-B3B9E6019B8C}" destId="{42839544-A057-41BB-B441-34FE4DD1799B}" srcOrd="1" destOrd="0" presId="urn:microsoft.com/office/officeart/2005/8/layout/orgChart1"/>
    <dgm:cxn modelId="{BCB9E91E-E7CA-492B-B7D0-EADA963629B7}" type="presParOf" srcId="{D71E52DC-35F2-4668-9B99-B3B9E6019B8C}" destId="{9E6E1E72-E186-4DD9-BED6-9A414E76441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D417E0-E72B-4935-B8DF-AD66DCF66AF8}"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9F1BD74-9ED7-4822-AFB9-FDE3C683441F}">
      <dgm:prSet custT="1"/>
      <dgm:spPr/>
      <dgm:t>
        <a:bodyPr/>
        <a:lstStyle/>
        <a:p>
          <a:pPr>
            <a:defRPr cap="all"/>
          </a:pPr>
          <a:r>
            <a:rPr lang="en-US" sz="1800" b="1" i="0" baseline="0"/>
            <a:t>Simple LR</a:t>
          </a:r>
          <a:r>
            <a:rPr lang="en-US" sz="1800" b="0" i="0" baseline="0"/>
            <a:t> uses only a </a:t>
          </a:r>
          <a:r>
            <a:rPr lang="en-US" sz="1800" b="1" i="0" baseline="0"/>
            <a:t>single explanatory variable</a:t>
          </a:r>
          <a:r>
            <a:rPr lang="en-US" sz="1800" b="0" i="0" baseline="0"/>
            <a:t>. </a:t>
          </a:r>
          <a:endParaRPr lang="en-US" sz="1800"/>
        </a:p>
      </dgm:t>
    </dgm:pt>
    <dgm:pt modelId="{2CF4D93C-028A-4C63-A7AA-B0F507E35250}" type="parTrans" cxnId="{ACBE96F4-44C0-46E2-B6D0-2AAC1A79F400}">
      <dgm:prSet/>
      <dgm:spPr/>
      <dgm:t>
        <a:bodyPr/>
        <a:lstStyle/>
        <a:p>
          <a:endParaRPr lang="en-US" sz="2800"/>
        </a:p>
      </dgm:t>
    </dgm:pt>
    <dgm:pt modelId="{AF98B6A0-F315-4E12-8652-5EEDF05EF26E}" type="sibTrans" cxnId="{ACBE96F4-44C0-46E2-B6D0-2AAC1A79F400}">
      <dgm:prSet/>
      <dgm:spPr/>
      <dgm:t>
        <a:bodyPr/>
        <a:lstStyle/>
        <a:p>
          <a:endParaRPr lang="en-US" sz="2800"/>
        </a:p>
      </dgm:t>
    </dgm:pt>
    <dgm:pt modelId="{695F6145-E805-479C-A484-8EAA3AAF3166}">
      <dgm:prSet custT="1"/>
      <dgm:spPr/>
      <dgm:t>
        <a:bodyPr/>
        <a:lstStyle/>
        <a:p>
          <a:pPr>
            <a:defRPr cap="all"/>
          </a:pPr>
          <a:r>
            <a:rPr lang="en-US" sz="1800" b="0" i="0" baseline="0" dirty="0"/>
            <a:t>This might </a:t>
          </a:r>
          <a:r>
            <a:rPr lang="en-US" sz="1800" b="1" i="0" baseline="0" dirty="0"/>
            <a:t>reduce</a:t>
          </a:r>
          <a:r>
            <a:rPr lang="en-US" sz="1800" b="0" i="0" baseline="0" dirty="0"/>
            <a:t> the usefulness of the model.</a:t>
          </a:r>
          <a:endParaRPr lang="en-US" sz="1800" dirty="0"/>
        </a:p>
      </dgm:t>
    </dgm:pt>
    <dgm:pt modelId="{F048A489-1BDB-45F3-8E32-B10F67053741}" type="parTrans" cxnId="{8D5818B4-96A3-4F8A-AC52-34AE9A2FDC5A}">
      <dgm:prSet/>
      <dgm:spPr/>
      <dgm:t>
        <a:bodyPr/>
        <a:lstStyle/>
        <a:p>
          <a:endParaRPr lang="en-US" sz="2800"/>
        </a:p>
      </dgm:t>
    </dgm:pt>
    <dgm:pt modelId="{93170005-7986-49F2-8791-E4AF7C234449}" type="sibTrans" cxnId="{8D5818B4-96A3-4F8A-AC52-34AE9A2FDC5A}">
      <dgm:prSet/>
      <dgm:spPr/>
      <dgm:t>
        <a:bodyPr/>
        <a:lstStyle/>
        <a:p>
          <a:endParaRPr lang="en-US" sz="2800"/>
        </a:p>
      </dgm:t>
    </dgm:pt>
    <dgm:pt modelId="{9695AA3A-39A2-4237-8852-854A13858BF0}">
      <dgm:prSet custT="1"/>
      <dgm:spPr/>
      <dgm:t>
        <a:bodyPr/>
        <a:lstStyle/>
        <a:p>
          <a:pPr>
            <a:defRPr cap="all"/>
          </a:pPr>
          <a:r>
            <a:rPr lang="en-US" sz="1800" b="0" i="0" baseline="0"/>
            <a:t>A </a:t>
          </a:r>
          <a:r>
            <a:rPr lang="en-US" sz="1800" b="1" i="0" baseline="0"/>
            <a:t>multiple LR model</a:t>
          </a:r>
          <a:r>
            <a:rPr lang="en-US" sz="1800" b="0" i="0" baseline="0"/>
            <a:t> allows us to examine how the response is influenced by </a:t>
          </a:r>
          <a:r>
            <a:rPr lang="en-US" sz="1800" b="1" i="0" baseline="0"/>
            <a:t>two or more explanatory variables</a:t>
          </a:r>
          <a:r>
            <a:rPr lang="en-US" sz="1800" b="0" i="0" baseline="0"/>
            <a:t>.</a:t>
          </a:r>
          <a:endParaRPr lang="en-US" sz="1800"/>
        </a:p>
      </dgm:t>
    </dgm:pt>
    <dgm:pt modelId="{93E7669B-A282-44DD-B76C-ADF552E2D1B5}" type="parTrans" cxnId="{49FF62A7-4E45-4F12-A8D1-AF29E71842E3}">
      <dgm:prSet/>
      <dgm:spPr/>
      <dgm:t>
        <a:bodyPr/>
        <a:lstStyle/>
        <a:p>
          <a:endParaRPr lang="en-US" sz="2800"/>
        </a:p>
      </dgm:t>
    </dgm:pt>
    <dgm:pt modelId="{1FBA4E84-BC52-4ACC-89F1-7034A98E7957}" type="sibTrans" cxnId="{49FF62A7-4E45-4F12-A8D1-AF29E71842E3}">
      <dgm:prSet/>
      <dgm:spPr/>
      <dgm:t>
        <a:bodyPr/>
        <a:lstStyle/>
        <a:p>
          <a:endParaRPr lang="en-US" sz="2800"/>
        </a:p>
      </dgm:t>
    </dgm:pt>
    <dgm:pt modelId="{D2885E30-50FF-4ED0-834B-BB8E09B71342}" type="pres">
      <dgm:prSet presAssocID="{72D417E0-E72B-4935-B8DF-AD66DCF66AF8}" presName="root" presStyleCnt="0">
        <dgm:presLayoutVars>
          <dgm:dir/>
          <dgm:resizeHandles val="exact"/>
        </dgm:presLayoutVars>
      </dgm:prSet>
      <dgm:spPr/>
    </dgm:pt>
    <dgm:pt modelId="{75043FBE-4CE0-4F86-AEC1-A23A0DF39C81}" type="pres">
      <dgm:prSet presAssocID="{49F1BD74-9ED7-4822-AFB9-FDE3C683441F}" presName="compNode" presStyleCnt="0"/>
      <dgm:spPr/>
    </dgm:pt>
    <dgm:pt modelId="{8F7EE058-9466-4D81-BCAA-F6A71A26EEAB}" type="pres">
      <dgm:prSet presAssocID="{49F1BD74-9ED7-4822-AFB9-FDE3C683441F}" presName="iconBgRect" presStyleLbl="bgShp" presStyleIdx="0" presStyleCnt="3"/>
      <dgm:spPr>
        <a:prstGeom prst="round2DiagRect">
          <a:avLst>
            <a:gd name="adj1" fmla="val 29727"/>
            <a:gd name="adj2" fmla="val 0"/>
          </a:avLst>
        </a:prstGeom>
      </dgm:spPr>
    </dgm:pt>
    <dgm:pt modelId="{9341688A-DEEA-4EE2-B06F-4BA9409482EF}" type="pres">
      <dgm:prSet presAssocID="{49F1BD74-9ED7-4822-AFB9-FDE3C683441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B26E7EA5-5719-4397-912D-A1EC37FB5BC2}" type="pres">
      <dgm:prSet presAssocID="{49F1BD74-9ED7-4822-AFB9-FDE3C683441F}" presName="spaceRect" presStyleCnt="0"/>
      <dgm:spPr/>
    </dgm:pt>
    <dgm:pt modelId="{2B9E9810-EA69-4539-913E-B2F4C592455C}" type="pres">
      <dgm:prSet presAssocID="{49F1BD74-9ED7-4822-AFB9-FDE3C683441F}" presName="textRect" presStyleLbl="revTx" presStyleIdx="0" presStyleCnt="3">
        <dgm:presLayoutVars>
          <dgm:chMax val="1"/>
          <dgm:chPref val="1"/>
        </dgm:presLayoutVars>
      </dgm:prSet>
      <dgm:spPr/>
    </dgm:pt>
    <dgm:pt modelId="{37DFD210-F76F-47E8-A90A-739AD21ACD65}" type="pres">
      <dgm:prSet presAssocID="{AF98B6A0-F315-4E12-8652-5EEDF05EF26E}" presName="sibTrans" presStyleCnt="0"/>
      <dgm:spPr/>
    </dgm:pt>
    <dgm:pt modelId="{52B6B759-B8F4-463E-A6B8-F4259B75BE9C}" type="pres">
      <dgm:prSet presAssocID="{695F6145-E805-479C-A484-8EAA3AAF3166}" presName="compNode" presStyleCnt="0"/>
      <dgm:spPr/>
    </dgm:pt>
    <dgm:pt modelId="{2A87DD98-867B-4EFA-80F2-62503F4AF468}" type="pres">
      <dgm:prSet presAssocID="{695F6145-E805-479C-A484-8EAA3AAF3166}" presName="iconBgRect" presStyleLbl="bgShp" presStyleIdx="1" presStyleCnt="3"/>
      <dgm:spPr>
        <a:prstGeom prst="round2DiagRect">
          <a:avLst>
            <a:gd name="adj1" fmla="val 29727"/>
            <a:gd name="adj2" fmla="val 0"/>
          </a:avLst>
        </a:prstGeom>
      </dgm:spPr>
    </dgm:pt>
    <dgm:pt modelId="{456949B1-845D-4744-803B-AB9BBD224F97}" type="pres">
      <dgm:prSet presAssocID="{695F6145-E805-479C-A484-8EAA3AAF316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nimize"/>
        </a:ext>
      </dgm:extLst>
    </dgm:pt>
    <dgm:pt modelId="{45F0F443-75EB-46DF-B804-3CEF7465E936}" type="pres">
      <dgm:prSet presAssocID="{695F6145-E805-479C-A484-8EAA3AAF3166}" presName="spaceRect" presStyleCnt="0"/>
      <dgm:spPr/>
    </dgm:pt>
    <dgm:pt modelId="{B93B0D14-70BD-4B54-98C0-10CC0A94932E}" type="pres">
      <dgm:prSet presAssocID="{695F6145-E805-479C-A484-8EAA3AAF3166}" presName="textRect" presStyleLbl="revTx" presStyleIdx="1" presStyleCnt="3">
        <dgm:presLayoutVars>
          <dgm:chMax val="1"/>
          <dgm:chPref val="1"/>
        </dgm:presLayoutVars>
      </dgm:prSet>
      <dgm:spPr/>
    </dgm:pt>
    <dgm:pt modelId="{B8C02A01-B905-41AF-8BD4-1F1A2DFA0531}" type="pres">
      <dgm:prSet presAssocID="{93170005-7986-49F2-8791-E4AF7C234449}" presName="sibTrans" presStyleCnt="0"/>
      <dgm:spPr/>
    </dgm:pt>
    <dgm:pt modelId="{9F60BEB5-F31F-446D-B22E-985B117C9786}" type="pres">
      <dgm:prSet presAssocID="{9695AA3A-39A2-4237-8852-854A13858BF0}" presName="compNode" presStyleCnt="0"/>
      <dgm:spPr/>
    </dgm:pt>
    <dgm:pt modelId="{E01317F3-0249-4E8C-A489-5CCB2EF4536C}" type="pres">
      <dgm:prSet presAssocID="{9695AA3A-39A2-4237-8852-854A13858BF0}" presName="iconBgRect" presStyleLbl="bgShp" presStyleIdx="2" presStyleCnt="3"/>
      <dgm:spPr>
        <a:prstGeom prst="round2DiagRect">
          <a:avLst>
            <a:gd name="adj1" fmla="val 29727"/>
            <a:gd name="adj2" fmla="val 0"/>
          </a:avLst>
        </a:prstGeom>
      </dgm:spPr>
    </dgm:pt>
    <dgm:pt modelId="{13F79077-6896-4A0A-88AB-E0E905C220F0}" type="pres">
      <dgm:prSet presAssocID="{9695AA3A-39A2-4237-8852-854A13858BF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5ADBF4A9-7046-4BE8-A9E6-C1B8AF5DBC8C}" type="pres">
      <dgm:prSet presAssocID="{9695AA3A-39A2-4237-8852-854A13858BF0}" presName="spaceRect" presStyleCnt="0"/>
      <dgm:spPr/>
    </dgm:pt>
    <dgm:pt modelId="{B5CD741F-288D-4F72-AF92-8A87AAA90ED8}" type="pres">
      <dgm:prSet presAssocID="{9695AA3A-39A2-4237-8852-854A13858BF0}" presName="textRect" presStyleLbl="revTx" presStyleIdx="2" presStyleCnt="3">
        <dgm:presLayoutVars>
          <dgm:chMax val="1"/>
          <dgm:chPref val="1"/>
        </dgm:presLayoutVars>
      </dgm:prSet>
      <dgm:spPr/>
    </dgm:pt>
  </dgm:ptLst>
  <dgm:cxnLst>
    <dgm:cxn modelId="{5E1D0C17-5E65-4CD3-853E-F12F45721C22}" type="presOf" srcId="{9695AA3A-39A2-4237-8852-854A13858BF0}" destId="{B5CD741F-288D-4F72-AF92-8A87AAA90ED8}" srcOrd="0" destOrd="0" presId="urn:microsoft.com/office/officeart/2018/5/layout/IconLeafLabelList"/>
    <dgm:cxn modelId="{75ADAC42-C2C4-41B5-8CD0-5F16E13E9A35}" type="presOf" srcId="{72D417E0-E72B-4935-B8DF-AD66DCF66AF8}" destId="{D2885E30-50FF-4ED0-834B-BB8E09B71342}" srcOrd="0" destOrd="0" presId="urn:microsoft.com/office/officeart/2018/5/layout/IconLeafLabelList"/>
    <dgm:cxn modelId="{FB1FE649-117C-44AD-85CA-0A8D3AF87373}" type="presOf" srcId="{695F6145-E805-479C-A484-8EAA3AAF3166}" destId="{B93B0D14-70BD-4B54-98C0-10CC0A94932E}" srcOrd="0" destOrd="0" presId="urn:microsoft.com/office/officeart/2018/5/layout/IconLeafLabelList"/>
    <dgm:cxn modelId="{2A3F7757-40B3-484E-BC6C-2A7176503C1E}" type="presOf" srcId="{49F1BD74-9ED7-4822-AFB9-FDE3C683441F}" destId="{2B9E9810-EA69-4539-913E-B2F4C592455C}" srcOrd="0" destOrd="0" presId="urn:microsoft.com/office/officeart/2018/5/layout/IconLeafLabelList"/>
    <dgm:cxn modelId="{49FF62A7-4E45-4F12-A8D1-AF29E71842E3}" srcId="{72D417E0-E72B-4935-B8DF-AD66DCF66AF8}" destId="{9695AA3A-39A2-4237-8852-854A13858BF0}" srcOrd="2" destOrd="0" parTransId="{93E7669B-A282-44DD-B76C-ADF552E2D1B5}" sibTransId="{1FBA4E84-BC52-4ACC-89F1-7034A98E7957}"/>
    <dgm:cxn modelId="{8D5818B4-96A3-4F8A-AC52-34AE9A2FDC5A}" srcId="{72D417E0-E72B-4935-B8DF-AD66DCF66AF8}" destId="{695F6145-E805-479C-A484-8EAA3AAF3166}" srcOrd="1" destOrd="0" parTransId="{F048A489-1BDB-45F3-8E32-B10F67053741}" sibTransId="{93170005-7986-49F2-8791-E4AF7C234449}"/>
    <dgm:cxn modelId="{ACBE96F4-44C0-46E2-B6D0-2AAC1A79F400}" srcId="{72D417E0-E72B-4935-B8DF-AD66DCF66AF8}" destId="{49F1BD74-9ED7-4822-AFB9-FDE3C683441F}" srcOrd="0" destOrd="0" parTransId="{2CF4D93C-028A-4C63-A7AA-B0F507E35250}" sibTransId="{AF98B6A0-F315-4E12-8652-5EEDF05EF26E}"/>
    <dgm:cxn modelId="{C8C0B491-660E-425D-AF0A-DC49DCAB0797}" type="presParOf" srcId="{D2885E30-50FF-4ED0-834B-BB8E09B71342}" destId="{75043FBE-4CE0-4F86-AEC1-A23A0DF39C81}" srcOrd="0" destOrd="0" presId="urn:microsoft.com/office/officeart/2018/5/layout/IconLeafLabelList"/>
    <dgm:cxn modelId="{E35195E7-DF7E-4FE4-8E3C-F670B119C045}" type="presParOf" srcId="{75043FBE-4CE0-4F86-AEC1-A23A0DF39C81}" destId="{8F7EE058-9466-4D81-BCAA-F6A71A26EEAB}" srcOrd="0" destOrd="0" presId="urn:microsoft.com/office/officeart/2018/5/layout/IconLeafLabelList"/>
    <dgm:cxn modelId="{B6AB0A92-2F17-48E1-AC0F-F0E889BEF6B1}" type="presParOf" srcId="{75043FBE-4CE0-4F86-AEC1-A23A0DF39C81}" destId="{9341688A-DEEA-4EE2-B06F-4BA9409482EF}" srcOrd="1" destOrd="0" presId="urn:microsoft.com/office/officeart/2018/5/layout/IconLeafLabelList"/>
    <dgm:cxn modelId="{C84C8027-0FBA-4955-B03A-6A2C3389094F}" type="presParOf" srcId="{75043FBE-4CE0-4F86-AEC1-A23A0DF39C81}" destId="{B26E7EA5-5719-4397-912D-A1EC37FB5BC2}" srcOrd="2" destOrd="0" presId="urn:microsoft.com/office/officeart/2018/5/layout/IconLeafLabelList"/>
    <dgm:cxn modelId="{218B0BDE-1D0A-44E0-B937-084813ADD15E}" type="presParOf" srcId="{75043FBE-4CE0-4F86-AEC1-A23A0DF39C81}" destId="{2B9E9810-EA69-4539-913E-B2F4C592455C}" srcOrd="3" destOrd="0" presId="urn:microsoft.com/office/officeart/2018/5/layout/IconLeafLabelList"/>
    <dgm:cxn modelId="{8515026F-1259-4685-A238-A7D126D65A8C}" type="presParOf" srcId="{D2885E30-50FF-4ED0-834B-BB8E09B71342}" destId="{37DFD210-F76F-47E8-A90A-739AD21ACD65}" srcOrd="1" destOrd="0" presId="urn:microsoft.com/office/officeart/2018/5/layout/IconLeafLabelList"/>
    <dgm:cxn modelId="{FCD4BB47-6934-4EB0-90DE-4F89B6B7BDB7}" type="presParOf" srcId="{D2885E30-50FF-4ED0-834B-BB8E09B71342}" destId="{52B6B759-B8F4-463E-A6B8-F4259B75BE9C}" srcOrd="2" destOrd="0" presId="urn:microsoft.com/office/officeart/2018/5/layout/IconLeafLabelList"/>
    <dgm:cxn modelId="{3F37D2BA-13AC-4D05-BB1B-5E5A5B896C49}" type="presParOf" srcId="{52B6B759-B8F4-463E-A6B8-F4259B75BE9C}" destId="{2A87DD98-867B-4EFA-80F2-62503F4AF468}" srcOrd="0" destOrd="0" presId="urn:microsoft.com/office/officeart/2018/5/layout/IconLeafLabelList"/>
    <dgm:cxn modelId="{AD25C17B-CB53-40E0-8212-38B9B2D48197}" type="presParOf" srcId="{52B6B759-B8F4-463E-A6B8-F4259B75BE9C}" destId="{456949B1-845D-4744-803B-AB9BBD224F97}" srcOrd="1" destOrd="0" presId="urn:microsoft.com/office/officeart/2018/5/layout/IconLeafLabelList"/>
    <dgm:cxn modelId="{5A5D2F75-7E58-4AD0-817B-AC36D6685073}" type="presParOf" srcId="{52B6B759-B8F4-463E-A6B8-F4259B75BE9C}" destId="{45F0F443-75EB-46DF-B804-3CEF7465E936}" srcOrd="2" destOrd="0" presId="urn:microsoft.com/office/officeart/2018/5/layout/IconLeafLabelList"/>
    <dgm:cxn modelId="{DC5EAF3C-BD78-482F-B969-12DDB4AA4C2C}" type="presParOf" srcId="{52B6B759-B8F4-463E-A6B8-F4259B75BE9C}" destId="{B93B0D14-70BD-4B54-98C0-10CC0A94932E}" srcOrd="3" destOrd="0" presId="urn:microsoft.com/office/officeart/2018/5/layout/IconLeafLabelList"/>
    <dgm:cxn modelId="{F1AD2AF3-8AAB-4194-A829-F76E4B089E1C}" type="presParOf" srcId="{D2885E30-50FF-4ED0-834B-BB8E09B71342}" destId="{B8C02A01-B905-41AF-8BD4-1F1A2DFA0531}" srcOrd="3" destOrd="0" presId="urn:microsoft.com/office/officeart/2018/5/layout/IconLeafLabelList"/>
    <dgm:cxn modelId="{5922DEE7-3634-413F-ACAA-954193CAE2C9}" type="presParOf" srcId="{D2885E30-50FF-4ED0-834B-BB8E09B71342}" destId="{9F60BEB5-F31F-446D-B22E-985B117C9786}" srcOrd="4" destOrd="0" presId="urn:microsoft.com/office/officeart/2018/5/layout/IconLeafLabelList"/>
    <dgm:cxn modelId="{48425E3F-61F0-4D61-BAF4-70EE2BA1116D}" type="presParOf" srcId="{9F60BEB5-F31F-446D-B22E-985B117C9786}" destId="{E01317F3-0249-4E8C-A489-5CCB2EF4536C}" srcOrd="0" destOrd="0" presId="urn:microsoft.com/office/officeart/2018/5/layout/IconLeafLabelList"/>
    <dgm:cxn modelId="{83E842F2-318F-4756-B8BD-C198A055871E}" type="presParOf" srcId="{9F60BEB5-F31F-446D-B22E-985B117C9786}" destId="{13F79077-6896-4A0A-88AB-E0E905C220F0}" srcOrd="1" destOrd="0" presId="urn:microsoft.com/office/officeart/2018/5/layout/IconLeafLabelList"/>
    <dgm:cxn modelId="{14CD9468-FD6F-44DE-8CBE-DCA0D65ED3A3}" type="presParOf" srcId="{9F60BEB5-F31F-446D-B22E-985B117C9786}" destId="{5ADBF4A9-7046-4BE8-A9E6-C1B8AF5DBC8C}" srcOrd="2" destOrd="0" presId="urn:microsoft.com/office/officeart/2018/5/layout/IconLeafLabelList"/>
    <dgm:cxn modelId="{DB48C1E9-86F5-4654-8273-D4DF0D36D746}" type="presParOf" srcId="{9F60BEB5-F31F-446D-B22E-985B117C9786}" destId="{B5CD741F-288D-4F72-AF92-8A87AAA90ED8}"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839E091-214F-46EC-B862-94A6A7507B92}"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0DA21D61-AAD5-4439-83C7-D72BA34C9B2A}">
      <dgm:prSet/>
      <dgm:spPr/>
      <dgm:t>
        <a:bodyPr/>
        <a:lstStyle/>
        <a:p>
          <a:r>
            <a:rPr lang="en-US" dirty="0"/>
            <a:t>Dummy variable is a variable with only two possible outcomes. For analysis, one of the outcomes is coded a 1 and the other a 0. (e.g., Yes/No m=2)</a:t>
          </a:r>
        </a:p>
      </dgm:t>
    </dgm:pt>
    <dgm:pt modelId="{AA5D05C9-1D0F-4717-981C-121582054F8C}" type="parTrans" cxnId="{9BD1B302-8F8B-4B94-B915-08DE0F051A86}">
      <dgm:prSet/>
      <dgm:spPr/>
      <dgm:t>
        <a:bodyPr/>
        <a:lstStyle/>
        <a:p>
          <a:endParaRPr lang="en-US"/>
        </a:p>
      </dgm:t>
    </dgm:pt>
    <dgm:pt modelId="{CE8C7A07-ECD4-48A6-9F70-EF9CD25575AE}" type="sibTrans" cxnId="{9BD1B302-8F8B-4B94-B915-08DE0F051A86}">
      <dgm:prSet/>
      <dgm:spPr/>
      <dgm:t>
        <a:bodyPr/>
        <a:lstStyle/>
        <a:p>
          <a:endParaRPr lang="en-US"/>
        </a:p>
      </dgm:t>
    </dgm:pt>
    <dgm:pt modelId="{1116EBA1-D88F-4F47-91B3-30FD1B917155}">
      <dgm:prSet/>
      <dgm:spPr/>
      <dgm:t>
        <a:bodyPr/>
        <a:lstStyle/>
        <a:p>
          <a:r>
            <a:rPr lang="en-US" dirty="0"/>
            <a:t>If a categorical variable has m levels (m&gt;2), it needs to be converted into m-1 dummy variables. (e.g., Yes/No/Maybe m=3)</a:t>
          </a:r>
        </a:p>
      </dgm:t>
    </dgm:pt>
    <dgm:pt modelId="{01FCE26D-2CF0-475D-B00A-59DF90D35BF5}" type="parTrans" cxnId="{2C56711E-CE95-4309-A861-81C67F190E3D}">
      <dgm:prSet/>
      <dgm:spPr/>
      <dgm:t>
        <a:bodyPr/>
        <a:lstStyle/>
        <a:p>
          <a:endParaRPr lang="en-US"/>
        </a:p>
      </dgm:t>
    </dgm:pt>
    <dgm:pt modelId="{A7C1EEEB-13F4-4432-A7B8-07B793A54A8D}" type="sibTrans" cxnId="{2C56711E-CE95-4309-A861-81C67F190E3D}">
      <dgm:prSet/>
      <dgm:spPr/>
      <dgm:t>
        <a:bodyPr/>
        <a:lstStyle/>
        <a:p>
          <a:endParaRPr lang="en-US"/>
        </a:p>
      </dgm:t>
    </dgm:pt>
    <dgm:pt modelId="{CA232C69-0B2E-43A2-B7C2-476258D0714D}">
      <dgm:prSet/>
      <dgm:spPr/>
      <dgm:t>
        <a:bodyPr/>
        <a:lstStyle/>
        <a:p>
          <a:r>
            <a:rPr lang="en-US" dirty="0"/>
            <a:t>If assuming the slope associated with a numerical independent variable does not change with the categorical variable, no interaction term of them will be included</a:t>
          </a:r>
        </a:p>
      </dgm:t>
    </dgm:pt>
    <dgm:pt modelId="{D9A2C2BB-E3B2-4CB1-9E6F-58420CDC88F3}" type="parTrans" cxnId="{B23DC326-FF1D-4564-A872-80D5482A5B14}">
      <dgm:prSet/>
      <dgm:spPr/>
      <dgm:t>
        <a:bodyPr/>
        <a:lstStyle/>
        <a:p>
          <a:endParaRPr lang="en-US"/>
        </a:p>
      </dgm:t>
    </dgm:pt>
    <dgm:pt modelId="{E58FEE60-5DE2-4A9E-B554-C584F8427D72}" type="sibTrans" cxnId="{B23DC326-FF1D-4564-A872-80D5482A5B14}">
      <dgm:prSet/>
      <dgm:spPr/>
      <dgm:t>
        <a:bodyPr/>
        <a:lstStyle/>
        <a:p>
          <a:endParaRPr lang="en-US"/>
        </a:p>
      </dgm:t>
    </dgm:pt>
    <dgm:pt modelId="{C6458B6C-E79C-48CF-8075-9327D39F385A}" type="pres">
      <dgm:prSet presAssocID="{D839E091-214F-46EC-B862-94A6A7507B92}" presName="outerComposite" presStyleCnt="0">
        <dgm:presLayoutVars>
          <dgm:chMax val="5"/>
          <dgm:dir/>
          <dgm:resizeHandles val="exact"/>
        </dgm:presLayoutVars>
      </dgm:prSet>
      <dgm:spPr/>
    </dgm:pt>
    <dgm:pt modelId="{76DDB075-D38C-4821-8F45-B8F637EF4AF5}" type="pres">
      <dgm:prSet presAssocID="{D839E091-214F-46EC-B862-94A6A7507B92}" presName="dummyMaxCanvas" presStyleCnt="0">
        <dgm:presLayoutVars/>
      </dgm:prSet>
      <dgm:spPr/>
    </dgm:pt>
    <dgm:pt modelId="{B0DF4832-50C1-4956-BCCF-56EB06DD234A}" type="pres">
      <dgm:prSet presAssocID="{D839E091-214F-46EC-B862-94A6A7507B92}" presName="ThreeNodes_1" presStyleLbl="node1" presStyleIdx="0" presStyleCnt="3">
        <dgm:presLayoutVars>
          <dgm:bulletEnabled val="1"/>
        </dgm:presLayoutVars>
      </dgm:prSet>
      <dgm:spPr/>
    </dgm:pt>
    <dgm:pt modelId="{8A52EC69-A31D-4F29-A183-F2894E8BA39C}" type="pres">
      <dgm:prSet presAssocID="{D839E091-214F-46EC-B862-94A6A7507B92}" presName="ThreeNodes_2" presStyleLbl="node1" presStyleIdx="1" presStyleCnt="3">
        <dgm:presLayoutVars>
          <dgm:bulletEnabled val="1"/>
        </dgm:presLayoutVars>
      </dgm:prSet>
      <dgm:spPr/>
    </dgm:pt>
    <dgm:pt modelId="{627DD311-0959-438E-89F2-C5A20955A0CB}" type="pres">
      <dgm:prSet presAssocID="{D839E091-214F-46EC-B862-94A6A7507B92}" presName="ThreeNodes_3" presStyleLbl="node1" presStyleIdx="2" presStyleCnt="3">
        <dgm:presLayoutVars>
          <dgm:bulletEnabled val="1"/>
        </dgm:presLayoutVars>
      </dgm:prSet>
      <dgm:spPr/>
    </dgm:pt>
    <dgm:pt modelId="{FFD8A58B-932C-49FE-B0FC-62230F2293DD}" type="pres">
      <dgm:prSet presAssocID="{D839E091-214F-46EC-B862-94A6A7507B92}" presName="ThreeConn_1-2" presStyleLbl="fgAccFollowNode1" presStyleIdx="0" presStyleCnt="2">
        <dgm:presLayoutVars>
          <dgm:bulletEnabled val="1"/>
        </dgm:presLayoutVars>
      </dgm:prSet>
      <dgm:spPr/>
    </dgm:pt>
    <dgm:pt modelId="{F9006BFC-966F-4C44-B3CE-5EDA787A73F9}" type="pres">
      <dgm:prSet presAssocID="{D839E091-214F-46EC-B862-94A6A7507B92}" presName="ThreeConn_2-3" presStyleLbl="fgAccFollowNode1" presStyleIdx="1" presStyleCnt="2">
        <dgm:presLayoutVars>
          <dgm:bulletEnabled val="1"/>
        </dgm:presLayoutVars>
      </dgm:prSet>
      <dgm:spPr/>
    </dgm:pt>
    <dgm:pt modelId="{45F7BF1A-98DF-4443-82F4-A1BA0A60E08A}" type="pres">
      <dgm:prSet presAssocID="{D839E091-214F-46EC-B862-94A6A7507B92}" presName="ThreeNodes_1_text" presStyleLbl="node1" presStyleIdx="2" presStyleCnt="3">
        <dgm:presLayoutVars>
          <dgm:bulletEnabled val="1"/>
        </dgm:presLayoutVars>
      </dgm:prSet>
      <dgm:spPr/>
    </dgm:pt>
    <dgm:pt modelId="{9BEEE6F8-6E3B-4B88-A3B4-E996878634A1}" type="pres">
      <dgm:prSet presAssocID="{D839E091-214F-46EC-B862-94A6A7507B92}" presName="ThreeNodes_2_text" presStyleLbl="node1" presStyleIdx="2" presStyleCnt="3">
        <dgm:presLayoutVars>
          <dgm:bulletEnabled val="1"/>
        </dgm:presLayoutVars>
      </dgm:prSet>
      <dgm:spPr/>
    </dgm:pt>
    <dgm:pt modelId="{56DD7A53-A84B-44EB-B965-2E6F09B44ACE}" type="pres">
      <dgm:prSet presAssocID="{D839E091-214F-46EC-B862-94A6A7507B92}" presName="ThreeNodes_3_text" presStyleLbl="node1" presStyleIdx="2" presStyleCnt="3">
        <dgm:presLayoutVars>
          <dgm:bulletEnabled val="1"/>
        </dgm:presLayoutVars>
      </dgm:prSet>
      <dgm:spPr/>
    </dgm:pt>
  </dgm:ptLst>
  <dgm:cxnLst>
    <dgm:cxn modelId="{9BD1B302-8F8B-4B94-B915-08DE0F051A86}" srcId="{D839E091-214F-46EC-B862-94A6A7507B92}" destId="{0DA21D61-AAD5-4439-83C7-D72BA34C9B2A}" srcOrd="0" destOrd="0" parTransId="{AA5D05C9-1D0F-4717-981C-121582054F8C}" sibTransId="{CE8C7A07-ECD4-48A6-9F70-EF9CD25575AE}"/>
    <dgm:cxn modelId="{164A9508-E0EC-4911-ABE9-2B780AE8BB3B}" type="presOf" srcId="{CE8C7A07-ECD4-48A6-9F70-EF9CD25575AE}" destId="{FFD8A58B-932C-49FE-B0FC-62230F2293DD}" srcOrd="0" destOrd="0" presId="urn:microsoft.com/office/officeart/2005/8/layout/vProcess5"/>
    <dgm:cxn modelId="{2C56711E-CE95-4309-A861-81C67F190E3D}" srcId="{D839E091-214F-46EC-B862-94A6A7507B92}" destId="{1116EBA1-D88F-4F47-91B3-30FD1B917155}" srcOrd="1" destOrd="0" parTransId="{01FCE26D-2CF0-475D-B00A-59DF90D35BF5}" sibTransId="{A7C1EEEB-13F4-4432-A7B8-07B793A54A8D}"/>
    <dgm:cxn modelId="{8FAF0722-3118-48A1-820F-42F5A4687743}" type="presOf" srcId="{1116EBA1-D88F-4F47-91B3-30FD1B917155}" destId="{9BEEE6F8-6E3B-4B88-A3B4-E996878634A1}" srcOrd="1" destOrd="0" presId="urn:microsoft.com/office/officeart/2005/8/layout/vProcess5"/>
    <dgm:cxn modelId="{B23DC326-FF1D-4564-A872-80D5482A5B14}" srcId="{D839E091-214F-46EC-B862-94A6A7507B92}" destId="{CA232C69-0B2E-43A2-B7C2-476258D0714D}" srcOrd="2" destOrd="0" parTransId="{D9A2C2BB-E3B2-4CB1-9E6F-58420CDC88F3}" sibTransId="{E58FEE60-5DE2-4A9E-B554-C584F8427D72}"/>
    <dgm:cxn modelId="{9EFDA72C-B966-4395-90F6-19B047BC3B62}" type="presOf" srcId="{0DA21D61-AAD5-4439-83C7-D72BA34C9B2A}" destId="{B0DF4832-50C1-4956-BCCF-56EB06DD234A}" srcOrd="0" destOrd="0" presId="urn:microsoft.com/office/officeart/2005/8/layout/vProcess5"/>
    <dgm:cxn modelId="{B1CEE934-C3EF-4B0E-818A-EB522370BEA0}" type="presOf" srcId="{0DA21D61-AAD5-4439-83C7-D72BA34C9B2A}" destId="{45F7BF1A-98DF-4443-82F4-A1BA0A60E08A}" srcOrd="1" destOrd="0" presId="urn:microsoft.com/office/officeart/2005/8/layout/vProcess5"/>
    <dgm:cxn modelId="{532E3376-40E6-42A2-A4CE-074618184927}" type="presOf" srcId="{1116EBA1-D88F-4F47-91B3-30FD1B917155}" destId="{8A52EC69-A31D-4F29-A183-F2894E8BA39C}" srcOrd="0" destOrd="0" presId="urn:microsoft.com/office/officeart/2005/8/layout/vProcess5"/>
    <dgm:cxn modelId="{0C33337B-1289-42A1-A0EE-98A23D5C19CD}" type="presOf" srcId="{A7C1EEEB-13F4-4432-A7B8-07B793A54A8D}" destId="{F9006BFC-966F-4C44-B3CE-5EDA787A73F9}" srcOrd="0" destOrd="0" presId="urn:microsoft.com/office/officeart/2005/8/layout/vProcess5"/>
    <dgm:cxn modelId="{81DC58D7-F6E8-407A-8FF2-5F6EAC8B9F8D}" type="presOf" srcId="{CA232C69-0B2E-43A2-B7C2-476258D0714D}" destId="{627DD311-0959-438E-89F2-C5A20955A0CB}" srcOrd="0" destOrd="0" presId="urn:microsoft.com/office/officeart/2005/8/layout/vProcess5"/>
    <dgm:cxn modelId="{1836FFE0-44B7-4B49-8556-17D66B9B4A08}" type="presOf" srcId="{D839E091-214F-46EC-B862-94A6A7507B92}" destId="{C6458B6C-E79C-48CF-8075-9327D39F385A}" srcOrd="0" destOrd="0" presId="urn:microsoft.com/office/officeart/2005/8/layout/vProcess5"/>
    <dgm:cxn modelId="{53BFE0EE-EC94-426B-BB74-8CD1D0D31DAB}" type="presOf" srcId="{CA232C69-0B2E-43A2-B7C2-476258D0714D}" destId="{56DD7A53-A84B-44EB-B965-2E6F09B44ACE}" srcOrd="1" destOrd="0" presId="urn:microsoft.com/office/officeart/2005/8/layout/vProcess5"/>
    <dgm:cxn modelId="{F0BBAB8A-955B-4139-AF31-93FD5ED62E30}" type="presParOf" srcId="{C6458B6C-E79C-48CF-8075-9327D39F385A}" destId="{76DDB075-D38C-4821-8F45-B8F637EF4AF5}" srcOrd="0" destOrd="0" presId="urn:microsoft.com/office/officeart/2005/8/layout/vProcess5"/>
    <dgm:cxn modelId="{177979C3-C1D3-42BF-B633-7FD88E3E5741}" type="presParOf" srcId="{C6458B6C-E79C-48CF-8075-9327D39F385A}" destId="{B0DF4832-50C1-4956-BCCF-56EB06DD234A}" srcOrd="1" destOrd="0" presId="urn:microsoft.com/office/officeart/2005/8/layout/vProcess5"/>
    <dgm:cxn modelId="{AED954E6-0250-463A-A26D-8BE5DE805158}" type="presParOf" srcId="{C6458B6C-E79C-48CF-8075-9327D39F385A}" destId="{8A52EC69-A31D-4F29-A183-F2894E8BA39C}" srcOrd="2" destOrd="0" presId="urn:microsoft.com/office/officeart/2005/8/layout/vProcess5"/>
    <dgm:cxn modelId="{39CFE0FF-59F4-47EE-99F8-D656219F5EC3}" type="presParOf" srcId="{C6458B6C-E79C-48CF-8075-9327D39F385A}" destId="{627DD311-0959-438E-89F2-C5A20955A0CB}" srcOrd="3" destOrd="0" presId="urn:microsoft.com/office/officeart/2005/8/layout/vProcess5"/>
    <dgm:cxn modelId="{6B867105-6FE3-4C7F-89D0-E774568E2F66}" type="presParOf" srcId="{C6458B6C-E79C-48CF-8075-9327D39F385A}" destId="{FFD8A58B-932C-49FE-B0FC-62230F2293DD}" srcOrd="4" destOrd="0" presId="urn:microsoft.com/office/officeart/2005/8/layout/vProcess5"/>
    <dgm:cxn modelId="{15E70AE7-C5CD-4C33-9FF2-6CEB7DB5D862}" type="presParOf" srcId="{C6458B6C-E79C-48CF-8075-9327D39F385A}" destId="{F9006BFC-966F-4C44-B3CE-5EDA787A73F9}" srcOrd="5" destOrd="0" presId="urn:microsoft.com/office/officeart/2005/8/layout/vProcess5"/>
    <dgm:cxn modelId="{5629360F-C321-408C-8A55-3A410694847C}" type="presParOf" srcId="{C6458B6C-E79C-48CF-8075-9327D39F385A}" destId="{45F7BF1A-98DF-4443-82F4-A1BA0A60E08A}" srcOrd="6" destOrd="0" presId="urn:microsoft.com/office/officeart/2005/8/layout/vProcess5"/>
    <dgm:cxn modelId="{0917EEC8-BED0-4A1E-9691-37844BA71422}" type="presParOf" srcId="{C6458B6C-E79C-48CF-8075-9327D39F385A}" destId="{9BEEE6F8-6E3B-4B88-A3B4-E996878634A1}" srcOrd="7" destOrd="0" presId="urn:microsoft.com/office/officeart/2005/8/layout/vProcess5"/>
    <dgm:cxn modelId="{5715B3A5-16AC-44F9-9E4A-1EA2E821C7B1}" type="presParOf" srcId="{C6458B6C-E79C-48CF-8075-9327D39F385A}" destId="{56DD7A53-A84B-44EB-B965-2E6F09B44ACE}"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58A8142-F741-4603-88D0-D54C8B1BFA07}"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C6872EEE-2FEE-4EB7-AD1C-AB661AFDF605}">
      <dgm:prSet/>
      <dgm:spPr/>
      <dgm:t>
        <a:bodyPr/>
        <a:lstStyle/>
        <a:p>
          <a:r>
            <a:rPr lang="en-US"/>
            <a:t>There is a linear relationship</a:t>
          </a:r>
        </a:p>
      </dgm:t>
    </dgm:pt>
    <dgm:pt modelId="{4B68EBC3-5EC4-4A31-945E-8DBB74CC578B}" type="parTrans" cxnId="{2D4567B6-C8F0-45EB-A454-7359E5D3DC6C}">
      <dgm:prSet/>
      <dgm:spPr/>
      <dgm:t>
        <a:bodyPr/>
        <a:lstStyle/>
        <a:p>
          <a:endParaRPr lang="en-US"/>
        </a:p>
      </dgm:t>
    </dgm:pt>
    <dgm:pt modelId="{5984423C-F79B-45EE-A056-CBD159B46FBC}" type="sibTrans" cxnId="{2D4567B6-C8F0-45EB-A454-7359E5D3DC6C}">
      <dgm:prSet/>
      <dgm:spPr/>
      <dgm:t>
        <a:bodyPr/>
        <a:lstStyle/>
        <a:p>
          <a:endParaRPr lang="en-US"/>
        </a:p>
      </dgm:t>
    </dgm:pt>
    <dgm:pt modelId="{E85E0FBC-9A69-4286-83B9-77F80F0C9670}">
      <dgm:prSet/>
      <dgm:spPr/>
      <dgm:t>
        <a:bodyPr/>
        <a:lstStyle/>
        <a:p>
          <a:r>
            <a:rPr lang="en-US"/>
            <a:t>The mean of error term is zero</a:t>
          </a:r>
        </a:p>
      </dgm:t>
    </dgm:pt>
    <dgm:pt modelId="{87AC2556-E58B-42F4-9AE5-D6117E2C89A7}" type="parTrans" cxnId="{CFDD5824-79E5-448C-9BD6-2F37B05F9FDB}">
      <dgm:prSet/>
      <dgm:spPr/>
      <dgm:t>
        <a:bodyPr/>
        <a:lstStyle/>
        <a:p>
          <a:endParaRPr lang="en-US"/>
        </a:p>
      </dgm:t>
    </dgm:pt>
    <dgm:pt modelId="{80D634D2-0512-47A2-9C9E-D9D942C82318}" type="sibTrans" cxnId="{CFDD5824-79E5-448C-9BD6-2F37B05F9FDB}">
      <dgm:prSet/>
      <dgm:spPr/>
      <dgm:t>
        <a:bodyPr/>
        <a:lstStyle/>
        <a:p>
          <a:endParaRPr lang="en-US"/>
        </a:p>
      </dgm:t>
    </dgm:pt>
    <dgm:pt modelId="{D144F920-5C28-433D-8C4F-298F57F8207E}">
      <dgm:prSet/>
      <dgm:spPr/>
      <dgm:t>
        <a:bodyPr/>
        <a:lstStyle/>
        <a:p>
          <a:r>
            <a:rPr lang="en-US"/>
            <a:t>The error term has constant variance</a:t>
          </a:r>
        </a:p>
      </dgm:t>
    </dgm:pt>
    <dgm:pt modelId="{A411D449-597E-48BC-AC31-516AF5520D20}" type="parTrans" cxnId="{97A1096D-7CE4-47BB-B12A-87E5541FB1FB}">
      <dgm:prSet/>
      <dgm:spPr/>
      <dgm:t>
        <a:bodyPr/>
        <a:lstStyle/>
        <a:p>
          <a:endParaRPr lang="en-US"/>
        </a:p>
      </dgm:t>
    </dgm:pt>
    <dgm:pt modelId="{B62E4652-1EE9-44A7-ACF8-28948DB20013}" type="sibTrans" cxnId="{97A1096D-7CE4-47BB-B12A-87E5541FB1FB}">
      <dgm:prSet/>
      <dgm:spPr/>
      <dgm:t>
        <a:bodyPr/>
        <a:lstStyle/>
        <a:p>
          <a:endParaRPr lang="en-US"/>
        </a:p>
      </dgm:t>
    </dgm:pt>
    <dgm:pt modelId="{76C68453-BF04-435B-9A34-428E8A9978A3}">
      <dgm:prSet/>
      <dgm:spPr/>
      <dgm:t>
        <a:bodyPr/>
        <a:lstStyle/>
        <a:p>
          <a:r>
            <a:rPr lang="en-US"/>
            <a:t>The errors are independent</a:t>
          </a:r>
        </a:p>
      </dgm:t>
    </dgm:pt>
    <dgm:pt modelId="{FBAF49A8-54DF-48CA-883D-BDC7813DF4B2}" type="parTrans" cxnId="{B0859C2D-8B02-460E-AF52-B9ABCE7C4EBF}">
      <dgm:prSet/>
      <dgm:spPr/>
      <dgm:t>
        <a:bodyPr/>
        <a:lstStyle/>
        <a:p>
          <a:endParaRPr lang="en-US"/>
        </a:p>
      </dgm:t>
    </dgm:pt>
    <dgm:pt modelId="{DBAEFA63-7374-43E8-88AB-0F971BB81E43}" type="sibTrans" cxnId="{B0859C2D-8B02-460E-AF52-B9ABCE7C4EBF}">
      <dgm:prSet/>
      <dgm:spPr/>
      <dgm:t>
        <a:bodyPr/>
        <a:lstStyle/>
        <a:p>
          <a:endParaRPr lang="en-US"/>
        </a:p>
      </dgm:t>
    </dgm:pt>
    <dgm:pt modelId="{ABB8659E-4C85-40BF-9C6E-3620C17C4726}">
      <dgm:prSet/>
      <dgm:spPr/>
      <dgm:t>
        <a:bodyPr/>
        <a:lstStyle/>
        <a:p>
          <a:r>
            <a:rPr lang="en-US"/>
            <a:t>The errors follow the normal distribution</a:t>
          </a:r>
        </a:p>
      </dgm:t>
    </dgm:pt>
    <dgm:pt modelId="{BDF5026E-E059-4AC5-8A59-9EE02EF6EFED}" type="parTrans" cxnId="{3FA762AF-D78D-42D9-BB39-51D778CF2F77}">
      <dgm:prSet/>
      <dgm:spPr/>
      <dgm:t>
        <a:bodyPr/>
        <a:lstStyle/>
        <a:p>
          <a:endParaRPr lang="en-US"/>
        </a:p>
      </dgm:t>
    </dgm:pt>
    <dgm:pt modelId="{E9F6438B-3101-428F-91F6-7C22D70F9212}" type="sibTrans" cxnId="{3FA762AF-D78D-42D9-BB39-51D778CF2F77}">
      <dgm:prSet/>
      <dgm:spPr/>
      <dgm:t>
        <a:bodyPr/>
        <a:lstStyle/>
        <a:p>
          <a:endParaRPr lang="en-US"/>
        </a:p>
      </dgm:t>
    </dgm:pt>
    <dgm:pt modelId="{F2CAADBC-5FDB-488A-BDCE-EBE7C07C9B30}">
      <dgm:prSet/>
      <dgm:spPr/>
      <dgm:t>
        <a:bodyPr/>
        <a:lstStyle/>
        <a:p>
          <a:r>
            <a:rPr lang="en-US"/>
            <a:t>No multicollinearity</a:t>
          </a:r>
        </a:p>
      </dgm:t>
    </dgm:pt>
    <dgm:pt modelId="{974042A4-F881-4106-9889-5728C1A81026}" type="parTrans" cxnId="{4F107B6D-E382-4519-8BFD-8EB26183482E}">
      <dgm:prSet/>
      <dgm:spPr/>
      <dgm:t>
        <a:bodyPr/>
        <a:lstStyle/>
        <a:p>
          <a:endParaRPr lang="en-US"/>
        </a:p>
      </dgm:t>
    </dgm:pt>
    <dgm:pt modelId="{18198C54-968C-4E56-9C08-A02BDD1E3181}" type="sibTrans" cxnId="{4F107B6D-E382-4519-8BFD-8EB26183482E}">
      <dgm:prSet/>
      <dgm:spPr/>
      <dgm:t>
        <a:bodyPr/>
        <a:lstStyle/>
        <a:p>
          <a:endParaRPr lang="en-US"/>
        </a:p>
      </dgm:t>
    </dgm:pt>
    <dgm:pt modelId="{5DE19013-E407-4ED7-8F14-F68873D9EED5}" type="pres">
      <dgm:prSet presAssocID="{658A8142-F741-4603-88D0-D54C8B1BFA07}" presName="linear" presStyleCnt="0">
        <dgm:presLayoutVars>
          <dgm:animLvl val="lvl"/>
          <dgm:resizeHandles val="exact"/>
        </dgm:presLayoutVars>
      </dgm:prSet>
      <dgm:spPr/>
    </dgm:pt>
    <dgm:pt modelId="{A08455FD-0624-4046-A048-10528C42B236}" type="pres">
      <dgm:prSet presAssocID="{C6872EEE-2FEE-4EB7-AD1C-AB661AFDF605}" presName="parentText" presStyleLbl="node1" presStyleIdx="0" presStyleCnt="6">
        <dgm:presLayoutVars>
          <dgm:chMax val="0"/>
          <dgm:bulletEnabled val="1"/>
        </dgm:presLayoutVars>
      </dgm:prSet>
      <dgm:spPr/>
    </dgm:pt>
    <dgm:pt modelId="{65F9C4CB-FCE7-46CE-886C-42079D4DE787}" type="pres">
      <dgm:prSet presAssocID="{5984423C-F79B-45EE-A056-CBD159B46FBC}" presName="spacer" presStyleCnt="0"/>
      <dgm:spPr/>
    </dgm:pt>
    <dgm:pt modelId="{5B42FE7D-9374-4223-B307-9B635FB81CBE}" type="pres">
      <dgm:prSet presAssocID="{E85E0FBC-9A69-4286-83B9-77F80F0C9670}" presName="parentText" presStyleLbl="node1" presStyleIdx="1" presStyleCnt="6">
        <dgm:presLayoutVars>
          <dgm:chMax val="0"/>
          <dgm:bulletEnabled val="1"/>
        </dgm:presLayoutVars>
      </dgm:prSet>
      <dgm:spPr/>
    </dgm:pt>
    <dgm:pt modelId="{21BA3BB9-C52E-47EB-A3A7-427A8E3E2AA5}" type="pres">
      <dgm:prSet presAssocID="{80D634D2-0512-47A2-9C9E-D9D942C82318}" presName="spacer" presStyleCnt="0"/>
      <dgm:spPr/>
    </dgm:pt>
    <dgm:pt modelId="{D47028C2-61A9-4B7B-9514-9F4A69CCFE04}" type="pres">
      <dgm:prSet presAssocID="{D144F920-5C28-433D-8C4F-298F57F8207E}" presName="parentText" presStyleLbl="node1" presStyleIdx="2" presStyleCnt="6">
        <dgm:presLayoutVars>
          <dgm:chMax val="0"/>
          <dgm:bulletEnabled val="1"/>
        </dgm:presLayoutVars>
      </dgm:prSet>
      <dgm:spPr/>
    </dgm:pt>
    <dgm:pt modelId="{C40453E3-9709-458A-8E4A-36EE5BADDCC3}" type="pres">
      <dgm:prSet presAssocID="{B62E4652-1EE9-44A7-ACF8-28948DB20013}" presName="spacer" presStyleCnt="0"/>
      <dgm:spPr/>
    </dgm:pt>
    <dgm:pt modelId="{68DF7215-FEA2-4611-B045-CBECC5CE605C}" type="pres">
      <dgm:prSet presAssocID="{76C68453-BF04-435B-9A34-428E8A9978A3}" presName="parentText" presStyleLbl="node1" presStyleIdx="3" presStyleCnt="6">
        <dgm:presLayoutVars>
          <dgm:chMax val="0"/>
          <dgm:bulletEnabled val="1"/>
        </dgm:presLayoutVars>
      </dgm:prSet>
      <dgm:spPr/>
    </dgm:pt>
    <dgm:pt modelId="{A32BC396-7CA3-4F46-A0E4-F3921DCC98E6}" type="pres">
      <dgm:prSet presAssocID="{DBAEFA63-7374-43E8-88AB-0F971BB81E43}" presName="spacer" presStyleCnt="0"/>
      <dgm:spPr/>
    </dgm:pt>
    <dgm:pt modelId="{0FEBD3F2-9461-4386-9D1E-8A6CFE6ACAC2}" type="pres">
      <dgm:prSet presAssocID="{ABB8659E-4C85-40BF-9C6E-3620C17C4726}" presName="parentText" presStyleLbl="node1" presStyleIdx="4" presStyleCnt="6">
        <dgm:presLayoutVars>
          <dgm:chMax val="0"/>
          <dgm:bulletEnabled val="1"/>
        </dgm:presLayoutVars>
      </dgm:prSet>
      <dgm:spPr/>
    </dgm:pt>
    <dgm:pt modelId="{1CEE3644-F5AF-4DBB-B82B-079D418FA933}" type="pres">
      <dgm:prSet presAssocID="{E9F6438B-3101-428F-91F6-7C22D70F9212}" presName="spacer" presStyleCnt="0"/>
      <dgm:spPr/>
    </dgm:pt>
    <dgm:pt modelId="{FF7F65AE-976E-49AC-9939-C0FB9460E876}" type="pres">
      <dgm:prSet presAssocID="{F2CAADBC-5FDB-488A-BDCE-EBE7C07C9B30}" presName="parentText" presStyleLbl="node1" presStyleIdx="5" presStyleCnt="6">
        <dgm:presLayoutVars>
          <dgm:chMax val="0"/>
          <dgm:bulletEnabled val="1"/>
        </dgm:presLayoutVars>
      </dgm:prSet>
      <dgm:spPr/>
    </dgm:pt>
  </dgm:ptLst>
  <dgm:cxnLst>
    <dgm:cxn modelId="{0F508002-684F-49C7-B3DE-2341236A6F15}" type="presOf" srcId="{F2CAADBC-5FDB-488A-BDCE-EBE7C07C9B30}" destId="{FF7F65AE-976E-49AC-9939-C0FB9460E876}" srcOrd="0" destOrd="0" presId="urn:microsoft.com/office/officeart/2005/8/layout/vList2"/>
    <dgm:cxn modelId="{CFDD5824-79E5-448C-9BD6-2F37B05F9FDB}" srcId="{658A8142-F741-4603-88D0-D54C8B1BFA07}" destId="{E85E0FBC-9A69-4286-83B9-77F80F0C9670}" srcOrd="1" destOrd="0" parTransId="{87AC2556-E58B-42F4-9AE5-D6117E2C89A7}" sibTransId="{80D634D2-0512-47A2-9C9E-D9D942C82318}"/>
    <dgm:cxn modelId="{B0859C2D-8B02-460E-AF52-B9ABCE7C4EBF}" srcId="{658A8142-F741-4603-88D0-D54C8B1BFA07}" destId="{76C68453-BF04-435B-9A34-428E8A9978A3}" srcOrd="3" destOrd="0" parTransId="{FBAF49A8-54DF-48CA-883D-BDC7813DF4B2}" sibTransId="{DBAEFA63-7374-43E8-88AB-0F971BB81E43}"/>
    <dgm:cxn modelId="{3F051142-7555-4EEB-ADA1-331854B1521A}" type="presOf" srcId="{C6872EEE-2FEE-4EB7-AD1C-AB661AFDF605}" destId="{A08455FD-0624-4046-A048-10528C42B236}" srcOrd="0" destOrd="0" presId="urn:microsoft.com/office/officeart/2005/8/layout/vList2"/>
    <dgm:cxn modelId="{97A1096D-7CE4-47BB-B12A-87E5541FB1FB}" srcId="{658A8142-F741-4603-88D0-D54C8B1BFA07}" destId="{D144F920-5C28-433D-8C4F-298F57F8207E}" srcOrd="2" destOrd="0" parTransId="{A411D449-597E-48BC-AC31-516AF5520D20}" sibTransId="{B62E4652-1EE9-44A7-ACF8-28948DB20013}"/>
    <dgm:cxn modelId="{D088476D-45B6-4770-835B-E7D66B6F4C6C}" type="presOf" srcId="{658A8142-F741-4603-88D0-D54C8B1BFA07}" destId="{5DE19013-E407-4ED7-8F14-F68873D9EED5}" srcOrd="0" destOrd="0" presId="urn:microsoft.com/office/officeart/2005/8/layout/vList2"/>
    <dgm:cxn modelId="{4F107B6D-E382-4519-8BFD-8EB26183482E}" srcId="{658A8142-F741-4603-88D0-D54C8B1BFA07}" destId="{F2CAADBC-5FDB-488A-BDCE-EBE7C07C9B30}" srcOrd="5" destOrd="0" parTransId="{974042A4-F881-4106-9889-5728C1A81026}" sibTransId="{18198C54-968C-4E56-9C08-A02BDD1E3181}"/>
    <dgm:cxn modelId="{22A7A450-1A31-448F-97F5-478FAA069E2D}" type="presOf" srcId="{E85E0FBC-9A69-4286-83B9-77F80F0C9670}" destId="{5B42FE7D-9374-4223-B307-9B635FB81CBE}" srcOrd="0" destOrd="0" presId="urn:microsoft.com/office/officeart/2005/8/layout/vList2"/>
    <dgm:cxn modelId="{058C37A1-D6BC-4AB0-BEDB-31A3F89FABFA}" type="presOf" srcId="{76C68453-BF04-435B-9A34-428E8A9978A3}" destId="{68DF7215-FEA2-4611-B045-CBECC5CE605C}" srcOrd="0" destOrd="0" presId="urn:microsoft.com/office/officeart/2005/8/layout/vList2"/>
    <dgm:cxn modelId="{3FA762AF-D78D-42D9-BB39-51D778CF2F77}" srcId="{658A8142-F741-4603-88D0-D54C8B1BFA07}" destId="{ABB8659E-4C85-40BF-9C6E-3620C17C4726}" srcOrd="4" destOrd="0" parTransId="{BDF5026E-E059-4AC5-8A59-9EE02EF6EFED}" sibTransId="{E9F6438B-3101-428F-91F6-7C22D70F9212}"/>
    <dgm:cxn modelId="{2D4567B6-C8F0-45EB-A454-7359E5D3DC6C}" srcId="{658A8142-F741-4603-88D0-D54C8B1BFA07}" destId="{C6872EEE-2FEE-4EB7-AD1C-AB661AFDF605}" srcOrd="0" destOrd="0" parTransId="{4B68EBC3-5EC4-4A31-945E-8DBB74CC578B}" sibTransId="{5984423C-F79B-45EE-A056-CBD159B46FBC}"/>
    <dgm:cxn modelId="{5EE523E8-9802-42A3-9300-9DC96248EF54}" type="presOf" srcId="{ABB8659E-4C85-40BF-9C6E-3620C17C4726}" destId="{0FEBD3F2-9461-4386-9D1E-8A6CFE6ACAC2}" srcOrd="0" destOrd="0" presId="urn:microsoft.com/office/officeart/2005/8/layout/vList2"/>
    <dgm:cxn modelId="{55F9E5FF-9AC2-4520-B56A-3428459EF680}" type="presOf" srcId="{D144F920-5C28-433D-8C4F-298F57F8207E}" destId="{D47028C2-61A9-4B7B-9514-9F4A69CCFE04}" srcOrd="0" destOrd="0" presId="urn:microsoft.com/office/officeart/2005/8/layout/vList2"/>
    <dgm:cxn modelId="{AC04746C-84B6-493B-8463-3803F5D54720}" type="presParOf" srcId="{5DE19013-E407-4ED7-8F14-F68873D9EED5}" destId="{A08455FD-0624-4046-A048-10528C42B236}" srcOrd="0" destOrd="0" presId="urn:microsoft.com/office/officeart/2005/8/layout/vList2"/>
    <dgm:cxn modelId="{F2B91D4C-70D0-4404-B277-FAE3D4D025A2}" type="presParOf" srcId="{5DE19013-E407-4ED7-8F14-F68873D9EED5}" destId="{65F9C4CB-FCE7-46CE-886C-42079D4DE787}" srcOrd="1" destOrd="0" presId="urn:microsoft.com/office/officeart/2005/8/layout/vList2"/>
    <dgm:cxn modelId="{53FFCDB1-E70E-4A1E-8877-2A2C6EF0B4EE}" type="presParOf" srcId="{5DE19013-E407-4ED7-8F14-F68873D9EED5}" destId="{5B42FE7D-9374-4223-B307-9B635FB81CBE}" srcOrd="2" destOrd="0" presId="urn:microsoft.com/office/officeart/2005/8/layout/vList2"/>
    <dgm:cxn modelId="{FA632AB6-81FB-4A5C-82D5-8C2D7234748E}" type="presParOf" srcId="{5DE19013-E407-4ED7-8F14-F68873D9EED5}" destId="{21BA3BB9-C52E-47EB-A3A7-427A8E3E2AA5}" srcOrd="3" destOrd="0" presId="urn:microsoft.com/office/officeart/2005/8/layout/vList2"/>
    <dgm:cxn modelId="{9073842B-A35C-4131-A244-E0035E97DD6E}" type="presParOf" srcId="{5DE19013-E407-4ED7-8F14-F68873D9EED5}" destId="{D47028C2-61A9-4B7B-9514-9F4A69CCFE04}" srcOrd="4" destOrd="0" presId="urn:microsoft.com/office/officeart/2005/8/layout/vList2"/>
    <dgm:cxn modelId="{92733201-A5A0-47BE-AA15-41CD9CA8F08C}" type="presParOf" srcId="{5DE19013-E407-4ED7-8F14-F68873D9EED5}" destId="{C40453E3-9709-458A-8E4A-36EE5BADDCC3}" srcOrd="5" destOrd="0" presId="urn:microsoft.com/office/officeart/2005/8/layout/vList2"/>
    <dgm:cxn modelId="{03E65E0F-4ACA-4078-B8D6-9A9DACEC29A9}" type="presParOf" srcId="{5DE19013-E407-4ED7-8F14-F68873D9EED5}" destId="{68DF7215-FEA2-4611-B045-CBECC5CE605C}" srcOrd="6" destOrd="0" presId="urn:microsoft.com/office/officeart/2005/8/layout/vList2"/>
    <dgm:cxn modelId="{EC2DBE1D-30F1-49A6-89C7-3F97C7B0ECDA}" type="presParOf" srcId="{5DE19013-E407-4ED7-8F14-F68873D9EED5}" destId="{A32BC396-7CA3-4F46-A0E4-F3921DCC98E6}" srcOrd="7" destOrd="0" presId="urn:microsoft.com/office/officeart/2005/8/layout/vList2"/>
    <dgm:cxn modelId="{D33236D0-1260-4EAE-A0CC-0C0391EF969B}" type="presParOf" srcId="{5DE19013-E407-4ED7-8F14-F68873D9EED5}" destId="{0FEBD3F2-9461-4386-9D1E-8A6CFE6ACAC2}" srcOrd="8" destOrd="0" presId="urn:microsoft.com/office/officeart/2005/8/layout/vList2"/>
    <dgm:cxn modelId="{5C9111D5-01D5-408F-AF96-1A420ACAE6CD}" type="presParOf" srcId="{5DE19013-E407-4ED7-8F14-F68873D9EED5}" destId="{1CEE3644-F5AF-4DBB-B82B-079D418FA933}" srcOrd="9" destOrd="0" presId="urn:microsoft.com/office/officeart/2005/8/layout/vList2"/>
    <dgm:cxn modelId="{82AEFA13-B264-4F95-B0AD-2B51E7D2A5C9}" type="presParOf" srcId="{5DE19013-E407-4ED7-8F14-F68873D9EED5}" destId="{FF7F65AE-976E-49AC-9939-C0FB9460E876}"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21189D2-CDA8-4182-BAEF-54814D5E850C}" type="doc">
      <dgm:prSet loTypeId="urn:microsoft.com/office/officeart/2005/8/layout/hList1" loCatId="list" qsTypeId="urn:microsoft.com/office/officeart/2005/8/quickstyle/simple1" qsCatId="simple" csTypeId="urn:microsoft.com/office/officeart/2005/8/colors/colorful1" csCatId="colorful"/>
      <dgm:spPr/>
      <dgm:t>
        <a:bodyPr/>
        <a:lstStyle/>
        <a:p>
          <a:endParaRPr lang="en-US"/>
        </a:p>
      </dgm:t>
    </dgm:pt>
    <dgm:pt modelId="{9570698E-B293-4609-A9AA-8403989539B5}">
      <dgm:prSet/>
      <dgm:spPr/>
      <dgm:t>
        <a:bodyPr/>
        <a:lstStyle/>
        <a:p>
          <a:r>
            <a:rPr lang="en-US" b="0" i="0" baseline="0"/>
            <a:t>The residuals are examined to determine if the differences between the predicted and observed values are random (unpredictable)</a:t>
          </a:r>
          <a:endParaRPr lang="en-US"/>
        </a:p>
      </dgm:t>
    </dgm:pt>
    <dgm:pt modelId="{8E7607C1-66DC-43F4-B040-0CA6ECB7BB9C}" type="parTrans" cxnId="{C994B9AD-B6E5-48BB-A5B0-D16E0CDF6D64}">
      <dgm:prSet/>
      <dgm:spPr/>
      <dgm:t>
        <a:bodyPr/>
        <a:lstStyle/>
        <a:p>
          <a:endParaRPr lang="en-US"/>
        </a:p>
      </dgm:t>
    </dgm:pt>
    <dgm:pt modelId="{629EF0B0-5ECF-4A88-9BAA-1E01C06EA8F4}" type="sibTrans" cxnId="{C994B9AD-B6E5-48BB-A5B0-D16E0CDF6D64}">
      <dgm:prSet/>
      <dgm:spPr/>
      <dgm:t>
        <a:bodyPr/>
        <a:lstStyle/>
        <a:p>
          <a:endParaRPr lang="en-US"/>
        </a:p>
      </dgm:t>
    </dgm:pt>
    <dgm:pt modelId="{40615D22-1C59-4CB6-A2AC-6CA79D84E2C7}">
      <dgm:prSet/>
      <dgm:spPr/>
      <dgm:t>
        <a:bodyPr/>
        <a:lstStyle/>
        <a:p>
          <a:r>
            <a:rPr lang="en-US" b="0" i="0" baseline="0"/>
            <a:t>There should be no explanatory/predictive information in the error portion of the model</a:t>
          </a:r>
          <a:endParaRPr lang="en-US"/>
        </a:p>
      </dgm:t>
    </dgm:pt>
    <dgm:pt modelId="{598DF95E-5C3C-4D04-8ECD-804A4A194A86}" type="parTrans" cxnId="{F6619C9C-CFC0-4140-8D2F-72EBA1B66FA6}">
      <dgm:prSet/>
      <dgm:spPr/>
      <dgm:t>
        <a:bodyPr/>
        <a:lstStyle/>
        <a:p>
          <a:endParaRPr lang="en-US"/>
        </a:p>
      </dgm:t>
    </dgm:pt>
    <dgm:pt modelId="{245DB2B5-762D-4EB9-A579-FAF26B84F2ED}" type="sibTrans" cxnId="{F6619C9C-CFC0-4140-8D2F-72EBA1B66FA6}">
      <dgm:prSet/>
      <dgm:spPr/>
      <dgm:t>
        <a:bodyPr/>
        <a:lstStyle/>
        <a:p>
          <a:endParaRPr lang="en-US"/>
        </a:p>
      </dgm:t>
    </dgm:pt>
    <dgm:pt modelId="{DE9D9086-DF4C-4064-BBD2-8C82AB300F40}">
      <dgm:prSet/>
      <dgm:spPr/>
      <dgm:t>
        <a:bodyPr/>
        <a:lstStyle/>
        <a:p>
          <a:r>
            <a:rPr lang="en-US" b="0" i="0" baseline="0"/>
            <a:t>The residuals represent the error</a:t>
          </a:r>
          <a:endParaRPr lang="en-US"/>
        </a:p>
      </dgm:t>
    </dgm:pt>
    <dgm:pt modelId="{AE04118F-472A-46DA-BEBC-1DE2EF1EA586}" type="parTrans" cxnId="{C25A7615-0E6B-4DDD-A40B-482F4C7F99CE}">
      <dgm:prSet/>
      <dgm:spPr/>
      <dgm:t>
        <a:bodyPr/>
        <a:lstStyle/>
        <a:p>
          <a:endParaRPr lang="en-US"/>
        </a:p>
      </dgm:t>
    </dgm:pt>
    <dgm:pt modelId="{A4E0296C-7ABB-4BF2-8F1B-D2A785EE2CE7}" type="sibTrans" cxnId="{C25A7615-0E6B-4DDD-A40B-482F4C7F99CE}">
      <dgm:prSet/>
      <dgm:spPr/>
      <dgm:t>
        <a:bodyPr/>
        <a:lstStyle/>
        <a:p>
          <a:endParaRPr lang="en-US"/>
        </a:p>
      </dgm:t>
    </dgm:pt>
    <dgm:pt modelId="{19A0B6B6-5C80-45F8-95CA-843E039FFADA}">
      <dgm:prSet/>
      <dgm:spPr/>
      <dgm:t>
        <a:bodyPr/>
        <a:lstStyle/>
        <a:p>
          <a:r>
            <a:rPr lang="en-US" b="0" i="0" baseline="0"/>
            <a:t>Intuitively, the deterministic portion of the model should be explaining (predicting) the response variable with nothing left over but randomness</a:t>
          </a:r>
          <a:endParaRPr lang="en-US"/>
        </a:p>
      </dgm:t>
    </dgm:pt>
    <dgm:pt modelId="{111D7BC0-CC47-479E-A53E-07F262336AC8}" type="parTrans" cxnId="{383EB714-1AC0-44FF-B7BE-7D341496A14E}">
      <dgm:prSet/>
      <dgm:spPr/>
      <dgm:t>
        <a:bodyPr/>
        <a:lstStyle/>
        <a:p>
          <a:endParaRPr lang="en-US"/>
        </a:p>
      </dgm:t>
    </dgm:pt>
    <dgm:pt modelId="{EB9DAFD0-800B-4E20-AEC6-3D3CF5488C9E}" type="sibTrans" cxnId="{383EB714-1AC0-44FF-B7BE-7D341496A14E}">
      <dgm:prSet/>
      <dgm:spPr/>
      <dgm:t>
        <a:bodyPr/>
        <a:lstStyle/>
        <a:p>
          <a:endParaRPr lang="en-US"/>
        </a:p>
      </dgm:t>
    </dgm:pt>
    <dgm:pt modelId="{B48BBFF5-4607-42EA-969D-1C4F4E6ED60B}">
      <dgm:prSet/>
      <dgm:spPr/>
      <dgm:t>
        <a:bodyPr/>
        <a:lstStyle/>
        <a:p>
          <a:r>
            <a:rPr lang="en-US" b="1" i="0" baseline="0" dirty="0">
              <a:solidFill>
                <a:srgbClr val="FF0000"/>
              </a:solidFill>
            </a:rPr>
            <a:t>If there is explanatory or predictive power in the error, then the model is missing components</a:t>
          </a:r>
          <a:endParaRPr lang="en-US" b="1" dirty="0">
            <a:solidFill>
              <a:srgbClr val="FF0000"/>
            </a:solidFill>
          </a:endParaRPr>
        </a:p>
      </dgm:t>
    </dgm:pt>
    <dgm:pt modelId="{BB1C1584-44AC-4733-9FBE-98EBF0A2C024}" type="parTrans" cxnId="{06F7FD4B-D2B1-44DC-877D-C1FF9CE6A7D2}">
      <dgm:prSet/>
      <dgm:spPr/>
      <dgm:t>
        <a:bodyPr/>
        <a:lstStyle/>
        <a:p>
          <a:endParaRPr lang="en-US"/>
        </a:p>
      </dgm:t>
    </dgm:pt>
    <dgm:pt modelId="{4B686DC8-C9CC-4D2C-AD30-6389615AEFBA}" type="sibTrans" cxnId="{06F7FD4B-D2B1-44DC-877D-C1FF9CE6A7D2}">
      <dgm:prSet/>
      <dgm:spPr/>
      <dgm:t>
        <a:bodyPr/>
        <a:lstStyle/>
        <a:p>
          <a:endParaRPr lang="en-US"/>
        </a:p>
      </dgm:t>
    </dgm:pt>
    <dgm:pt modelId="{94785E35-31C5-4779-93F3-0F47E0C67B89}" type="pres">
      <dgm:prSet presAssocID="{E21189D2-CDA8-4182-BAEF-54814D5E850C}" presName="Name0" presStyleCnt="0">
        <dgm:presLayoutVars>
          <dgm:dir/>
          <dgm:animLvl val="lvl"/>
          <dgm:resizeHandles val="exact"/>
        </dgm:presLayoutVars>
      </dgm:prSet>
      <dgm:spPr/>
    </dgm:pt>
    <dgm:pt modelId="{71B5BDA3-5617-4366-B41E-DDC30C77CC72}" type="pres">
      <dgm:prSet presAssocID="{9570698E-B293-4609-A9AA-8403989539B5}" presName="composite" presStyleCnt="0"/>
      <dgm:spPr/>
    </dgm:pt>
    <dgm:pt modelId="{F2975FAE-92A5-468F-B5E5-B9B53FEE65BE}" type="pres">
      <dgm:prSet presAssocID="{9570698E-B293-4609-A9AA-8403989539B5}" presName="parTx" presStyleLbl="alignNode1" presStyleIdx="0" presStyleCnt="2">
        <dgm:presLayoutVars>
          <dgm:chMax val="0"/>
          <dgm:chPref val="0"/>
          <dgm:bulletEnabled val="1"/>
        </dgm:presLayoutVars>
      </dgm:prSet>
      <dgm:spPr/>
    </dgm:pt>
    <dgm:pt modelId="{CA5886D6-78BB-47DC-A8D5-D205834284B6}" type="pres">
      <dgm:prSet presAssocID="{9570698E-B293-4609-A9AA-8403989539B5}" presName="desTx" presStyleLbl="alignAccFollowNode1" presStyleIdx="0" presStyleCnt="2">
        <dgm:presLayoutVars>
          <dgm:bulletEnabled val="1"/>
        </dgm:presLayoutVars>
      </dgm:prSet>
      <dgm:spPr/>
    </dgm:pt>
    <dgm:pt modelId="{4E811248-6834-4B7F-A3D5-79C3267ECCE8}" type="pres">
      <dgm:prSet presAssocID="{629EF0B0-5ECF-4A88-9BAA-1E01C06EA8F4}" presName="space" presStyleCnt="0"/>
      <dgm:spPr/>
    </dgm:pt>
    <dgm:pt modelId="{99957DC9-CBD9-4415-AF5A-68E158401ABF}" type="pres">
      <dgm:prSet presAssocID="{19A0B6B6-5C80-45F8-95CA-843E039FFADA}" presName="composite" presStyleCnt="0"/>
      <dgm:spPr/>
    </dgm:pt>
    <dgm:pt modelId="{0D1097EA-F376-425D-97D4-59EA376D29C2}" type="pres">
      <dgm:prSet presAssocID="{19A0B6B6-5C80-45F8-95CA-843E039FFADA}" presName="parTx" presStyleLbl="alignNode1" presStyleIdx="1" presStyleCnt="2">
        <dgm:presLayoutVars>
          <dgm:chMax val="0"/>
          <dgm:chPref val="0"/>
          <dgm:bulletEnabled val="1"/>
        </dgm:presLayoutVars>
      </dgm:prSet>
      <dgm:spPr/>
    </dgm:pt>
    <dgm:pt modelId="{9956DA4D-88AD-48DE-811B-4542A9FDF29E}" type="pres">
      <dgm:prSet presAssocID="{19A0B6B6-5C80-45F8-95CA-843E039FFADA}" presName="desTx" presStyleLbl="alignAccFollowNode1" presStyleIdx="1" presStyleCnt="2">
        <dgm:presLayoutVars>
          <dgm:bulletEnabled val="1"/>
        </dgm:presLayoutVars>
      </dgm:prSet>
      <dgm:spPr/>
    </dgm:pt>
  </dgm:ptLst>
  <dgm:cxnLst>
    <dgm:cxn modelId="{FB270204-FE7E-4D73-8482-E26957F1DEF0}" type="presOf" srcId="{E21189D2-CDA8-4182-BAEF-54814D5E850C}" destId="{94785E35-31C5-4779-93F3-0F47E0C67B89}" srcOrd="0" destOrd="0" presId="urn:microsoft.com/office/officeart/2005/8/layout/hList1"/>
    <dgm:cxn modelId="{383EB714-1AC0-44FF-B7BE-7D341496A14E}" srcId="{E21189D2-CDA8-4182-BAEF-54814D5E850C}" destId="{19A0B6B6-5C80-45F8-95CA-843E039FFADA}" srcOrd="1" destOrd="0" parTransId="{111D7BC0-CC47-479E-A53E-07F262336AC8}" sibTransId="{EB9DAFD0-800B-4E20-AEC6-3D3CF5488C9E}"/>
    <dgm:cxn modelId="{C25A7615-0E6B-4DDD-A40B-482F4C7F99CE}" srcId="{9570698E-B293-4609-A9AA-8403989539B5}" destId="{DE9D9086-DF4C-4064-BBD2-8C82AB300F40}" srcOrd="1" destOrd="0" parTransId="{AE04118F-472A-46DA-BEBC-1DE2EF1EA586}" sibTransId="{A4E0296C-7ABB-4BF2-8F1B-D2A785EE2CE7}"/>
    <dgm:cxn modelId="{D5643944-2264-4D70-A4E0-15B865CA60E1}" type="presOf" srcId="{9570698E-B293-4609-A9AA-8403989539B5}" destId="{F2975FAE-92A5-468F-B5E5-B9B53FEE65BE}" srcOrd="0" destOrd="0" presId="urn:microsoft.com/office/officeart/2005/8/layout/hList1"/>
    <dgm:cxn modelId="{06F7FD4B-D2B1-44DC-877D-C1FF9CE6A7D2}" srcId="{19A0B6B6-5C80-45F8-95CA-843E039FFADA}" destId="{B48BBFF5-4607-42EA-969D-1C4F4E6ED60B}" srcOrd="0" destOrd="0" parTransId="{BB1C1584-44AC-4733-9FBE-98EBF0A2C024}" sibTransId="{4B686DC8-C9CC-4D2C-AD30-6389615AEFBA}"/>
    <dgm:cxn modelId="{CE8BBE83-05C1-47E7-9895-2C614F467119}" type="presOf" srcId="{DE9D9086-DF4C-4064-BBD2-8C82AB300F40}" destId="{CA5886D6-78BB-47DC-A8D5-D205834284B6}" srcOrd="0" destOrd="1" presId="urn:microsoft.com/office/officeart/2005/8/layout/hList1"/>
    <dgm:cxn modelId="{F6619C9C-CFC0-4140-8D2F-72EBA1B66FA6}" srcId="{9570698E-B293-4609-A9AA-8403989539B5}" destId="{40615D22-1C59-4CB6-A2AC-6CA79D84E2C7}" srcOrd="0" destOrd="0" parTransId="{598DF95E-5C3C-4D04-8ECD-804A4A194A86}" sibTransId="{245DB2B5-762D-4EB9-A579-FAF26B84F2ED}"/>
    <dgm:cxn modelId="{C994B9AD-B6E5-48BB-A5B0-D16E0CDF6D64}" srcId="{E21189D2-CDA8-4182-BAEF-54814D5E850C}" destId="{9570698E-B293-4609-A9AA-8403989539B5}" srcOrd="0" destOrd="0" parTransId="{8E7607C1-66DC-43F4-B040-0CA6ECB7BB9C}" sibTransId="{629EF0B0-5ECF-4A88-9BAA-1E01C06EA8F4}"/>
    <dgm:cxn modelId="{1DF3DBD6-F366-4822-97E2-D10E4F8E2DB3}" type="presOf" srcId="{B48BBFF5-4607-42EA-969D-1C4F4E6ED60B}" destId="{9956DA4D-88AD-48DE-811B-4542A9FDF29E}" srcOrd="0" destOrd="0" presId="urn:microsoft.com/office/officeart/2005/8/layout/hList1"/>
    <dgm:cxn modelId="{F6F706E4-2321-4B24-9FC0-B79781AFA262}" type="presOf" srcId="{19A0B6B6-5C80-45F8-95CA-843E039FFADA}" destId="{0D1097EA-F376-425D-97D4-59EA376D29C2}" srcOrd="0" destOrd="0" presId="urn:microsoft.com/office/officeart/2005/8/layout/hList1"/>
    <dgm:cxn modelId="{1F7E1CE7-F7E2-4026-826D-E83D073C3478}" type="presOf" srcId="{40615D22-1C59-4CB6-A2AC-6CA79D84E2C7}" destId="{CA5886D6-78BB-47DC-A8D5-D205834284B6}" srcOrd="0" destOrd="0" presId="urn:microsoft.com/office/officeart/2005/8/layout/hList1"/>
    <dgm:cxn modelId="{0D7D1527-2724-4928-B2E5-8ACFD3266417}" type="presParOf" srcId="{94785E35-31C5-4779-93F3-0F47E0C67B89}" destId="{71B5BDA3-5617-4366-B41E-DDC30C77CC72}" srcOrd="0" destOrd="0" presId="urn:microsoft.com/office/officeart/2005/8/layout/hList1"/>
    <dgm:cxn modelId="{7DF9D080-788D-49AB-B135-0808661F4AA5}" type="presParOf" srcId="{71B5BDA3-5617-4366-B41E-DDC30C77CC72}" destId="{F2975FAE-92A5-468F-B5E5-B9B53FEE65BE}" srcOrd="0" destOrd="0" presId="urn:microsoft.com/office/officeart/2005/8/layout/hList1"/>
    <dgm:cxn modelId="{9C18B4CA-8733-4C50-B79A-3806215010F5}" type="presParOf" srcId="{71B5BDA3-5617-4366-B41E-DDC30C77CC72}" destId="{CA5886D6-78BB-47DC-A8D5-D205834284B6}" srcOrd="1" destOrd="0" presId="urn:microsoft.com/office/officeart/2005/8/layout/hList1"/>
    <dgm:cxn modelId="{B1A7272C-FB0E-4EC8-9CC1-711B52CD1281}" type="presParOf" srcId="{94785E35-31C5-4779-93F3-0F47E0C67B89}" destId="{4E811248-6834-4B7F-A3D5-79C3267ECCE8}" srcOrd="1" destOrd="0" presId="urn:microsoft.com/office/officeart/2005/8/layout/hList1"/>
    <dgm:cxn modelId="{38AE4FFE-C44A-4AAD-A878-E749FE24C2CE}" type="presParOf" srcId="{94785E35-31C5-4779-93F3-0F47E0C67B89}" destId="{99957DC9-CBD9-4415-AF5A-68E158401ABF}" srcOrd="2" destOrd="0" presId="urn:microsoft.com/office/officeart/2005/8/layout/hList1"/>
    <dgm:cxn modelId="{EA014808-8E72-415B-BA2C-1ED15E3E0634}" type="presParOf" srcId="{99957DC9-CBD9-4415-AF5A-68E158401ABF}" destId="{0D1097EA-F376-425D-97D4-59EA376D29C2}" srcOrd="0" destOrd="0" presId="urn:microsoft.com/office/officeart/2005/8/layout/hList1"/>
    <dgm:cxn modelId="{B49AE2A2-CC54-4589-B47A-78583E0EE222}" type="presParOf" srcId="{99957DC9-CBD9-4415-AF5A-68E158401ABF}" destId="{9956DA4D-88AD-48DE-811B-4542A9FDF29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E792807-B3E5-46C9-90AA-9DE0B9A1620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0795C83-B484-4C3D-88B5-5A428BE31589}">
      <dgm:prSet/>
      <dgm:spPr/>
      <dgm:t>
        <a:bodyPr/>
        <a:lstStyle/>
        <a:p>
          <a:r>
            <a:rPr lang="en-US"/>
            <a:t>Review the relationship between logit, odds and probability.</a:t>
          </a:r>
        </a:p>
      </dgm:t>
    </dgm:pt>
    <dgm:pt modelId="{79935D5C-B938-4A06-BDEB-61A05F5DE716}" type="parTrans" cxnId="{15CEB5AB-B311-4C06-B575-6C37CF2F328F}">
      <dgm:prSet/>
      <dgm:spPr/>
      <dgm:t>
        <a:bodyPr/>
        <a:lstStyle/>
        <a:p>
          <a:endParaRPr lang="en-US"/>
        </a:p>
      </dgm:t>
    </dgm:pt>
    <dgm:pt modelId="{43CFA1DB-B476-4B93-96E0-A11F602C3CEA}" type="sibTrans" cxnId="{15CEB5AB-B311-4C06-B575-6C37CF2F328F}">
      <dgm:prSet/>
      <dgm:spPr/>
      <dgm:t>
        <a:bodyPr/>
        <a:lstStyle/>
        <a:p>
          <a:endParaRPr lang="en-US"/>
        </a:p>
      </dgm:t>
    </dgm:pt>
    <dgm:pt modelId="{2EFAC08A-D7BE-466A-A3E6-57A6CFBED4A5}">
      <dgm:prSet/>
      <dgm:spPr/>
      <dgm:t>
        <a:bodyPr/>
        <a:lstStyle/>
        <a:p>
          <a:r>
            <a:rPr lang="en-US"/>
            <a:t>The log of odds, i.e., logit function of probability, takes values from -infinity to +infinity</a:t>
          </a:r>
        </a:p>
      </dgm:t>
    </dgm:pt>
    <dgm:pt modelId="{7A43B434-4731-46F8-AF90-01792D66D0BD}" type="parTrans" cxnId="{5DB031D9-3D37-4B32-B4D0-07016F27704A}">
      <dgm:prSet/>
      <dgm:spPr/>
      <dgm:t>
        <a:bodyPr/>
        <a:lstStyle/>
        <a:p>
          <a:endParaRPr lang="en-US"/>
        </a:p>
      </dgm:t>
    </dgm:pt>
    <dgm:pt modelId="{FC27C07D-170A-4A84-9670-30520CC3BCE7}" type="sibTrans" cxnId="{5DB031D9-3D37-4B32-B4D0-07016F27704A}">
      <dgm:prSet/>
      <dgm:spPr/>
      <dgm:t>
        <a:bodyPr/>
        <a:lstStyle/>
        <a:p>
          <a:endParaRPr lang="en-US"/>
        </a:p>
      </dgm:t>
    </dgm:pt>
    <dgm:pt modelId="{CEA69347-C133-4D68-855F-3CF2BD05B4D6}">
      <dgm:prSet/>
      <dgm:spPr/>
      <dgm:t>
        <a:bodyPr/>
        <a:lstStyle/>
        <a:p>
          <a:r>
            <a:rPr lang="en-US" dirty="0"/>
            <a:t>The linear function of predictors x</a:t>
          </a:r>
          <a:r>
            <a:rPr lang="en-US" baseline="-17000" dirty="0"/>
            <a:t>1</a:t>
          </a:r>
          <a:r>
            <a:rPr lang="en-US" dirty="0"/>
            <a:t>, x</a:t>
          </a:r>
          <a:r>
            <a:rPr lang="en-US" baseline="-17000" dirty="0"/>
            <a:t>2</a:t>
          </a:r>
          <a:r>
            <a:rPr lang="en-US" dirty="0"/>
            <a:t>, … also takes values from      -infinity to +infinity</a:t>
          </a:r>
        </a:p>
      </dgm:t>
    </dgm:pt>
    <dgm:pt modelId="{55E545ED-C7A4-471A-9E7F-F371A6737722}" type="parTrans" cxnId="{9A1B7659-6DCB-4225-A1CD-611340ADFA3B}">
      <dgm:prSet/>
      <dgm:spPr/>
      <dgm:t>
        <a:bodyPr/>
        <a:lstStyle/>
        <a:p>
          <a:endParaRPr lang="en-US"/>
        </a:p>
      </dgm:t>
    </dgm:pt>
    <dgm:pt modelId="{5131D5AE-CF67-48CD-8020-8E010335B5FB}" type="sibTrans" cxnId="{9A1B7659-6DCB-4225-A1CD-611340ADFA3B}">
      <dgm:prSet/>
      <dgm:spPr/>
      <dgm:t>
        <a:bodyPr/>
        <a:lstStyle/>
        <a:p>
          <a:endParaRPr lang="en-US"/>
        </a:p>
      </dgm:t>
    </dgm:pt>
    <dgm:pt modelId="{8A549C5B-3B5A-4B17-93B8-3C5E13682C64}" type="pres">
      <dgm:prSet presAssocID="{7E792807-B3E5-46C9-90AA-9DE0B9A16205}" presName="root" presStyleCnt="0">
        <dgm:presLayoutVars>
          <dgm:dir/>
          <dgm:resizeHandles val="exact"/>
        </dgm:presLayoutVars>
      </dgm:prSet>
      <dgm:spPr/>
    </dgm:pt>
    <dgm:pt modelId="{F9B8DDDE-F5E5-45EF-886A-C88514E3D54B}" type="pres">
      <dgm:prSet presAssocID="{60795C83-B484-4C3D-88B5-5A428BE31589}" presName="compNode" presStyleCnt="0"/>
      <dgm:spPr/>
    </dgm:pt>
    <dgm:pt modelId="{BF4D2C2C-733A-4013-8097-463C060A7083}" type="pres">
      <dgm:prSet presAssocID="{60795C83-B484-4C3D-88B5-5A428BE31589}" presName="bgRect" presStyleLbl="bgShp" presStyleIdx="0" presStyleCnt="3"/>
      <dgm:spPr/>
    </dgm:pt>
    <dgm:pt modelId="{9D950ED5-3F79-4123-97BE-202D6C7F3109}" type="pres">
      <dgm:prSet presAssocID="{60795C83-B484-4C3D-88B5-5A428BE3158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ce"/>
        </a:ext>
      </dgm:extLst>
    </dgm:pt>
    <dgm:pt modelId="{77E90134-2E47-4DB3-AEA9-F47F4AE2E42F}" type="pres">
      <dgm:prSet presAssocID="{60795C83-B484-4C3D-88B5-5A428BE31589}" presName="spaceRect" presStyleCnt="0"/>
      <dgm:spPr/>
    </dgm:pt>
    <dgm:pt modelId="{202A3004-13C7-4BDE-8601-BC3C50C9E969}" type="pres">
      <dgm:prSet presAssocID="{60795C83-B484-4C3D-88B5-5A428BE31589}" presName="parTx" presStyleLbl="revTx" presStyleIdx="0" presStyleCnt="3">
        <dgm:presLayoutVars>
          <dgm:chMax val="0"/>
          <dgm:chPref val="0"/>
        </dgm:presLayoutVars>
      </dgm:prSet>
      <dgm:spPr/>
    </dgm:pt>
    <dgm:pt modelId="{B3EC0981-B1B9-497F-ADCF-9FF6F159F7BA}" type="pres">
      <dgm:prSet presAssocID="{43CFA1DB-B476-4B93-96E0-A11F602C3CEA}" presName="sibTrans" presStyleCnt="0"/>
      <dgm:spPr/>
    </dgm:pt>
    <dgm:pt modelId="{FB59B7D9-E212-46AB-812C-803958729ECE}" type="pres">
      <dgm:prSet presAssocID="{2EFAC08A-D7BE-466A-A3E6-57A6CFBED4A5}" presName="compNode" presStyleCnt="0"/>
      <dgm:spPr/>
    </dgm:pt>
    <dgm:pt modelId="{B1AFEA47-0589-470E-ACE6-B5C71235BE62}" type="pres">
      <dgm:prSet presAssocID="{2EFAC08A-D7BE-466A-A3E6-57A6CFBED4A5}" presName="bgRect" presStyleLbl="bgShp" presStyleIdx="1" presStyleCnt="3"/>
      <dgm:spPr/>
    </dgm:pt>
    <dgm:pt modelId="{2875B387-8F21-4889-8BC1-81E44C708A53}" type="pres">
      <dgm:prSet presAssocID="{2EFAC08A-D7BE-466A-A3E6-57A6CFBED4A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nfinity"/>
        </a:ext>
      </dgm:extLst>
    </dgm:pt>
    <dgm:pt modelId="{76967719-C7A4-4126-AB32-07565391448A}" type="pres">
      <dgm:prSet presAssocID="{2EFAC08A-D7BE-466A-A3E6-57A6CFBED4A5}" presName="spaceRect" presStyleCnt="0"/>
      <dgm:spPr/>
    </dgm:pt>
    <dgm:pt modelId="{532BBAA4-FD92-4860-8F83-963803291C38}" type="pres">
      <dgm:prSet presAssocID="{2EFAC08A-D7BE-466A-A3E6-57A6CFBED4A5}" presName="parTx" presStyleLbl="revTx" presStyleIdx="1" presStyleCnt="3">
        <dgm:presLayoutVars>
          <dgm:chMax val="0"/>
          <dgm:chPref val="0"/>
        </dgm:presLayoutVars>
      </dgm:prSet>
      <dgm:spPr/>
    </dgm:pt>
    <dgm:pt modelId="{27CB9922-02B0-4643-AE8A-38EF9AE7E26D}" type="pres">
      <dgm:prSet presAssocID="{FC27C07D-170A-4A84-9670-30520CC3BCE7}" presName="sibTrans" presStyleCnt="0"/>
      <dgm:spPr/>
    </dgm:pt>
    <dgm:pt modelId="{24151D9B-A237-4F9D-856E-33D94F3E811A}" type="pres">
      <dgm:prSet presAssocID="{CEA69347-C133-4D68-855F-3CF2BD05B4D6}" presName="compNode" presStyleCnt="0"/>
      <dgm:spPr/>
    </dgm:pt>
    <dgm:pt modelId="{79571E5C-70A7-412D-9FE2-6270957FD245}" type="pres">
      <dgm:prSet presAssocID="{CEA69347-C133-4D68-855F-3CF2BD05B4D6}" presName="bgRect" presStyleLbl="bgShp" presStyleIdx="2" presStyleCnt="3"/>
      <dgm:spPr/>
    </dgm:pt>
    <dgm:pt modelId="{4131823F-1B63-4253-8E67-89E7030A922F}" type="pres">
      <dgm:prSet presAssocID="{CEA69347-C133-4D68-855F-3CF2BD05B4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thematics"/>
        </a:ext>
      </dgm:extLst>
    </dgm:pt>
    <dgm:pt modelId="{9788E4D9-3D55-410E-8BBB-ACE5A99C78B4}" type="pres">
      <dgm:prSet presAssocID="{CEA69347-C133-4D68-855F-3CF2BD05B4D6}" presName="spaceRect" presStyleCnt="0"/>
      <dgm:spPr/>
    </dgm:pt>
    <dgm:pt modelId="{FB2EE344-0A60-4609-9B42-B5FF97DC4FA8}" type="pres">
      <dgm:prSet presAssocID="{CEA69347-C133-4D68-855F-3CF2BD05B4D6}" presName="parTx" presStyleLbl="revTx" presStyleIdx="2" presStyleCnt="3">
        <dgm:presLayoutVars>
          <dgm:chMax val="0"/>
          <dgm:chPref val="0"/>
        </dgm:presLayoutVars>
      </dgm:prSet>
      <dgm:spPr/>
    </dgm:pt>
  </dgm:ptLst>
  <dgm:cxnLst>
    <dgm:cxn modelId="{B556ED2A-F954-4868-AE5B-9AC41B42EE20}" type="presOf" srcId="{7E792807-B3E5-46C9-90AA-9DE0B9A16205}" destId="{8A549C5B-3B5A-4B17-93B8-3C5E13682C64}" srcOrd="0" destOrd="0" presId="urn:microsoft.com/office/officeart/2018/2/layout/IconVerticalSolidList"/>
    <dgm:cxn modelId="{7AE0B438-D28B-4054-8FA2-B83DBA0A4E1F}" type="presOf" srcId="{60795C83-B484-4C3D-88B5-5A428BE31589}" destId="{202A3004-13C7-4BDE-8601-BC3C50C9E969}" srcOrd="0" destOrd="0" presId="urn:microsoft.com/office/officeart/2018/2/layout/IconVerticalSolidList"/>
    <dgm:cxn modelId="{415C1452-3CEB-4918-ADAD-53953FA84D0E}" type="presOf" srcId="{2EFAC08A-D7BE-466A-A3E6-57A6CFBED4A5}" destId="{532BBAA4-FD92-4860-8F83-963803291C38}" srcOrd="0" destOrd="0" presId="urn:microsoft.com/office/officeart/2018/2/layout/IconVerticalSolidList"/>
    <dgm:cxn modelId="{9A1B7659-6DCB-4225-A1CD-611340ADFA3B}" srcId="{7E792807-B3E5-46C9-90AA-9DE0B9A16205}" destId="{CEA69347-C133-4D68-855F-3CF2BD05B4D6}" srcOrd="2" destOrd="0" parTransId="{55E545ED-C7A4-471A-9E7F-F371A6737722}" sibTransId="{5131D5AE-CF67-48CD-8020-8E010335B5FB}"/>
    <dgm:cxn modelId="{15CEB5AB-B311-4C06-B575-6C37CF2F328F}" srcId="{7E792807-B3E5-46C9-90AA-9DE0B9A16205}" destId="{60795C83-B484-4C3D-88B5-5A428BE31589}" srcOrd="0" destOrd="0" parTransId="{79935D5C-B938-4A06-BDEB-61A05F5DE716}" sibTransId="{43CFA1DB-B476-4B93-96E0-A11F602C3CEA}"/>
    <dgm:cxn modelId="{113FCFD2-F154-472E-ABDF-3927C1DDF48D}" type="presOf" srcId="{CEA69347-C133-4D68-855F-3CF2BD05B4D6}" destId="{FB2EE344-0A60-4609-9B42-B5FF97DC4FA8}" srcOrd="0" destOrd="0" presId="urn:microsoft.com/office/officeart/2018/2/layout/IconVerticalSolidList"/>
    <dgm:cxn modelId="{5DB031D9-3D37-4B32-B4D0-07016F27704A}" srcId="{7E792807-B3E5-46C9-90AA-9DE0B9A16205}" destId="{2EFAC08A-D7BE-466A-A3E6-57A6CFBED4A5}" srcOrd="1" destOrd="0" parTransId="{7A43B434-4731-46F8-AF90-01792D66D0BD}" sibTransId="{FC27C07D-170A-4A84-9670-30520CC3BCE7}"/>
    <dgm:cxn modelId="{67C2F3CA-2253-4FC8-A7D7-0B88E7E986D3}" type="presParOf" srcId="{8A549C5B-3B5A-4B17-93B8-3C5E13682C64}" destId="{F9B8DDDE-F5E5-45EF-886A-C88514E3D54B}" srcOrd="0" destOrd="0" presId="urn:microsoft.com/office/officeart/2018/2/layout/IconVerticalSolidList"/>
    <dgm:cxn modelId="{EEED7A19-18ED-43E6-B05C-C8FF0655A052}" type="presParOf" srcId="{F9B8DDDE-F5E5-45EF-886A-C88514E3D54B}" destId="{BF4D2C2C-733A-4013-8097-463C060A7083}" srcOrd="0" destOrd="0" presId="urn:microsoft.com/office/officeart/2018/2/layout/IconVerticalSolidList"/>
    <dgm:cxn modelId="{3A01A052-171A-4428-94E6-2DB22F606DA4}" type="presParOf" srcId="{F9B8DDDE-F5E5-45EF-886A-C88514E3D54B}" destId="{9D950ED5-3F79-4123-97BE-202D6C7F3109}" srcOrd="1" destOrd="0" presId="urn:microsoft.com/office/officeart/2018/2/layout/IconVerticalSolidList"/>
    <dgm:cxn modelId="{ACBCCB60-E589-4A34-921E-4AC528BBD487}" type="presParOf" srcId="{F9B8DDDE-F5E5-45EF-886A-C88514E3D54B}" destId="{77E90134-2E47-4DB3-AEA9-F47F4AE2E42F}" srcOrd="2" destOrd="0" presId="urn:microsoft.com/office/officeart/2018/2/layout/IconVerticalSolidList"/>
    <dgm:cxn modelId="{B2E348AF-9085-406E-9D14-40228CE9F191}" type="presParOf" srcId="{F9B8DDDE-F5E5-45EF-886A-C88514E3D54B}" destId="{202A3004-13C7-4BDE-8601-BC3C50C9E969}" srcOrd="3" destOrd="0" presId="urn:microsoft.com/office/officeart/2018/2/layout/IconVerticalSolidList"/>
    <dgm:cxn modelId="{B8DECDFD-906B-4D4C-9797-8697BBDE3BDF}" type="presParOf" srcId="{8A549C5B-3B5A-4B17-93B8-3C5E13682C64}" destId="{B3EC0981-B1B9-497F-ADCF-9FF6F159F7BA}" srcOrd="1" destOrd="0" presId="urn:microsoft.com/office/officeart/2018/2/layout/IconVerticalSolidList"/>
    <dgm:cxn modelId="{D8E06054-EE30-4B1B-A8C6-50987668E803}" type="presParOf" srcId="{8A549C5B-3B5A-4B17-93B8-3C5E13682C64}" destId="{FB59B7D9-E212-46AB-812C-803958729ECE}" srcOrd="2" destOrd="0" presId="urn:microsoft.com/office/officeart/2018/2/layout/IconVerticalSolidList"/>
    <dgm:cxn modelId="{3AF2D50D-BCF7-4268-B295-522ABA52D9C5}" type="presParOf" srcId="{FB59B7D9-E212-46AB-812C-803958729ECE}" destId="{B1AFEA47-0589-470E-ACE6-B5C71235BE62}" srcOrd="0" destOrd="0" presId="urn:microsoft.com/office/officeart/2018/2/layout/IconVerticalSolidList"/>
    <dgm:cxn modelId="{686FD524-0D51-4B77-8F93-D65A906272C9}" type="presParOf" srcId="{FB59B7D9-E212-46AB-812C-803958729ECE}" destId="{2875B387-8F21-4889-8BC1-81E44C708A53}" srcOrd="1" destOrd="0" presId="urn:microsoft.com/office/officeart/2018/2/layout/IconVerticalSolidList"/>
    <dgm:cxn modelId="{B8BCDAFA-CF07-4E5C-A6D2-769B540D5F11}" type="presParOf" srcId="{FB59B7D9-E212-46AB-812C-803958729ECE}" destId="{76967719-C7A4-4126-AB32-07565391448A}" srcOrd="2" destOrd="0" presId="urn:microsoft.com/office/officeart/2018/2/layout/IconVerticalSolidList"/>
    <dgm:cxn modelId="{636C1B50-CE60-493B-AE53-D0BE00932FEF}" type="presParOf" srcId="{FB59B7D9-E212-46AB-812C-803958729ECE}" destId="{532BBAA4-FD92-4860-8F83-963803291C38}" srcOrd="3" destOrd="0" presId="urn:microsoft.com/office/officeart/2018/2/layout/IconVerticalSolidList"/>
    <dgm:cxn modelId="{2BD02D37-5547-48FC-BFEE-0D5A0BFB2971}" type="presParOf" srcId="{8A549C5B-3B5A-4B17-93B8-3C5E13682C64}" destId="{27CB9922-02B0-4643-AE8A-38EF9AE7E26D}" srcOrd="3" destOrd="0" presId="urn:microsoft.com/office/officeart/2018/2/layout/IconVerticalSolidList"/>
    <dgm:cxn modelId="{4E3C5019-A3AC-464C-B14A-DB794446AE28}" type="presParOf" srcId="{8A549C5B-3B5A-4B17-93B8-3C5E13682C64}" destId="{24151D9B-A237-4F9D-856E-33D94F3E811A}" srcOrd="4" destOrd="0" presId="urn:microsoft.com/office/officeart/2018/2/layout/IconVerticalSolidList"/>
    <dgm:cxn modelId="{AEF6D4A5-D19A-4EAD-836C-8EBF4F85339E}" type="presParOf" srcId="{24151D9B-A237-4F9D-856E-33D94F3E811A}" destId="{79571E5C-70A7-412D-9FE2-6270957FD245}" srcOrd="0" destOrd="0" presId="urn:microsoft.com/office/officeart/2018/2/layout/IconVerticalSolidList"/>
    <dgm:cxn modelId="{4148D559-35DA-40A9-8049-5BE4B3692BEE}" type="presParOf" srcId="{24151D9B-A237-4F9D-856E-33D94F3E811A}" destId="{4131823F-1B63-4253-8E67-89E7030A922F}" srcOrd="1" destOrd="0" presId="urn:microsoft.com/office/officeart/2018/2/layout/IconVerticalSolidList"/>
    <dgm:cxn modelId="{5376FF8B-F773-48D3-8910-CF78036CF91A}" type="presParOf" srcId="{24151D9B-A237-4F9D-856E-33D94F3E811A}" destId="{9788E4D9-3D55-410E-8BBB-ACE5A99C78B4}" srcOrd="2" destOrd="0" presId="urn:microsoft.com/office/officeart/2018/2/layout/IconVerticalSolidList"/>
    <dgm:cxn modelId="{2445DD7A-AE2E-404A-8528-A2B597E81680}" type="presParOf" srcId="{24151D9B-A237-4F9D-856E-33D94F3E811A}" destId="{FB2EE344-0A60-4609-9B42-B5FF97DC4FA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B342D3-35DC-45CC-A5F6-22CC5D74D1B7}">
      <dsp:nvSpPr>
        <dsp:cNvPr id="0" name=""/>
        <dsp:cNvSpPr/>
      </dsp:nvSpPr>
      <dsp:spPr>
        <a:xfrm>
          <a:off x="0" y="74211"/>
          <a:ext cx="10515600" cy="79450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How much income increase do you expect depending on the years of experience?</a:t>
          </a:r>
        </a:p>
      </dsp:txBody>
      <dsp:txXfrm>
        <a:off x="38784" y="112995"/>
        <a:ext cx="10438032" cy="716935"/>
      </dsp:txXfrm>
    </dsp:sp>
    <dsp:sp modelId="{8D685770-6986-496B-B6C2-3B4683617E5C}">
      <dsp:nvSpPr>
        <dsp:cNvPr id="0" name=""/>
        <dsp:cNvSpPr/>
      </dsp:nvSpPr>
      <dsp:spPr>
        <a:xfrm>
          <a:off x="0" y="926314"/>
          <a:ext cx="10515600" cy="79450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What is the impact of a 20% discount on your company's sales numbers? </a:t>
          </a:r>
        </a:p>
      </dsp:txBody>
      <dsp:txXfrm>
        <a:off x="38784" y="965098"/>
        <a:ext cx="10438032" cy="716935"/>
      </dsp:txXfrm>
    </dsp:sp>
    <dsp:sp modelId="{70885A88-325F-4801-A204-694ACB7D693E}">
      <dsp:nvSpPr>
        <dsp:cNvPr id="0" name=""/>
        <dsp:cNvSpPr/>
      </dsp:nvSpPr>
      <dsp:spPr>
        <a:xfrm>
          <a:off x="0" y="1778417"/>
          <a:ext cx="10515600" cy="7945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How much the death rate of children will be affected if the government increase the food support for the parents 10%?</a:t>
          </a:r>
        </a:p>
      </dsp:txBody>
      <dsp:txXfrm>
        <a:off x="38784" y="1817201"/>
        <a:ext cx="10438032" cy="716935"/>
      </dsp:txXfrm>
    </dsp:sp>
    <dsp:sp modelId="{835B32D9-C1CA-4DE5-AAED-B4FA7B2059D8}">
      <dsp:nvSpPr>
        <dsp:cNvPr id="0" name=""/>
        <dsp:cNvSpPr/>
      </dsp:nvSpPr>
      <dsp:spPr>
        <a:xfrm>
          <a:off x="0" y="2630520"/>
          <a:ext cx="10515600" cy="79450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How much the price of the house increase/decrease by the size of the house? </a:t>
          </a:r>
        </a:p>
      </dsp:txBody>
      <dsp:txXfrm>
        <a:off x="38784" y="2669304"/>
        <a:ext cx="10438032" cy="716935"/>
      </dsp:txXfrm>
    </dsp:sp>
    <dsp:sp modelId="{5E55449F-77F8-4B39-821C-96D35B2B95D5}">
      <dsp:nvSpPr>
        <dsp:cNvPr id="0" name=""/>
        <dsp:cNvSpPr/>
      </dsp:nvSpPr>
      <dsp:spPr>
        <a:xfrm>
          <a:off x="0" y="3482623"/>
          <a:ext cx="10515600" cy="794503"/>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If universities provide 5 more programs for mental health what will be the change in the student drop out?</a:t>
          </a:r>
        </a:p>
      </dsp:txBody>
      <dsp:txXfrm>
        <a:off x="38784" y="3521407"/>
        <a:ext cx="10438032" cy="71693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7D0028-2DFE-4B97-9275-4B53EADD0E77}">
      <dsp:nvSpPr>
        <dsp:cNvPr id="0" name=""/>
        <dsp:cNvSpPr/>
      </dsp:nvSpPr>
      <dsp:spPr>
        <a:xfrm>
          <a:off x="0" y="322073"/>
          <a:ext cx="10515600" cy="81549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Better to interpret coefficients in terms of odds ratio</a:t>
          </a:r>
        </a:p>
      </dsp:txBody>
      <dsp:txXfrm>
        <a:off x="39809" y="361882"/>
        <a:ext cx="10435982" cy="735872"/>
      </dsp:txXfrm>
    </dsp:sp>
    <dsp:sp modelId="{AC198BE9-C378-408C-A365-1EF5F96DF25E}">
      <dsp:nvSpPr>
        <dsp:cNvPr id="0" name=""/>
        <dsp:cNvSpPr/>
      </dsp:nvSpPr>
      <dsp:spPr>
        <a:xfrm>
          <a:off x="0" y="1137563"/>
          <a:ext cx="10515600" cy="84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n-US" sz="2700" kern="1200"/>
            <a:t>exp(𝛽</a:t>
          </a:r>
          <a:r>
            <a:rPr lang="en-US" sz="2700" kern="1200" baseline="-15000"/>
            <a:t>i</a:t>
          </a:r>
          <a:r>
            <a:rPr lang="en-US" sz="2700" kern="1200"/>
            <a:t>) represents the odds ratio—the effect of one-unit change of 𝑥</a:t>
          </a:r>
          <a:r>
            <a:rPr lang="en-US" sz="2700" kern="1200" baseline="-15000"/>
            <a:t>i </a:t>
          </a:r>
          <a:r>
            <a:rPr lang="en-US" sz="2700" kern="1200"/>
            <a:t>on the odds while holding other independent variables constant</a:t>
          </a:r>
        </a:p>
      </dsp:txBody>
      <dsp:txXfrm>
        <a:off x="0" y="1137563"/>
        <a:ext cx="10515600" cy="844560"/>
      </dsp:txXfrm>
    </dsp:sp>
    <dsp:sp modelId="{5BB34BDB-B9B5-4669-84B3-407B20E1B2DE}">
      <dsp:nvSpPr>
        <dsp:cNvPr id="0" name=""/>
        <dsp:cNvSpPr/>
      </dsp:nvSpPr>
      <dsp:spPr>
        <a:xfrm>
          <a:off x="0" y="1982124"/>
          <a:ext cx="10515600" cy="81549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For instance, log(odds)=-13.70837 + 0.1685 x</a:t>
          </a:r>
          <a:r>
            <a:rPr lang="en-US" sz="3400" kern="1200" baseline="-17000"/>
            <a:t>1 </a:t>
          </a:r>
          <a:r>
            <a:rPr lang="en-US" sz="3400" kern="1200"/>
            <a:t>+ 0.0039 x</a:t>
          </a:r>
          <a:r>
            <a:rPr lang="en-US" sz="3400" kern="1200" baseline="-17000"/>
            <a:t>2</a:t>
          </a:r>
          <a:endParaRPr lang="en-US" sz="3400" kern="1200"/>
        </a:p>
      </dsp:txBody>
      <dsp:txXfrm>
        <a:off x="39809" y="2021933"/>
        <a:ext cx="10435982" cy="735872"/>
      </dsp:txXfrm>
    </dsp:sp>
    <dsp:sp modelId="{D5EF9321-0E0A-446A-852D-4E6E257028AA}">
      <dsp:nvSpPr>
        <dsp:cNvPr id="0" name=""/>
        <dsp:cNvSpPr/>
      </dsp:nvSpPr>
      <dsp:spPr>
        <a:xfrm>
          <a:off x="0" y="2797614"/>
          <a:ext cx="10515600" cy="1231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exp(0.1685) = 1.18 is the effect of one-unit increase in x</a:t>
          </a:r>
          <a:r>
            <a:rPr lang="en-US" sz="2700" kern="1200" baseline="-17000" dirty="0"/>
            <a:t>1 </a:t>
          </a:r>
          <a:r>
            <a:rPr lang="en-US" sz="2700" kern="1200" dirty="0"/>
            <a:t>on the odds. Specifically, the odds increase by 18% if incrementing x</a:t>
          </a:r>
          <a:r>
            <a:rPr lang="en-US" sz="2700" kern="1200" baseline="-17000" dirty="0"/>
            <a:t>1 </a:t>
          </a:r>
          <a:r>
            <a:rPr lang="en-US" sz="2700" kern="1200" dirty="0"/>
            <a:t>regardless of the other values</a:t>
          </a:r>
        </a:p>
      </dsp:txBody>
      <dsp:txXfrm>
        <a:off x="0" y="2797614"/>
        <a:ext cx="10515600" cy="12316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D6D09-DAE8-41F5-A20D-6F0D5D9F8110}">
      <dsp:nvSpPr>
        <dsp:cNvPr id="0" name=""/>
        <dsp:cNvSpPr/>
      </dsp:nvSpPr>
      <dsp:spPr>
        <a:xfrm>
          <a:off x="0" y="25073"/>
          <a:ext cx="10515600" cy="55165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These are million-dollars questions</a:t>
          </a:r>
          <a:endParaRPr lang="en-US" sz="2300" kern="1200"/>
        </a:p>
      </dsp:txBody>
      <dsp:txXfrm>
        <a:off x="26930" y="52003"/>
        <a:ext cx="10461740" cy="497795"/>
      </dsp:txXfrm>
    </dsp:sp>
    <dsp:sp modelId="{EED74375-2DE8-4514-9292-BB98CE0F4E88}">
      <dsp:nvSpPr>
        <dsp:cNvPr id="0" name=""/>
        <dsp:cNvSpPr/>
      </dsp:nvSpPr>
      <dsp:spPr>
        <a:xfrm>
          <a:off x="0" y="642968"/>
          <a:ext cx="10515600" cy="55165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i="0" kern="1200"/>
            <a:t>Regression analysis</a:t>
          </a:r>
          <a:r>
            <a:rPr lang="en-US" sz="2300" b="0" i="0" kern="1200"/>
            <a:t> is an important type of data analysis </a:t>
          </a:r>
          <a:endParaRPr lang="en-US" sz="2300" kern="1200"/>
        </a:p>
      </dsp:txBody>
      <dsp:txXfrm>
        <a:off x="26930" y="669898"/>
        <a:ext cx="10461740" cy="497795"/>
      </dsp:txXfrm>
    </dsp:sp>
    <dsp:sp modelId="{4121075A-140B-4BCB-9361-69BB9391354B}">
      <dsp:nvSpPr>
        <dsp:cNvPr id="0" name=""/>
        <dsp:cNvSpPr/>
      </dsp:nvSpPr>
      <dsp:spPr>
        <a:xfrm>
          <a:off x="0" y="1260863"/>
          <a:ext cx="10515600" cy="55165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It is a </a:t>
          </a:r>
          <a:r>
            <a:rPr lang="en-US" sz="2300" b="1" i="0" kern="1200"/>
            <a:t>statistical procedure </a:t>
          </a:r>
          <a:endParaRPr lang="en-US" sz="2300" kern="1200"/>
        </a:p>
      </dsp:txBody>
      <dsp:txXfrm>
        <a:off x="26930" y="1287793"/>
        <a:ext cx="10461740" cy="497795"/>
      </dsp:txXfrm>
    </dsp:sp>
    <dsp:sp modelId="{3581324A-7448-4F17-A5AC-F8E3B911A62F}">
      <dsp:nvSpPr>
        <dsp:cNvPr id="0" name=""/>
        <dsp:cNvSpPr/>
      </dsp:nvSpPr>
      <dsp:spPr>
        <a:xfrm>
          <a:off x="0" y="1878758"/>
          <a:ext cx="10515600" cy="55165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Finds an </a:t>
          </a:r>
          <a:r>
            <a:rPr lang="en-US" sz="2300" b="1" i="0" kern="1200"/>
            <a:t>equation</a:t>
          </a:r>
          <a:r>
            <a:rPr lang="en-US" sz="2300" b="0" i="0" kern="1200"/>
            <a:t> showing how </a:t>
          </a:r>
          <a:r>
            <a:rPr lang="en-US" sz="2300" b="1" i="0" kern="1200"/>
            <a:t>two or more variables </a:t>
          </a:r>
          <a:r>
            <a:rPr lang="en-US" sz="2300" b="0" i="0" kern="1200"/>
            <a:t>are related. </a:t>
          </a:r>
          <a:endParaRPr lang="en-US" sz="2300" kern="1200"/>
        </a:p>
      </dsp:txBody>
      <dsp:txXfrm>
        <a:off x="26930" y="1905688"/>
        <a:ext cx="10461740" cy="497795"/>
      </dsp:txXfrm>
    </dsp:sp>
    <dsp:sp modelId="{72ED8791-0D0C-4894-B00C-FAA21BCEC166}">
      <dsp:nvSpPr>
        <dsp:cNvPr id="0" name=""/>
        <dsp:cNvSpPr/>
      </dsp:nvSpPr>
      <dsp:spPr>
        <a:xfrm>
          <a:off x="0" y="2430414"/>
          <a:ext cx="10515600"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b="1" kern="1200"/>
            <a:t>Predicts</a:t>
          </a:r>
          <a:r>
            <a:rPr lang="en-US" sz="1800" kern="1200"/>
            <a:t> the value of the response variable from explanatory variables</a:t>
          </a:r>
        </a:p>
        <a:p>
          <a:pPr marL="342900" lvl="2" indent="-171450" algn="l" defTabSz="800100">
            <a:lnSpc>
              <a:spcPct val="90000"/>
            </a:lnSpc>
            <a:spcBef>
              <a:spcPct val="0"/>
            </a:spcBef>
            <a:spcAft>
              <a:spcPct val="20000"/>
            </a:spcAft>
            <a:buChar char="•"/>
          </a:pPr>
          <a:r>
            <a:rPr lang="en-US" sz="1800" kern="1200"/>
            <a:t>Using a hypothetical model of the </a:t>
          </a:r>
          <a:r>
            <a:rPr lang="en-US" sz="1800" b="1" kern="1200"/>
            <a:t>linear relationship</a:t>
          </a:r>
          <a:r>
            <a:rPr lang="en-US" sz="1800" kern="1200"/>
            <a:t> between response and predictors.</a:t>
          </a:r>
        </a:p>
        <a:p>
          <a:pPr marL="342900" lvl="2" indent="-171450" algn="l" defTabSz="800100">
            <a:lnSpc>
              <a:spcPct val="90000"/>
            </a:lnSpc>
            <a:spcBef>
              <a:spcPct val="0"/>
            </a:spcBef>
            <a:spcAft>
              <a:spcPct val="20000"/>
            </a:spcAft>
            <a:buChar char="•"/>
          </a:pPr>
          <a:r>
            <a:rPr lang="en-US" sz="1800" kern="1200"/>
            <a:t>Using the equation of a </a:t>
          </a:r>
          <a:r>
            <a:rPr lang="en-US" sz="1800" b="1" kern="1200"/>
            <a:t>straight line</a:t>
          </a:r>
          <a:endParaRPr lang="en-US" sz="1800" kern="1200"/>
        </a:p>
      </dsp:txBody>
      <dsp:txXfrm>
        <a:off x="0" y="2430414"/>
        <a:ext cx="10515600" cy="928395"/>
      </dsp:txXfrm>
    </dsp:sp>
    <dsp:sp modelId="{29D9EB05-6696-407F-B04D-F58734C2FD38}">
      <dsp:nvSpPr>
        <dsp:cNvPr id="0" name=""/>
        <dsp:cNvSpPr/>
      </dsp:nvSpPr>
      <dsp:spPr>
        <a:xfrm>
          <a:off x="0" y="3358809"/>
          <a:ext cx="10515600" cy="55165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M</a:t>
          </a:r>
          <a:r>
            <a:rPr lang="en-US" sz="2300" b="0" i="0" kern="1200"/>
            <a:t>ostly used for </a:t>
          </a:r>
          <a:endParaRPr lang="en-US" sz="2300" kern="1200"/>
        </a:p>
      </dsp:txBody>
      <dsp:txXfrm>
        <a:off x="26930" y="3385739"/>
        <a:ext cx="10461740" cy="497795"/>
      </dsp:txXfrm>
    </dsp:sp>
    <dsp:sp modelId="{4EB5CD46-36E7-46C8-8B65-675B8F23346E}">
      <dsp:nvSpPr>
        <dsp:cNvPr id="0" name=""/>
        <dsp:cNvSpPr/>
      </dsp:nvSpPr>
      <dsp:spPr>
        <a:xfrm>
          <a:off x="0" y="3910464"/>
          <a:ext cx="10515600"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b="1" i="0" kern="1200"/>
            <a:t>prediction</a:t>
          </a:r>
          <a:r>
            <a:rPr lang="en-US" sz="1800" b="0" i="0" kern="1200"/>
            <a:t>, </a:t>
          </a:r>
          <a:endParaRPr lang="en-US" sz="1800" kern="1200"/>
        </a:p>
        <a:p>
          <a:pPr marL="171450" lvl="1" indent="-171450" algn="l" defTabSz="800100">
            <a:lnSpc>
              <a:spcPct val="90000"/>
            </a:lnSpc>
            <a:spcBef>
              <a:spcPct val="0"/>
            </a:spcBef>
            <a:spcAft>
              <a:spcPct val="20000"/>
            </a:spcAft>
            <a:buChar char="•"/>
          </a:pPr>
          <a:r>
            <a:rPr lang="en-US" sz="1800" b="1" i="0" kern="1200"/>
            <a:t>modeling</a:t>
          </a:r>
          <a:r>
            <a:rPr lang="en-US" sz="1800" b="0" i="0" kern="1200"/>
            <a:t>, and </a:t>
          </a:r>
          <a:endParaRPr lang="en-US" sz="1800" kern="1200"/>
        </a:p>
        <a:p>
          <a:pPr marL="171450" lvl="1" indent="-171450" algn="l" defTabSz="800100">
            <a:lnSpc>
              <a:spcPct val="90000"/>
            </a:lnSpc>
            <a:spcBef>
              <a:spcPct val="0"/>
            </a:spcBef>
            <a:spcAft>
              <a:spcPct val="20000"/>
            </a:spcAft>
            <a:buChar char="•"/>
          </a:pPr>
          <a:r>
            <a:rPr lang="en-US" sz="1800" b="1" i="0" kern="1200"/>
            <a:t>testing purposes</a:t>
          </a:r>
          <a:r>
            <a:rPr lang="en-US" sz="1800" b="0" i="0" kern="1200"/>
            <a:t>.</a:t>
          </a:r>
          <a:endParaRPr lang="en-US" sz="1800" kern="1200"/>
        </a:p>
      </dsp:txBody>
      <dsp:txXfrm>
        <a:off x="0" y="3910464"/>
        <a:ext cx="10515600" cy="9283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4240A5-7A34-4DDB-9E9D-06831D27FDAD}">
      <dsp:nvSpPr>
        <dsp:cNvPr id="0" name=""/>
        <dsp:cNvSpPr/>
      </dsp:nvSpPr>
      <dsp:spPr>
        <a:xfrm>
          <a:off x="0" y="59544"/>
          <a:ext cx="10515600" cy="71954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kern="1200"/>
            <a:t>Which </a:t>
          </a:r>
          <a:r>
            <a:rPr lang="en-US" sz="3000" b="1" i="0" kern="1200"/>
            <a:t>factors matter most</a:t>
          </a:r>
          <a:r>
            <a:rPr lang="en-US" sz="3000" b="0" i="0" kern="1200"/>
            <a:t> for</a:t>
          </a:r>
          <a:endParaRPr lang="en-US" sz="3000" kern="1200"/>
        </a:p>
      </dsp:txBody>
      <dsp:txXfrm>
        <a:off x="35125" y="94669"/>
        <a:ext cx="10445350" cy="649299"/>
      </dsp:txXfrm>
    </dsp:sp>
    <dsp:sp modelId="{5AA0BB31-73AC-41EE-BF40-439A0EAAAB21}">
      <dsp:nvSpPr>
        <dsp:cNvPr id="0" name=""/>
        <dsp:cNvSpPr/>
      </dsp:nvSpPr>
      <dsp:spPr>
        <a:xfrm>
          <a:off x="0" y="779094"/>
          <a:ext cx="10515600" cy="1987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b="0" i="0" kern="1200"/>
            <a:t>the income, </a:t>
          </a:r>
          <a:endParaRPr lang="en-US" sz="2300" kern="1200"/>
        </a:p>
        <a:p>
          <a:pPr marL="228600" lvl="1" indent="-228600" algn="l" defTabSz="1022350">
            <a:lnSpc>
              <a:spcPct val="90000"/>
            </a:lnSpc>
            <a:spcBef>
              <a:spcPct val="0"/>
            </a:spcBef>
            <a:spcAft>
              <a:spcPct val="20000"/>
            </a:spcAft>
            <a:buChar char="•"/>
          </a:pPr>
          <a:r>
            <a:rPr lang="en-US" sz="2300" b="0" i="0" kern="1200"/>
            <a:t>the company sales numbers,</a:t>
          </a:r>
          <a:endParaRPr lang="en-US" sz="2300" kern="1200"/>
        </a:p>
        <a:p>
          <a:pPr marL="228600" lvl="1" indent="-228600" algn="l" defTabSz="1022350">
            <a:lnSpc>
              <a:spcPct val="90000"/>
            </a:lnSpc>
            <a:spcBef>
              <a:spcPct val="0"/>
            </a:spcBef>
            <a:spcAft>
              <a:spcPct val="20000"/>
            </a:spcAft>
            <a:buChar char="•"/>
          </a:pPr>
          <a:r>
            <a:rPr lang="en-US" sz="2300" kern="1200"/>
            <a:t>the death rate of children,</a:t>
          </a:r>
        </a:p>
        <a:p>
          <a:pPr marL="228600" lvl="1" indent="-228600" algn="l" defTabSz="1022350">
            <a:lnSpc>
              <a:spcPct val="90000"/>
            </a:lnSpc>
            <a:spcBef>
              <a:spcPct val="0"/>
            </a:spcBef>
            <a:spcAft>
              <a:spcPct val="20000"/>
            </a:spcAft>
            <a:buChar char="•"/>
          </a:pPr>
          <a:r>
            <a:rPr lang="en-US" sz="2300" b="0" i="0" kern="1200"/>
            <a:t>the price of a house,</a:t>
          </a:r>
          <a:endParaRPr lang="en-US" sz="2300" kern="1200"/>
        </a:p>
        <a:p>
          <a:pPr marL="228600" lvl="1" indent="-228600" algn="l" defTabSz="1022350">
            <a:lnSpc>
              <a:spcPct val="90000"/>
            </a:lnSpc>
            <a:spcBef>
              <a:spcPct val="0"/>
            </a:spcBef>
            <a:spcAft>
              <a:spcPct val="20000"/>
            </a:spcAft>
            <a:buChar char="•"/>
          </a:pPr>
          <a:r>
            <a:rPr lang="en-US" sz="2300" kern="1200"/>
            <a:t>the dropouts, etc.</a:t>
          </a:r>
        </a:p>
      </dsp:txBody>
      <dsp:txXfrm>
        <a:off x="0" y="779094"/>
        <a:ext cx="10515600" cy="1987200"/>
      </dsp:txXfrm>
    </dsp:sp>
    <dsp:sp modelId="{6427DF9E-82C4-4D08-8A04-C234833F7C14}">
      <dsp:nvSpPr>
        <dsp:cNvPr id="0" name=""/>
        <dsp:cNvSpPr/>
      </dsp:nvSpPr>
      <dsp:spPr>
        <a:xfrm>
          <a:off x="0" y="2766294"/>
          <a:ext cx="10515600" cy="719549"/>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i="0" kern="1200"/>
            <a:t>Which factors can be ignored</a:t>
          </a:r>
          <a:r>
            <a:rPr lang="en-US" sz="3000" b="0" i="0" kern="1200"/>
            <a:t>. </a:t>
          </a:r>
          <a:endParaRPr lang="en-US" sz="3000" kern="1200"/>
        </a:p>
      </dsp:txBody>
      <dsp:txXfrm>
        <a:off x="35125" y="2801419"/>
        <a:ext cx="10445350" cy="649299"/>
      </dsp:txXfrm>
    </dsp:sp>
    <dsp:sp modelId="{F537EE8E-7382-4831-973C-6956A98CF030}">
      <dsp:nvSpPr>
        <dsp:cNvPr id="0" name=""/>
        <dsp:cNvSpPr/>
      </dsp:nvSpPr>
      <dsp:spPr>
        <a:xfrm>
          <a:off x="0" y="3572244"/>
          <a:ext cx="10515600" cy="71954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i="0" kern="1200"/>
            <a:t>How certain we are about all these factors</a:t>
          </a:r>
          <a:r>
            <a:rPr lang="en-US" sz="3000" b="0" i="0" kern="1200"/>
            <a:t>.  </a:t>
          </a:r>
          <a:endParaRPr lang="en-US" sz="3000" kern="1200"/>
        </a:p>
      </dsp:txBody>
      <dsp:txXfrm>
        <a:off x="35125" y="3607369"/>
        <a:ext cx="10445350" cy="6492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198C68-D9DC-4328-8403-FCD2D8756E9B}">
      <dsp:nvSpPr>
        <dsp:cNvPr id="0" name=""/>
        <dsp:cNvSpPr/>
      </dsp:nvSpPr>
      <dsp:spPr>
        <a:xfrm>
          <a:off x="2634" y="852849"/>
          <a:ext cx="4942334" cy="24711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05" tIns="27305" rIns="27305" bIns="27305" numCol="1" spcCol="1270" anchor="ctr" anchorCtr="0">
          <a:noAutofit/>
        </a:bodyPr>
        <a:lstStyle/>
        <a:p>
          <a:pPr marL="0" lvl="0" indent="0" algn="ctr" defTabSz="1911350">
            <a:lnSpc>
              <a:spcPct val="90000"/>
            </a:lnSpc>
            <a:spcBef>
              <a:spcPct val="0"/>
            </a:spcBef>
            <a:spcAft>
              <a:spcPct val="35000"/>
            </a:spcAft>
            <a:buNone/>
          </a:pPr>
          <a:r>
            <a:rPr lang="en-US" sz="4300" kern="1200"/>
            <a:t>The </a:t>
          </a:r>
          <a:r>
            <a:rPr lang="en-US" sz="4300" b="1" kern="1200"/>
            <a:t>scatterplot</a:t>
          </a:r>
          <a:r>
            <a:rPr lang="en-US" sz="4300" kern="1200"/>
            <a:t> </a:t>
          </a:r>
          <a:r>
            <a:rPr lang="en-US" sz="4300" b="1" u="sng" kern="1200"/>
            <a:t>visualizes</a:t>
          </a:r>
          <a:r>
            <a:rPr lang="en-US" sz="4300" kern="1200"/>
            <a:t> the </a:t>
          </a:r>
          <a:r>
            <a:rPr lang="en-US" sz="4300" b="1" kern="1200"/>
            <a:t>correlation</a:t>
          </a:r>
        </a:p>
      </dsp:txBody>
      <dsp:txXfrm>
        <a:off x="2634" y="852849"/>
        <a:ext cx="4942334" cy="2471167"/>
      </dsp:txXfrm>
    </dsp:sp>
    <dsp:sp modelId="{BFF41941-C590-43D5-9852-D63F273212BF}">
      <dsp:nvSpPr>
        <dsp:cNvPr id="0" name=""/>
        <dsp:cNvSpPr/>
      </dsp:nvSpPr>
      <dsp:spPr>
        <a:xfrm>
          <a:off x="5982859" y="852849"/>
          <a:ext cx="4942334" cy="24871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05" tIns="27305" rIns="27305" bIns="27305" numCol="1" spcCol="1270" anchor="ctr" anchorCtr="0">
          <a:noAutofit/>
        </a:bodyPr>
        <a:lstStyle/>
        <a:p>
          <a:pPr marL="0" lvl="0" indent="0" algn="ctr" defTabSz="1911350">
            <a:lnSpc>
              <a:spcPct val="90000"/>
            </a:lnSpc>
            <a:spcBef>
              <a:spcPct val="0"/>
            </a:spcBef>
            <a:spcAft>
              <a:spcPct val="35000"/>
            </a:spcAft>
            <a:buNone/>
          </a:pPr>
          <a:r>
            <a:rPr lang="en-US" sz="4300" kern="1200" dirty="0"/>
            <a:t>The </a:t>
          </a:r>
          <a:r>
            <a:rPr lang="en-US" sz="4300" b="1" kern="1200" dirty="0"/>
            <a:t>correlation coefficient</a:t>
          </a:r>
          <a:r>
            <a:rPr lang="en-US" sz="4300" kern="1200" dirty="0"/>
            <a:t> </a:t>
          </a:r>
          <a:r>
            <a:rPr lang="en-US" sz="4300" b="1" u="sng" kern="1200" dirty="0"/>
            <a:t>quantifies</a:t>
          </a:r>
          <a:r>
            <a:rPr lang="en-US" sz="4300" kern="1200" dirty="0"/>
            <a:t> the </a:t>
          </a:r>
          <a:r>
            <a:rPr lang="en-US" sz="4300" b="1" kern="1200" dirty="0"/>
            <a:t>linear association</a:t>
          </a:r>
          <a:r>
            <a:rPr lang="en-US" sz="4300" kern="1200" dirty="0"/>
            <a:t> between variables</a:t>
          </a:r>
        </a:p>
      </dsp:txBody>
      <dsp:txXfrm>
        <a:off x="5982859" y="852849"/>
        <a:ext cx="4942334" cy="24871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EE058-9466-4D81-BCAA-F6A71A26EEAB}">
      <dsp:nvSpPr>
        <dsp:cNvPr id="0" name=""/>
        <dsp:cNvSpPr/>
      </dsp:nvSpPr>
      <dsp:spPr>
        <a:xfrm>
          <a:off x="679050" y="308168"/>
          <a:ext cx="1887187" cy="188718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41688A-DEEA-4EE2-B06F-4BA9409482EF}">
      <dsp:nvSpPr>
        <dsp:cNvPr id="0" name=""/>
        <dsp:cNvSpPr/>
      </dsp:nvSpPr>
      <dsp:spPr>
        <a:xfrm>
          <a:off x="1081237" y="71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9E9810-EA69-4539-913E-B2F4C592455C}">
      <dsp:nvSpPr>
        <dsp:cNvPr id="0" name=""/>
        <dsp:cNvSpPr/>
      </dsp:nvSpPr>
      <dsp:spPr>
        <a:xfrm>
          <a:off x="75768" y="2783169"/>
          <a:ext cx="3093750"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i="0" kern="1200" baseline="0"/>
            <a:t>Simple LR</a:t>
          </a:r>
          <a:r>
            <a:rPr lang="en-US" sz="1800" b="0" i="0" kern="1200" baseline="0"/>
            <a:t> uses only a </a:t>
          </a:r>
          <a:r>
            <a:rPr lang="en-US" sz="1800" b="1" i="0" kern="1200" baseline="0"/>
            <a:t>single explanatory variable</a:t>
          </a:r>
          <a:r>
            <a:rPr lang="en-US" sz="1800" b="0" i="0" kern="1200" baseline="0"/>
            <a:t>. </a:t>
          </a:r>
          <a:endParaRPr lang="en-US" sz="1800" kern="1200"/>
        </a:p>
      </dsp:txBody>
      <dsp:txXfrm>
        <a:off x="75768" y="2783169"/>
        <a:ext cx="3093750" cy="1260000"/>
      </dsp:txXfrm>
    </dsp:sp>
    <dsp:sp modelId="{2A87DD98-867B-4EFA-80F2-62503F4AF468}">
      <dsp:nvSpPr>
        <dsp:cNvPr id="0" name=""/>
        <dsp:cNvSpPr/>
      </dsp:nvSpPr>
      <dsp:spPr>
        <a:xfrm>
          <a:off x="4314206" y="308168"/>
          <a:ext cx="1887187" cy="188718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6949B1-845D-4744-803B-AB9BBD224F97}">
      <dsp:nvSpPr>
        <dsp:cNvPr id="0" name=""/>
        <dsp:cNvSpPr/>
      </dsp:nvSpPr>
      <dsp:spPr>
        <a:xfrm>
          <a:off x="4716393" y="71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3B0D14-70BD-4B54-98C0-10CC0A94932E}">
      <dsp:nvSpPr>
        <dsp:cNvPr id="0" name=""/>
        <dsp:cNvSpPr/>
      </dsp:nvSpPr>
      <dsp:spPr>
        <a:xfrm>
          <a:off x="3710925" y="2783169"/>
          <a:ext cx="3093750"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0" i="0" kern="1200" baseline="0" dirty="0"/>
            <a:t>This might </a:t>
          </a:r>
          <a:r>
            <a:rPr lang="en-US" sz="1800" b="1" i="0" kern="1200" baseline="0" dirty="0"/>
            <a:t>reduce</a:t>
          </a:r>
          <a:r>
            <a:rPr lang="en-US" sz="1800" b="0" i="0" kern="1200" baseline="0" dirty="0"/>
            <a:t> the usefulness of the model.</a:t>
          </a:r>
          <a:endParaRPr lang="en-US" sz="1800" kern="1200" dirty="0"/>
        </a:p>
      </dsp:txBody>
      <dsp:txXfrm>
        <a:off x="3710925" y="2783169"/>
        <a:ext cx="3093750" cy="1260000"/>
      </dsp:txXfrm>
    </dsp:sp>
    <dsp:sp modelId="{E01317F3-0249-4E8C-A489-5CCB2EF4536C}">
      <dsp:nvSpPr>
        <dsp:cNvPr id="0" name=""/>
        <dsp:cNvSpPr/>
      </dsp:nvSpPr>
      <dsp:spPr>
        <a:xfrm>
          <a:off x="7949362" y="308168"/>
          <a:ext cx="1887187" cy="188718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F79077-6896-4A0A-88AB-E0E905C220F0}">
      <dsp:nvSpPr>
        <dsp:cNvPr id="0" name=""/>
        <dsp:cNvSpPr/>
      </dsp:nvSpPr>
      <dsp:spPr>
        <a:xfrm>
          <a:off x="8351550" y="71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CD741F-288D-4F72-AF92-8A87AAA90ED8}">
      <dsp:nvSpPr>
        <dsp:cNvPr id="0" name=""/>
        <dsp:cNvSpPr/>
      </dsp:nvSpPr>
      <dsp:spPr>
        <a:xfrm>
          <a:off x="7346081" y="2783169"/>
          <a:ext cx="3093750"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0" i="0" kern="1200" baseline="0"/>
            <a:t>A </a:t>
          </a:r>
          <a:r>
            <a:rPr lang="en-US" sz="1800" b="1" i="0" kern="1200" baseline="0"/>
            <a:t>multiple LR model</a:t>
          </a:r>
          <a:r>
            <a:rPr lang="en-US" sz="1800" b="0" i="0" kern="1200" baseline="0"/>
            <a:t> allows us to examine how the response is influenced by </a:t>
          </a:r>
          <a:r>
            <a:rPr lang="en-US" sz="1800" b="1" i="0" kern="1200" baseline="0"/>
            <a:t>two or more explanatory variables</a:t>
          </a:r>
          <a:r>
            <a:rPr lang="en-US" sz="1800" b="0" i="0" kern="1200" baseline="0"/>
            <a:t>.</a:t>
          </a:r>
          <a:endParaRPr lang="en-US" sz="1800" kern="1200"/>
        </a:p>
      </dsp:txBody>
      <dsp:txXfrm>
        <a:off x="7346081" y="2783169"/>
        <a:ext cx="3093750" cy="126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DF4832-50C1-4956-BCCF-56EB06DD234A}">
      <dsp:nvSpPr>
        <dsp:cNvPr id="0" name=""/>
        <dsp:cNvSpPr/>
      </dsp:nvSpPr>
      <dsp:spPr>
        <a:xfrm>
          <a:off x="0" y="0"/>
          <a:ext cx="8938260" cy="130540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Dummy variable is a variable with only two possible outcomes. For analysis, one of the outcomes is coded a 1 and the other a 0. (e.g., Yes/No m=2)</a:t>
          </a:r>
        </a:p>
      </dsp:txBody>
      <dsp:txXfrm>
        <a:off x="38234" y="38234"/>
        <a:ext cx="7529629" cy="1228933"/>
      </dsp:txXfrm>
    </dsp:sp>
    <dsp:sp modelId="{8A52EC69-A31D-4F29-A183-F2894E8BA39C}">
      <dsp:nvSpPr>
        <dsp:cNvPr id="0" name=""/>
        <dsp:cNvSpPr/>
      </dsp:nvSpPr>
      <dsp:spPr>
        <a:xfrm>
          <a:off x="788669" y="1522968"/>
          <a:ext cx="8938260" cy="1305401"/>
        </a:xfrm>
        <a:prstGeom prst="roundRect">
          <a:avLst>
            <a:gd name="adj" fmla="val 10000"/>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If a categorical variable has m levels (m&gt;2), it needs to be converted into m-1 dummy variables. (e.g., Yes/No/Maybe m=3)</a:t>
          </a:r>
        </a:p>
      </dsp:txBody>
      <dsp:txXfrm>
        <a:off x="826903" y="1561202"/>
        <a:ext cx="7224611" cy="1228933"/>
      </dsp:txXfrm>
    </dsp:sp>
    <dsp:sp modelId="{627DD311-0959-438E-89F2-C5A20955A0CB}">
      <dsp:nvSpPr>
        <dsp:cNvPr id="0" name=""/>
        <dsp:cNvSpPr/>
      </dsp:nvSpPr>
      <dsp:spPr>
        <a:xfrm>
          <a:off x="1577339" y="3045936"/>
          <a:ext cx="8938260" cy="1305401"/>
        </a:xfrm>
        <a:prstGeom prst="roundRect">
          <a:avLst>
            <a:gd name="adj" fmla="val 10000"/>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If assuming the slope associated with a numerical independent variable does not change with the categorical variable, no interaction term of them will be included</a:t>
          </a:r>
        </a:p>
      </dsp:txBody>
      <dsp:txXfrm>
        <a:off x="1615573" y="3084170"/>
        <a:ext cx="7224611" cy="1228933"/>
      </dsp:txXfrm>
    </dsp:sp>
    <dsp:sp modelId="{FFD8A58B-932C-49FE-B0FC-62230F2293DD}">
      <dsp:nvSpPr>
        <dsp:cNvPr id="0" name=""/>
        <dsp:cNvSpPr/>
      </dsp:nvSpPr>
      <dsp:spPr>
        <a:xfrm>
          <a:off x="8089749" y="989929"/>
          <a:ext cx="848510" cy="848510"/>
        </a:xfrm>
        <a:prstGeom prst="downArrow">
          <a:avLst>
            <a:gd name="adj1" fmla="val 55000"/>
            <a:gd name="adj2" fmla="val 45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280664" y="989929"/>
        <a:ext cx="466680" cy="638504"/>
      </dsp:txXfrm>
    </dsp:sp>
    <dsp:sp modelId="{F9006BFC-966F-4C44-B3CE-5EDA787A73F9}">
      <dsp:nvSpPr>
        <dsp:cNvPr id="0" name=""/>
        <dsp:cNvSpPr/>
      </dsp:nvSpPr>
      <dsp:spPr>
        <a:xfrm>
          <a:off x="8878419" y="2504195"/>
          <a:ext cx="848510" cy="848510"/>
        </a:xfrm>
        <a:prstGeom prst="downArrow">
          <a:avLst>
            <a:gd name="adj1" fmla="val 55000"/>
            <a:gd name="adj2" fmla="val 45000"/>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069334" y="2504195"/>
        <a:ext cx="466680" cy="63850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455FD-0624-4046-A048-10528C42B236}">
      <dsp:nvSpPr>
        <dsp:cNvPr id="0" name=""/>
        <dsp:cNvSpPr/>
      </dsp:nvSpPr>
      <dsp:spPr>
        <a:xfrm>
          <a:off x="0" y="1336"/>
          <a:ext cx="10480040" cy="6475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There is a linear relationship</a:t>
          </a:r>
        </a:p>
      </dsp:txBody>
      <dsp:txXfrm>
        <a:off x="31613" y="32949"/>
        <a:ext cx="10416814" cy="584369"/>
      </dsp:txXfrm>
    </dsp:sp>
    <dsp:sp modelId="{5B42FE7D-9374-4223-B307-9B635FB81CBE}">
      <dsp:nvSpPr>
        <dsp:cNvPr id="0" name=""/>
        <dsp:cNvSpPr/>
      </dsp:nvSpPr>
      <dsp:spPr>
        <a:xfrm>
          <a:off x="0" y="726691"/>
          <a:ext cx="10480040" cy="64759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The mean of error term is zero</a:t>
          </a:r>
        </a:p>
      </dsp:txBody>
      <dsp:txXfrm>
        <a:off x="31613" y="758304"/>
        <a:ext cx="10416814" cy="584369"/>
      </dsp:txXfrm>
    </dsp:sp>
    <dsp:sp modelId="{D47028C2-61A9-4B7B-9514-9F4A69CCFE04}">
      <dsp:nvSpPr>
        <dsp:cNvPr id="0" name=""/>
        <dsp:cNvSpPr/>
      </dsp:nvSpPr>
      <dsp:spPr>
        <a:xfrm>
          <a:off x="0" y="1452046"/>
          <a:ext cx="10480040" cy="64759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The error term has constant variance</a:t>
          </a:r>
        </a:p>
      </dsp:txBody>
      <dsp:txXfrm>
        <a:off x="31613" y="1483659"/>
        <a:ext cx="10416814" cy="584369"/>
      </dsp:txXfrm>
    </dsp:sp>
    <dsp:sp modelId="{68DF7215-FEA2-4611-B045-CBECC5CE605C}">
      <dsp:nvSpPr>
        <dsp:cNvPr id="0" name=""/>
        <dsp:cNvSpPr/>
      </dsp:nvSpPr>
      <dsp:spPr>
        <a:xfrm>
          <a:off x="0" y="2177401"/>
          <a:ext cx="10480040" cy="64759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The errors are independent</a:t>
          </a:r>
        </a:p>
      </dsp:txBody>
      <dsp:txXfrm>
        <a:off x="31613" y="2209014"/>
        <a:ext cx="10416814" cy="584369"/>
      </dsp:txXfrm>
    </dsp:sp>
    <dsp:sp modelId="{0FEBD3F2-9461-4386-9D1E-8A6CFE6ACAC2}">
      <dsp:nvSpPr>
        <dsp:cNvPr id="0" name=""/>
        <dsp:cNvSpPr/>
      </dsp:nvSpPr>
      <dsp:spPr>
        <a:xfrm>
          <a:off x="0" y="2902756"/>
          <a:ext cx="10480040" cy="64759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The errors follow the normal distribution</a:t>
          </a:r>
        </a:p>
      </dsp:txBody>
      <dsp:txXfrm>
        <a:off x="31613" y="2934369"/>
        <a:ext cx="10416814" cy="584369"/>
      </dsp:txXfrm>
    </dsp:sp>
    <dsp:sp modelId="{FF7F65AE-976E-49AC-9939-C0FB9460E876}">
      <dsp:nvSpPr>
        <dsp:cNvPr id="0" name=""/>
        <dsp:cNvSpPr/>
      </dsp:nvSpPr>
      <dsp:spPr>
        <a:xfrm>
          <a:off x="0" y="3628111"/>
          <a:ext cx="10480040" cy="6475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No multicollinearity</a:t>
          </a:r>
        </a:p>
      </dsp:txBody>
      <dsp:txXfrm>
        <a:off x="31613" y="3659724"/>
        <a:ext cx="10416814" cy="5843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975FAE-92A5-468F-B5E5-B9B53FEE65BE}">
      <dsp:nvSpPr>
        <dsp:cNvPr id="0" name=""/>
        <dsp:cNvSpPr/>
      </dsp:nvSpPr>
      <dsp:spPr>
        <a:xfrm>
          <a:off x="51" y="112068"/>
          <a:ext cx="4913783" cy="1965513"/>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b="0" i="0" kern="1200" baseline="0"/>
            <a:t>The residuals are examined to determine if the differences between the predicted and observed values are random (unpredictable)</a:t>
          </a:r>
          <a:endParaRPr lang="en-US" sz="2500" kern="1200"/>
        </a:p>
      </dsp:txBody>
      <dsp:txXfrm>
        <a:off x="51" y="112068"/>
        <a:ext cx="4913783" cy="1965513"/>
      </dsp:txXfrm>
    </dsp:sp>
    <dsp:sp modelId="{CA5886D6-78BB-47DC-A8D5-D205834284B6}">
      <dsp:nvSpPr>
        <dsp:cNvPr id="0" name=""/>
        <dsp:cNvSpPr/>
      </dsp:nvSpPr>
      <dsp:spPr>
        <a:xfrm>
          <a:off x="51" y="2077582"/>
          <a:ext cx="4913783" cy="2161687"/>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b="0" i="0" kern="1200" baseline="0"/>
            <a:t>There should be no explanatory/predictive information in the error portion of the model</a:t>
          </a:r>
          <a:endParaRPr lang="en-US" sz="2500" kern="1200"/>
        </a:p>
        <a:p>
          <a:pPr marL="228600" lvl="1" indent="-228600" algn="l" defTabSz="1111250">
            <a:lnSpc>
              <a:spcPct val="90000"/>
            </a:lnSpc>
            <a:spcBef>
              <a:spcPct val="0"/>
            </a:spcBef>
            <a:spcAft>
              <a:spcPct val="15000"/>
            </a:spcAft>
            <a:buChar char="•"/>
          </a:pPr>
          <a:r>
            <a:rPr lang="en-US" sz="2500" b="0" i="0" kern="1200" baseline="0"/>
            <a:t>The residuals represent the error</a:t>
          </a:r>
          <a:endParaRPr lang="en-US" sz="2500" kern="1200"/>
        </a:p>
      </dsp:txBody>
      <dsp:txXfrm>
        <a:off x="51" y="2077582"/>
        <a:ext cx="4913783" cy="2161687"/>
      </dsp:txXfrm>
    </dsp:sp>
    <dsp:sp modelId="{0D1097EA-F376-425D-97D4-59EA376D29C2}">
      <dsp:nvSpPr>
        <dsp:cNvPr id="0" name=""/>
        <dsp:cNvSpPr/>
      </dsp:nvSpPr>
      <dsp:spPr>
        <a:xfrm>
          <a:off x="5601764" y="112068"/>
          <a:ext cx="4913783" cy="1965513"/>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b="0" i="0" kern="1200" baseline="0"/>
            <a:t>Intuitively, the deterministic portion of the model should be explaining (predicting) the response variable with nothing left over but randomness</a:t>
          </a:r>
          <a:endParaRPr lang="en-US" sz="2500" kern="1200"/>
        </a:p>
      </dsp:txBody>
      <dsp:txXfrm>
        <a:off x="5601764" y="112068"/>
        <a:ext cx="4913783" cy="1965513"/>
      </dsp:txXfrm>
    </dsp:sp>
    <dsp:sp modelId="{9956DA4D-88AD-48DE-811B-4542A9FDF29E}">
      <dsp:nvSpPr>
        <dsp:cNvPr id="0" name=""/>
        <dsp:cNvSpPr/>
      </dsp:nvSpPr>
      <dsp:spPr>
        <a:xfrm>
          <a:off x="5601764" y="2077582"/>
          <a:ext cx="4913783" cy="2161687"/>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b="1" i="0" kern="1200" baseline="0" dirty="0">
              <a:solidFill>
                <a:srgbClr val="FF0000"/>
              </a:solidFill>
            </a:rPr>
            <a:t>If there is explanatory or predictive power in the error, then the model is missing components</a:t>
          </a:r>
          <a:endParaRPr lang="en-US" sz="2500" b="1" kern="1200" dirty="0">
            <a:solidFill>
              <a:srgbClr val="FF0000"/>
            </a:solidFill>
          </a:endParaRPr>
        </a:p>
      </dsp:txBody>
      <dsp:txXfrm>
        <a:off x="5601764" y="2077582"/>
        <a:ext cx="4913783" cy="216168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4D2C2C-733A-4013-8097-463C060A7083}">
      <dsp:nvSpPr>
        <dsp:cNvPr id="0" name=""/>
        <dsp:cNvSpPr/>
      </dsp:nvSpPr>
      <dsp:spPr>
        <a:xfrm>
          <a:off x="0" y="682"/>
          <a:ext cx="6245265" cy="159656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950ED5-3F79-4123-97BE-202D6C7F3109}">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A3004-13C7-4BDE-8601-BC3C50C9E969}">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022350">
            <a:lnSpc>
              <a:spcPct val="90000"/>
            </a:lnSpc>
            <a:spcBef>
              <a:spcPct val="0"/>
            </a:spcBef>
            <a:spcAft>
              <a:spcPct val="35000"/>
            </a:spcAft>
            <a:buNone/>
          </a:pPr>
          <a:r>
            <a:rPr lang="en-US" sz="2300" kern="1200"/>
            <a:t>Review the relationship between logit, odds and probability.</a:t>
          </a:r>
        </a:p>
      </dsp:txBody>
      <dsp:txXfrm>
        <a:off x="1844034" y="682"/>
        <a:ext cx="4401230" cy="1596566"/>
      </dsp:txXfrm>
    </dsp:sp>
    <dsp:sp modelId="{B1AFEA47-0589-470E-ACE6-B5C71235BE62}">
      <dsp:nvSpPr>
        <dsp:cNvPr id="0" name=""/>
        <dsp:cNvSpPr/>
      </dsp:nvSpPr>
      <dsp:spPr>
        <a:xfrm>
          <a:off x="0" y="1996390"/>
          <a:ext cx="6245265" cy="159656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75B387-8F21-4889-8BC1-81E44C708A53}">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2BBAA4-FD92-4860-8F83-963803291C38}">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022350">
            <a:lnSpc>
              <a:spcPct val="90000"/>
            </a:lnSpc>
            <a:spcBef>
              <a:spcPct val="0"/>
            </a:spcBef>
            <a:spcAft>
              <a:spcPct val="35000"/>
            </a:spcAft>
            <a:buNone/>
          </a:pPr>
          <a:r>
            <a:rPr lang="en-US" sz="2300" kern="1200"/>
            <a:t>The log of odds, i.e., logit function of probability, takes values from -infinity to +infinity</a:t>
          </a:r>
        </a:p>
      </dsp:txBody>
      <dsp:txXfrm>
        <a:off x="1844034" y="1996390"/>
        <a:ext cx="4401230" cy="1596566"/>
      </dsp:txXfrm>
    </dsp:sp>
    <dsp:sp modelId="{79571E5C-70A7-412D-9FE2-6270957FD245}">
      <dsp:nvSpPr>
        <dsp:cNvPr id="0" name=""/>
        <dsp:cNvSpPr/>
      </dsp:nvSpPr>
      <dsp:spPr>
        <a:xfrm>
          <a:off x="0" y="3992098"/>
          <a:ext cx="6245265" cy="159656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31823F-1B63-4253-8E67-89E7030A922F}">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2EE344-0A60-4609-9B42-B5FF97DC4FA8}">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022350">
            <a:lnSpc>
              <a:spcPct val="90000"/>
            </a:lnSpc>
            <a:spcBef>
              <a:spcPct val="0"/>
            </a:spcBef>
            <a:spcAft>
              <a:spcPct val="35000"/>
            </a:spcAft>
            <a:buNone/>
          </a:pPr>
          <a:r>
            <a:rPr lang="en-US" sz="2300" kern="1200" dirty="0"/>
            <a:t>The linear function of predictors x</a:t>
          </a:r>
          <a:r>
            <a:rPr lang="en-US" sz="2300" kern="1200" baseline="-17000" dirty="0"/>
            <a:t>1</a:t>
          </a:r>
          <a:r>
            <a:rPr lang="en-US" sz="2300" kern="1200" dirty="0"/>
            <a:t>, x</a:t>
          </a:r>
          <a:r>
            <a:rPr lang="en-US" sz="2300" kern="1200" baseline="-17000" dirty="0"/>
            <a:t>2</a:t>
          </a:r>
          <a:r>
            <a:rPr lang="en-US" sz="2300" kern="1200" dirty="0"/>
            <a:t>, … also takes values from      -infinity to +infinity</a:t>
          </a:r>
        </a:p>
      </dsp:txBody>
      <dsp:txXfrm>
        <a:off x="1844034" y="3992098"/>
        <a:ext cx="4401230" cy="15965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6C6F6F-456E-45D5-A4E4-CD96A4949AF4}" type="datetimeFigureOut">
              <a:rPr lang="en-US" smtClean="0"/>
              <a:t>9/28/2023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A785D5-C129-4B7C-B5E2-01EDFDDCBBDB}" type="slidenum">
              <a:rPr lang="en-US" smtClean="0"/>
              <a:t>‹#›</a:t>
            </a:fld>
            <a:endParaRPr lang="en-US"/>
          </a:p>
        </p:txBody>
      </p:sp>
    </p:spTree>
    <p:extLst>
      <p:ext uri="{BB962C8B-B14F-4D97-AF65-F5344CB8AC3E}">
        <p14:creationId xmlns:p14="http://schemas.microsoft.com/office/powerpoint/2010/main" val="610593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kaggle.com/discussions/getting-started/185146"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originlab.com/doc/origin-help/residual-plot-analysis"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https://datavizcatalogue.com/methods/scatterplot.html</a:t>
            </a:r>
          </a:p>
        </p:txBody>
      </p:sp>
      <p:sp>
        <p:nvSpPr>
          <p:cNvPr id="4" name="Slide Number Placeholder 3"/>
          <p:cNvSpPr>
            <a:spLocks noGrp="1"/>
          </p:cNvSpPr>
          <p:nvPr>
            <p:ph type="sldNum" sz="quarter" idx="5"/>
          </p:nvPr>
        </p:nvSpPr>
        <p:spPr/>
        <p:txBody>
          <a:bodyPr/>
          <a:lstStyle/>
          <a:p>
            <a:fld id="{8FA785D5-C129-4B7C-B5E2-01EDFDDCBBDB}" type="slidenum">
              <a:rPr lang="en-US" smtClean="0"/>
              <a:t>7</a:t>
            </a:fld>
            <a:endParaRPr lang="en-US"/>
          </a:p>
        </p:txBody>
      </p:sp>
    </p:spTree>
    <p:extLst>
      <p:ext uri="{BB962C8B-B14F-4D97-AF65-F5344CB8AC3E}">
        <p14:creationId xmlns:p14="http://schemas.microsoft.com/office/powerpoint/2010/main" val="3412930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10" dirty="0">
                <a:latin typeface="Calibri"/>
                <a:cs typeface="Calibri"/>
              </a:rPr>
              <a:t>https://</a:t>
            </a:r>
            <a:r>
              <a:rPr lang="en-US" sz="1200" spc="-10" dirty="0">
                <a:latin typeface="Calibri"/>
                <a:cs typeface="Calibri"/>
                <a:hlinkClick r:id="rId3"/>
              </a:rPr>
              <a:t>www.kaggle.com/discussions/getting-started/185146</a:t>
            </a:r>
            <a:endParaRPr lang="en-US" sz="1200" dirty="0">
              <a:latin typeface="Calibri"/>
              <a:cs typeface="Calibri"/>
            </a:endParaRPr>
          </a:p>
          <a:p>
            <a:endParaRPr lang="en-US" dirty="0"/>
          </a:p>
        </p:txBody>
      </p:sp>
      <p:sp>
        <p:nvSpPr>
          <p:cNvPr id="4" name="Slide Number Placeholder 3"/>
          <p:cNvSpPr>
            <a:spLocks noGrp="1"/>
          </p:cNvSpPr>
          <p:nvPr>
            <p:ph type="sldNum" sz="quarter" idx="5"/>
          </p:nvPr>
        </p:nvSpPr>
        <p:spPr/>
        <p:txBody>
          <a:bodyPr/>
          <a:lstStyle/>
          <a:p>
            <a:fld id="{8FA785D5-C129-4B7C-B5E2-01EDFDDCBBDB}" type="slidenum">
              <a:rPr lang="en-US" smtClean="0"/>
              <a:t>14</a:t>
            </a:fld>
            <a:endParaRPr lang="en-US"/>
          </a:p>
        </p:txBody>
      </p:sp>
    </p:spTree>
    <p:extLst>
      <p:ext uri="{BB962C8B-B14F-4D97-AF65-F5344CB8AC3E}">
        <p14:creationId xmlns:p14="http://schemas.microsoft.com/office/powerpoint/2010/main" val="2583753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Ordinary least squares (OLS) is a type of linear least squares method for choosing the unknown parameters in a LR model (with fixed level-one effects of a linear function of a set of explanatory variables) by the principle of least squares: minimizing the sum of the squares of the differences between the observed dependent variable (values of the variable being observed) in the input dataset and the output of the (linear) function of the independent variable.</a:t>
            </a:r>
          </a:p>
          <a:p>
            <a:endParaRPr lang="en-US" dirty="0"/>
          </a:p>
        </p:txBody>
      </p:sp>
      <p:sp>
        <p:nvSpPr>
          <p:cNvPr id="4" name="Slide Number Placeholder 3"/>
          <p:cNvSpPr>
            <a:spLocks noGrp="1"/>
          </p:cNvSpPr>
          <p:nvPr>
            <p:ph type="sldNum" sz="quarter" idx="5"/>
          </p:nvPr>
        </p:nvSpPr>
        <p:spPr/>
        <p:txBody>
          <a:bodyPr/>
          <a:lstStyle/>
          <a:p>
            <a:fld id="{8FA785D5-C129-4B7C-B5E2-01EDFDDCBBDB}" type="slidenum">
              <a:rPr lang="en-US" smtClean="0"/>
              <a:t>25</a:t>
            </a:fld>
            <a:endParaRPr lang="en-US"/>
          </a:p>
        </p:txBody>
      </p:sp>
    </p:spTree>
    <p:extLst>
      <p:ext uri="{BB962C8B-B14F-4D97-AF65-F5344CB8AC3E}">
        <p14:creationId xmlns:p14="http://schemas.microsoft.com/office/powerpoint/2010/main" val="2697940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https://learn.zybooks.com/zybook/UNTADTA5340OrhanFall2023/chapter/7</a:t>
            </a:r>
          </a:p>
        </p:txBody>
      </p:sp>
      <p:sp>
        <p:nvSpPr>
          <p:cNvPr id="4" name="Slide Number Placeholder 3"/>
          <p:cNvSpPr>
            <a:spLocks noGrp="1"/>
          </p:cNvSpPr>
          <p:nvPr>
            <p:ph type="sldNum" sz="quarter" idx="5"/>
          </p:nvPr>
        </p:nvSpPr>
        <p:spPr/>
        <p:txBody>
          <a:bodyPr/>
          <a:lstStyle/>
          <a:p>
            <a:fld id="{8FA785D5-C129-4B7C-B5E2-01EDFDDCBBDB}" type="slidenum">
              <a:rPr lang="en-US" smtClean="0"/>
              <a:t>28</a:t>
            </a:fld>
            <a:endParaRPr lang="en-US"/>
          </a:p>
        </p:txBody>
      </p:sp>
    </p:spTree>
    <p:extLst>
      <p:ext uri="{BB962C8B-B14F-4D97-AF65-F5344CB8AC3E}">
        <p14:creationId xmlns:p14="http://schemas.microsoft.com/office/powerpoint/2010/main" val="1165723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10" normalizeH="0" baseline="0" noProof="0" dirty="0">
                <a:ln>
                  <a:noFill/>
                </a:ln>
                <a:solidFill>
                  <a:sysClr val="windowText" lastClr="000000"/>
                </a:solidFill>
                <a:effectLst/>
                <a:uLnTx/>
                <a:uFillTx/>
                <a:latin typeface="Calibri"/>
                <a:cs typeface="Calibri"/>
              </a:rPr>
              <a:t>https://</a:t>
            </a:r>
            <a:r>
              <a:rPr kumimoji="0" lang="en-US" sz="1200" b="0" i="0" u="none" strike="noStrike" kern="0" cap="none" spc="-10" normalizeH="0" baseline="0" noProof="0" dirty="0">
                <a:ln>
                  <a:noFill/>
                </a:ln>
                <a:solidFill>
                  <a:sysClr val="windowText" lastClr="000000"/>
                </a:solidFill>
                <a:effectLst/>
                <a:uLnTx/>
                <a:uFillTx/>
                <a:latin typeface="Calibri"/>
                <a:cs typeface="Calibri"/>
                <a:hlinkClick r:id="rId3"/>
              </a:rPr>
              <a:t>www.originlab.com/doc/origin-help/residual-plot-analysis</a:t>
            </a:r>
            <a:endParaRPr kumimoji="0" lang="en-US" sz="1200" b="0" i="0" u="none" strike="noStrike" kern="0" cap="none" spc="0" normalizeH="0" baseline="0" noProof="0" dirty="0">
              <a:ln>
                <a:noFill/>
              </a:ln>
              <a:solidFill>
                <a:sysClr val="windowText" lastClr="000000"/>
              </a:solidFill>
              <a:effectLst/>
              <a:uLnTx/>
              <a:uFillTx/>
              <a:latin typeface="Calibri"/>
              <a:cs typeface="Calibri"/>
            </a:endParaRPr>
          </a:p>
          <a:p>
            <a:endParaRPr lang="en-US" dirty="0"/>
          </a:p>
        </p:txBody>
      </p:sp>
      <p:sp>
        <p:nvSpPr>
          <p:cNvPr id="4" name="Slide Number Placeholder 3"/>
          <p:cNvSpPr>
            <a:spLocks noGrp="1"/>
          </p:cNvSpPr>
          <p:nvPr>
            <p:ph type="sldNum" sz="quarter" idx="5"/>
          </p:nvPr>
        </p:nvSpPr>
        <p:spPr/>
        <p:txBody>
          <a:bodyPr/>
          <a:lstStyle/>
          <a:p>
            <a:fld id="{8FA785D5-C129-4B7C-B5E2-01EDFDDCBBDB}" type="slidenum">
              <a:rPr lang="en-US" smtClean="0"/>
              <a:t>57</a:t>
            </a:fld>
            <a:endParaRPr lang="en-US"/>
          </a:p>
        </p:txBody>
      </p:sp>
    </p:spTree>
    <p:extLst>
      <p:ext uri="{BB962C8B-B14F-4D97-AF65-F5344CB8AC3E}">
        <p14:creationId xmlns:p14="http://schemas.microsoft.com/office/powerpoint/2010/main" val="177773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https://towardsdatascience.com/a-simple-interpretation-of-logistic-regression-coefficients-e3a40a62e8cf</a:t>
            </a:r>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F5E9062E-E02F-4E6E-B945-03FE0A5BA507}"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80</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91649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https://towardsdatascience.com/a-simple-interpretation-of-logistic-regression-coefficients-e3a40a62e8cf</a:t>
            </a:r>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F5E9062E-E02F-4E6E-B945-03FE0A5BA507}"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81</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67441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err="1">
                <a:effectLst/>
                <a:latin typeface="source-code-pro"/>
              </a:rPr>
              <a:t>two_d_arr_from_reshape</a:t>
            </a:r>
            <a:r>
              <a:rPr lang="en-US" b="0" i="0" dirty="0">
                <a:effectLst/>
                <a:latin typeface="source-code-pro"/>
              </a:rPr>
              <a:t> = </a:t>
            </a:r>
            <a:r>
              <a:rPr lang="en-US" b="0" i="0" dirty="0" err="1">
                <a:effectLst/>
                <a:latin typeface="source-code-pro"/>
              </a:rPr>
              <a:t>one_d_arr.reshape</a:t>
            </a:r>
            <a:r>
              <a:rPr lang="en-US" b="0" i="0" dirty="0">
                <a:effectLst/>
                <a:latin typeface="source-code-pro"/>
              </a:rPr>
              <a:t>(-1, 1)</a:t>
            </a:r>
            <a:br>
              <a:rPr lang="en-US" b="0" i="0" dirty="0">
                <a:effectLst/>
                <a:latin typeface="source-code-pro"/>
              </a:rPr>
            </a:br>
            <a:r>
              <a:rPr lang="en-US" b="0" i="0" dirty="0" err="1">
                <a:effectLst/>
                <a:latin typeface="source-code-pro"/>
              </a:rPr>
              <a:t>two_d_arr_from_reshapearray</a:t>
            </a:r>
            <a:r>
              <a:rPr lang="en-US" b="0" i="0" dirty="0">
                <a:effectLst/>
                <a:latin typeface="source-code-pro"/>
              </a:rPr>
              <a:t>([[2020],</a:t>
            </a:r>
            <a:br>
              <a:rPr lang="en-US" b="0" i="0" dirty="0">
                <a:effectLst/>
                <a:latin typeface="source-code-pro"/>
              </a:rPr>
            </a:br>
            <a:r>
              <a:rPr lang="en-US" b="0" i="0" dirty="0">
                <a:effectLst/>
                <a:latin typeface="source-code-pro"/>
              </a:rPr>
              <a:t>[1992],</a:t>
            </a:r>
            <a:br>
              <a:rPr lang="en-US" b="0" i="0" dirty="0">
                <a:effectLst/>
                <a:latin typeface="source-code-pro"/>
              </a:rPr>
            </a:br>
            <a:r>
              <a:rPr lang="en-US" b="0" i="0" dirty="0">
                <a:effectLst/>
                <a:latin typeface="source-code-pro"/>
              </a:rPr>
              <a:t>[1972]])</a:t>
            </a:r>
            <a:r>
              <a:rPr lang="en-US" b="0" i="0" dirty="0" err="1">
                <a:effectLst/>
                <a:latin typeface="source-code-pro"/>
              </a:rPr>
              <a:t>two_d_arr_from_reshape.shape</a:t>
            </a:r>
            <a:r>
              <a:rPr lang="en-US" b="0" i="0" dirty="0">
                <a:effectLst/>
                <a:latin typeface="source-code-pro"/>
              </a:rPr>
              <a:t>(3, 1)</a:t>
            </a:r>
            <a:r>
              <a:rPr lang="en-US" b="0" i="0" dirty="0">
                <a:solidFill>
                  <a:srgbClr val="242424"/>
                </a:solidFill>
                <a:effectLst/>
                <a:latin typeface="source-serif-pro"/>
              </a:rPr>
              <a:t>Let’s unpack that code. We passed a </a:t>
            </a:r>
            <a:r>
              <a:rPr lang="en-US" b="0" i="1" dirty="0">
                <a:solidFill>
                  <a:srgbClr val="242424"/>
                </a:solidFill>
                <a:effectLst/>
                <a:latin typeface="source-serif-pro"/>
              </a:rPr>
              <a:t>1</a:t>
            </a:r>
            <a:r>
              <a:rPr lang="en-US" b="0" i="0" dirty="0">
                <a:solidFill>
                  <a:srgbClr val="242424"/>
                </a:solidFill>
                <a:effectLst/>
                <a:latin typeface="source-serif-pro"/>
              </a:rPr>
              <a:t> so the </a:t>
            </a:r>
            <a:r>
              <a:rPr lang="en-US" b="0" i="0" dirty="0" err="1">
                <a:solidFill>
                  <a:srgbClr val="242424"/>
                </a:solidFill>
                <a:effectLst/>
                <a:latin typeface="source-serif-pro"/>
              </a:rPr>
              <a:t>the</a:t>
            </a:r>
            <a:r>
              <a:rPr lang="en-US" b="0" i="0" dirty="0">
                <a:solidFill>
                  <a:srgbClr val="242424"/>
                </a:solidFill>
                <a:effectLst/>
                <a:latin typeface="source-serif-pro"/>
              </a:rPr>
              <a:t> second dimension — the columns — got a 1.</a:t>
            </a:r>
          </a:p>
          <a:p>
            <a:pPr algn="l"/>
            <a:r>
              <a:rPr lang="en-US" b="0" i="0" dirty="0">
                <a:solidFill>
                  <a:srgbClr val="242424"/>
                </a:solidFill>
                <a:effectLst/>
                <a:latin typeface="source-serif-pro"/>
              </a:rPr>
              <a:t>We passed a negative integer for the other dimension. That means the remaining dimension becomes whatever shape is needed to make it hold all the original data.</a:t>
            </a:r>
          </a:p>
          <a:p>
            <a:pPr algn="l"/>
            <a:r>
              <a:rPr lang="en-US" b="0" i="0" dirty="0">
                <a:solidFill>
                  <a:srgbClr val="242424"/>
                </a:solidFill>
                <a:effectLst/>
                <a:latin typeface="source-serif-pro"/>
              </a:rPr>
              <a:t>Think of </a:t>
            </a:r>
            <a:r>
              <a:rPr lang="en-US" b="0" i="1" dirty="0">
                <a:solidFill>
                  <a:srgbClr val="242424"/>
                </a:solidFill>
                <a:effectLst/>
                <a:latin typeface="source-serif-pro"/>
              </a:rPr>
              <a:t>-1</a:t>
            </a:r>
            <a:r>
              <a:rPr lang="en-US" b="0" i="0" dirty="0">
                <a:solidFill>
                  <a:srgbClr val="242424"/>
                </a:solidFill>
                <a:effectLst/>
                <a:latin typeface="source-serif-pro"/>
              </a:rPr>
              <a:t> as </a:t>
            </a:r>
            <a:r>
              <a:rPr lang="en-US" b="0" i="1" dirty="0">
                <a:solidFill>
                  <a:srgbClr val="242424"/>
                </a:solidFill>
                <a:effectLst/>
                <a:latin typeface="source-serif-pro"/>
              </a:rPr>
              <a:t>fill in the blank to make a dimension so that all the data has a home</a:t>
            </a:r>
            <a:r>
              <a:rPr lang="en-US" b="0" i="0" dirty="0">
                <a:solidFill>
                  <a:srgbClr val="242424"/>
                </a:solidFill>
                <a:effectLst/>
                <a:latin typeface="source-serif-pro"/>
              </a:rPr>
              <a:t>. 🏠</a:t>
            </a:r>
          </a:p>
          <a:p>
            <a:pPr algn="l"/>
            <a:r>
              <a:rPr lang="en-US" b="0" i="0" dirty="0">
                <a:solidFill>
                  <a:srgbClr val="242424"/>
                </a:solidFill>
                <a:effectLst/>
                <a:latin typeface="source-serif-pro"/>
              </a:rPr>
              <a:t>In this case you end up with a 2D array with 3 rows and 1 column. </a:t>
            </a:r>
            <a:r>
              <a:rPr lang="en-US" b="0" i="1" dirty="0">
                <a:solidFill>
                  <a:srgbClr val="242424"/>
                </a:solidFill>
                <a:effectLst/>
                <a:latin typeface="source-serif-pro"/>
              </a:rPr>
              <a:t>-1</a:t>
            </a:r>
            <a:r>
              <a:rPr lang="en-US" b="0" i="0" dirty="0">
                <a:solidFill>
                  <a:srgbClr val="242424"/>
                </a:solidFill>
                <a:effectLst/>
                <a:latin typeface="source-serif-pro"/>
              </a:rPr>
              <a:t> took on the value </a:t>
            </a:r>
            <a:r>
              <a:rPr lang="en-US" b="0" i="1" dirty="0">
                <a:solidFill>
                  <a:srgbClr val="242424"/>
                </a:solidFill>
                <a:effectLst/>
                <a:latin typeface="source-serif-pro"/>
              </a:rPr>
              <a:t>3</a:t>
            </a:r>
            <a:r>
              <a:rPr lang="en-US" b="0" i="0" dirty="0">
                <a:solidFill>
                  <a:srgbClr val="242424"/>
                </a:solidFill>
                <a:effectLst/>
                <a:latin typeface="source-serif-pro"/>
              </a:rPr>
              <a:t>.</a:t>
            </a:r>
          </a:p>
          <a:p>
            <a:pPr algn="l"/>
            <a:r>
              <a:rPr lang="en-US" b="0" i="0" dirty="0">
                <a:solidFill>
                  <a:srgbClr val="242424"/>
                </a:solidFill>
                <a:effectLst/>
                <a:latin typeface="source-serif-pro"/>
              </a:rPr>
              <a:t>It’s a good practice to make our code flexible so that it can handle how many ever observations we throw at it. So instead of hard-coding both dimensions, use -1. 🙂</a:t>
            </a:r>
          </a:p>
          <a:p>
            <a:endParaRPr lang="en-US" dirty="0"/>
          </a:p>
        </p:txBody>
      </p:sp>
      <p:sp>
        <p:nvSpPr>
          <p:cNvPr id="4" name="Slide Number Placeholder 3"/>
          <p:cNvSpPr>
            <a:spLocks noGrp="1"/>
          </p:cNvSpPr>
          <p:nvPr>
            <p:ph type="sldNum" sz="quarter" idx="5"/>
          </p:nvPr>
        </p:nvSpPr>
        <p:spPr/>
        <p:txBody>
          <a:bodyPr/>
          <a:lstStyle/>
          <a:p>
            <a:fld id="{8FA785D5-C129-4B7C-B5E2-01EDFDDCBBDB}" type="slidenum">
              <a:rPr lang="en-US" smtClean="0"/>
              <a:t>87</a:t>
            </a:fld>
            <a:endParaRPr lang="en-US"/>
          </a:p>
        </p:txBody>
      </p:sp>
    </p:spTree>
    <p:extLst>
      <p:ext uri="{BB962C8B-B14F-4D97-AF65-F5344CB8AC3E}">
        <p14:creationId xmlns:p14="http://schemas.microsoft.com/office/powerpoint/2010/main" val="1879208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https://www.w3schools.com/python/python_ml_logistic_regression.asp</a:t>
            </a:r>
          </a:p>
        </p:txBody>
      </p:sp>
      <p:sp>
        <p:nvSpPr>
          <p:cNvPr id="4" name="Slide Number Placeholder 3"/>
          <p:cNvSpPr>
            <a:spLocks noGrp="1"/>
          </p:cNvSpPr>
          <p:nvPr>
            <p:ph type="sldNum" sz="quarter" idx="5"/>
          </p:nvPr>
        </p:nvSpPr>
        <p:spPr/>
        <p:txBody>
          <a:bodyPr/>
          <a:lstStyle/>
          <a:p>
            <a:fld id="{8FA785D5-C129-4B7C-B5E2-01EDFDDCBBDB}" type="slidenum">
              <a:rPr lang="en-US" smtClean="0"/>
              <a:t>96</a:t>
            </a:fld>
            <a:endParaRPr lang="en-US"/>
          </a:p>
        </p:txBody>
      </p:sp>
    </p:spTree>
    <p:extLst>
      <p:ext uri="{BB962C8B-B14F-4D97-AF65-F5344CB8AC3E}">
        <p14:creationId xmlns:p14="http://schemas.microsoft.com/office/powerpoint/2010/main" val="1258228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80737-E8C1-9326-2253-BF65CFAC72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67B04B-5702-98B3-6838-4E081DA02A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0A5F26-13E2-52AA-ACC9-72110198AC15}"/>
              </a:ext>
            </a:extLst>
          </p:cNvPr>
          <p:cNvSpPr>
            <a:spLocks noGrp="1"/>
          </p:cNvSpPr>
          <p:nvPr>
            <p:ph type="dt" sz="half" idx="10"/>
          </p:nvPr>
        </p:nvSpPr>
        <p:spPr/>
        <p:txBody>
          <a:bodyPr/>
          <a:lstStyle/>
          <a:p>
            <a:fld id="{21DA7382-F97E-4E75-B0FB-C3F3CA7210C0}" type="datetimeFigureOut">
              <a:rPr lang="en-US" smtClean="0"/>
              <a:t>9/28/2023</a:t>
            </a:fld>
            <a:endParaRPr lang="en-US"/>
          </a:p>
        </p:txBody>
      </p:sp>
      <p:sp>
        <p:nvSpPr>
          <p:cNvPr id="5" name="Footer Placeholder 4">
            <a:extLst>
              <a:ext uri="{FF2B5EF4-FFF2-40B4-BE49-F238E27FC236}">
                <a16:creationId xmlns:a16="http://schemas.microsoft.com/office/drawing/2014/main" id="{E0DC60C3-5A92-E9FF-9A4A-43766F263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31B3F3-AF21-DEE5-7EB0-556510F875E3}"/>
              </a:ext>
            </a:extLst>
          </p:cNvPr>
          <p:cNvSpPr>
            <a:spLocks noGrp="1"/>
          </p:cNvSpPr>
          <p:nvPr>
            <p:ph type="sldNum" sz="quarter" idx="12"/>
          </p:nvPr>
        </p:nvSpPr>
        <p:spPr/>
        <p:txBody>
          <a:bodyPr/>
          <a:lstStyle/>
          <a:p>
            <a:fld id="{F38552A6-5446-4552-BB32-AB19AB2F8EA2}" type="slidenum">
              <a:rPr lang="en-US" smtClean="0"/>
              <a:t>‹#›</a:t>
            </a:fld>
            <a:endParaRPr lang="en-US"/>
          </a:p>
        </p:txBody>
      </p:sp>
    </p:spTree>
    <p:extLst>
      <p:ext uri="{BB962C8B-B14F-4D97-AF65-F5344CB8AC3E}">
        <p14:creationId xmlns:p14="http://schemas.microsoft.com/office/powerpoint/2010/main" val="3506067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044B4-6093-F7CB-94CD-30345D0212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620B10-E54B-BA3C-F35D-B5DE92345F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8849A8-9D56-CB67-0238-473A524106B7}"/>
              </a:ext>
            </a:extLst>
          </p:cNvPr>
          <p:cNvSpPr>
            <a:spLocks noGrp="1"/>
          </p:cNvSpPr>
          <p:nvPr>
            <p:ph type="dt" sz="half" idx="10"/>
          </p:nvPr>
        </p:nvSpPr>
        <p:spPr/>
        <p:txBody>
          <a:bodyPr/>
          <a:lstStyle/>
          <a:p>
            <a:fld id="{21DA7382-F97E-4E75-B0FB-C3F3CA7210C0}" type="datetimeFigureOut">
              <a:rPr lang="en-US" smtClean="0"/>
              <a:t>9/28/2023</a:t>
            </a:fld>
            <a:endParaRPr lang="en-US"/>
          </a:p>
        </p:txBody>
      </p:sp>
      <p:sp>
        <p:nvSpPr>
          <p:cNvPr id="5" name="Footer Placeholder 4">
            <a:extLst>
              <a:ext uri="{FF2B5EF4-FFF2-40B4-BE49-F238E27FC236}">
                <a16:creationId xmlns:a16="http://schemas.microsoft.com/office/drawing/2014/main" id="{B45A8409-DE51-C975-B32F-67DC31A162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CF28E5-77AF-1967-5FA9-46CBD71D12E9}"/>
              </a:ext>
            </a:extLst>
          </p:cNvPr>
          <p:cNvSpPr>
            <a:spLocks noGrp="1"/>
          </p:cNvSpPr>
          <p:nvPr>
            <p:ph type="sldNum" sz="quarter" idx="12"/>
          </p:nvPr>
        </p:nvSpPr>
        <p:spPr/>
        <p:txBody>
          <a:bodyPr/>
          <a:lstStyle/>
          <a:p>
            <a:fld id="{F38552A6-5446-4552-BB32-AB19AB2F8EA2}" type="slidenum">
              <a:rPr lang="en-US" smtClean="0"/>
              <a:t>‹#›</a:t>
            </a:fld>
            <a:endParaRPr lang="en-US"/>
          </a:p>
        </p:txBody>
      </p:sp>
    </p:spTree>
    <p:extLst>
      <p:ext uri="{BB962C8B-B14F-4D97-AF65-F5344CB8AC3E}">
        <p14:creationId xmlns:p14="http://schemas.microsoft.com/office/powerpoint/2010/main" val="3481267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F37842-B864-47A5-6459-872E223803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C96FE1-F5BF-666C-3C5D-8C0946D7AF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F9138-9B26-5B41-4D7B-BA629BA4029D}"/>
              </a:ext>
            </a:extLst>
          </p:cNvPr>
          <p:cNvSpPr>
            <a:spLocks noGrp="1"/>
          </p:cNvSpPr>
          <p:nvPr>
            <p:ph type="dt" sz="half" idx="10"/>
          </p:nvPr>
        </p:nvSpPr>
        <p:spPr/>
        <p:txBody>
          <a:bodyPr/>
          <a:lstStyle/>
          <a:p>
            <a:fld id="{21DA7382-F97E-4E75-B0FB-C3F3CA7210C0}" type="datetimeFigureOut">
              <a:rPr lang="en-US" smtClean="0"/>
              <a:t>9/28/2023</a:t>
            </a:fld>
            <a:endParaRPr lang="en-US"/>
          </a:p>
        </p:txBody>
      </p:sp>
      <p:sp>
        <p:nvSpPr>
          <p:cNvPr id="5" name="Footer Placeholder 4">
            <a:extLst>
              <a:ext uri="{FF2B5EF4-FFF2-40B4-BE49-F238E27FC236}">
                <a16:creationId xmlns:a16="http://schemas.microsoft.com/office/drawing/2014/main" id="{0DBE0B3C-F1A5-A8A1-9644-FC27BC0887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B5E4C7-F7BF-A716-7A52-183E90CA6296}"/>
              </a:ext>
            </a:extLst>
          </p:cNvPr>
          <p:cNvSpPr>
            <a:spLocks noGrp="1"/>
          </p:cNvSpPr>
          <p:nvPr>
            <p:ph type="sldNum" sz="quarter" idx="12"/>
          </p:nvPr>
        </p:nvSpPr>
        <p:spPr/>
        <p:txBody>
          <a:bodyPr/>
          <a:lstStyle/>
          <a:p>
            <a:fld id="{F38552A6-5446-4552-BB32-AB19AB2F8EA2}" type="slidenum">
              <a:rPr lang="en-US" smtClean="0"/>
              <a:t>‹#›</a:t>
            </a:fld>
            <a:endParaRPr lang="en-US"/>
          </a:p>
        </p:txBody>
      </p:sp>
    </p:spTree>
    <p:extLst>
      <p:ext uri="{BB962C8B-B14F-4D97-AF65-F5344CB8AC3E}">
        <p14:creationId xmlns:p14="http://schemas.microsoft.com/office/powerpoint/2010/main" val="1829792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4400" b="0" i="0">
                <a:solidFill>
                  <a:schemeClr val="tx1"/>
                </a:solidFill>
                <a:latin typeface="Calibri Light"/>
                <a:cs typeface="Calibri Light"/>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0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9/28/2023</a:t>
            </a:fld>
            <a:endParaRPr lang="en-US"/>
          </a:p>
        </p:txBody>
      </p:sp>
      <p:sp>
        <p:nvSpPr>
          <p:cNvPr id="6" name="Holder 6"/>
          <p:cNvSpPr>
            <a:spLocks noGrp="1"/>
          </p:cNvSpPr>
          <p:nvPr>
            <p:ph type="sldNum" sz="quarter" idx="7"/>
          </p:nvPr>
        </p:nvSpPr>
        <p:spPr/>
        <p:txBody>
          <a:bodyPr lIns="0" tIns="0" rIns="0" bIns="0"/>
          <a:lstStyle>
            <a:lvl1pPr>
              <a:defRPr sz="1200" b="0" i="0">
                <a:solidFill>
                  <a:srgbClr val="898989"/>
                </a:solidFill>
                <a:latin typeface="Calibri"/>
                <a:cs typeface="Calibri"/>
              </a:defRPr>
            </a:lvl1pPr>
          </a:lstStyle>
          <a:p>
            <a:pPr marL="115570">
              <a:lnSpc>
                <a:spcPct val="100000"/>
              </a:lnSpc>
              <a:spcBef>
                <a:spcPts val="40"/>
              </a:spcBef>
            </a:pPr>
            <a:fld id="{81D60167-4931-47E6-BA6A-407CBD079E47}" type="slidenum">
              <a:rPr dirty="0">
                <a:solidFill>
                  <a:srgbClr val="7F7F7F"/>
                </a:solidFill>
              </a:rPr>
              <a:t>‹#›</a:t>
            </a:fld>
            <a:endParaRPr dirty="0">
              <a:solidFill>
                <a:srgbClr val="7F7F7F"/>
              </a:solidFill>
            </a:endParaRPr>
          </a:p>
        </p:txBody>
      </p:sp>
    </p:spTree>
    <p:extLst>
      <p:ext uri="{BB962C8B-B14F-4D97-AF65-F5344CB8AC3E}">
        <p14:creationId xmlns:p14="http://schemas.microsoft.com/office/powerpoint/2010/main" val="1290102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20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9/28/2023</a:t>
            </a:fld>
            <a:endParaRPr lang="en-US"/>
          </a:p>
        </p:txBody>
      </p:sp>
      <p:sp>
        <p:nvSpPr>
          <p:cNvPr id="6" name="Holder 6"/>
          <p:cNvSpPr>
            <a:spLocks noGrp="1"/>
          </p:cNvSpPr>
          <p:nvPr>
            <p:ph type="sldNum" sz="quarter" idx="7"/>
          </p:nvPr>
        </p:nvSpPr>
        <p:spPr/>
        <p:txBody>
          <a:bodyPr lIns="0" tIns="0" rIns="0" bIns="0"/>
          <a:lstStyle>
            <a:lvl1pPr>
              <a:defRPr sz="1200" b="0" i="0">
                <a:solidFill>
                  <a:srgbClr val="898989"/>
                </a:solidFill>
                <a:latin typeface="Calibri"/>
                <a:cs typeface="Calibri"/>
              </a:defRPr>
            </a:lvl1pPr>
          </a:lstStyle>
          <a:p>
            <a:pPr marL="115570">
              <a:lnSpc>
                <a:spcPct val="100000"/>
              </a:lnSpc>
              <a:spcBef>
                <a:spcPts val="40"/>
              </a:spcBef>
            </a:pPr>
            <a:fld id="{81D60167-4931-47E6-BA6A-407CBD079E47}" type="slidenum">
              <a:rPr dirty="0">
                <a:solidFill>
                  <a:srgbClr val="7F7F7F"/>
                </a:solidFill>
              </a:rPr>
              <a:t>‹#›</a:t>
            </a:fld>
            <a:endParaRPr dirty="0">
              <a:solidFill>
                <a:srgbClr val="7F7F7F"/>
              </a:solidFill>
            </a:endParaRPr>
          </a:p>
        </p:txBody>
      </p:sp>
    </p:spTree>
    <p:extLst>
      <p:ext uri="{BB962C8B-B14F-4D97-AF65-F5344CB8AC3E}">
        <p14:creationId xmlns:p14="http://schemas.microsoft.com/office/powerpoint/2010/main" val="31346593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9/28/2023</a:t>
            </a:fld>
            <a:endParaRPr lang="en-US"/>
          </a:p>
        </p:txBody>
      </p:sp>
      <p:sp>
        <p:nvSpPr>
          <p:cNvPr id="7" name="Holder 7"/>
          <p:cNvSpPr>
            <a:spLocks noGrp="1"/>
          </p:cNvSpPr>
          <p:nvPr>
            <p:ph type="sldNum" sz="quarter" idx="7"/>
          </p:nvPr>
        </p:nvSpPr>
        <p:spPr/>
        <p:txBody>
          <a:bodyPr lIns="0" tIns="0" rIns="0" bIns="0"/>
          <a:lstStyle>
            <a:lvl1pPr>
              <a:defRPr sz="1200" b="0" i="0">
                <a:solidFill>
                  <a:srgbClr val="898989"/>
                </a:solidFill>
                <a:latin typeface="Calibri"/>
                <a:cs typeface="Calibri"/>
              </a:defRPr>
            </a:lvl1pPr>
          </a:lstStyle>
          <a:p>
            <a:pPr marL="115570">
              <a:lnSpc>
                <a:spcPct val="100000"/>
              </a:lnSpc>
              <a:spcBef>
                <a:spcPts val="40"/>
              </a:spcBef>
            </a:pPr>
            <a:fld id="{81D60167-4931-47E6-BA6A-407CBD079E47}" type="slidenum">
              <a:rPr dirty="0">
                <a:solidFill>
                  <a:srgbClr val="7F7F7F"/>
                </a:solidFill>
              </a:rPr>
              <a:t>‹#›</a:t>
            </a:fld>
            <a:endParaRPr dirty="0">
              <a:solidFill>
                <a:srgbClr val="7F7F7F"/>
              </a:solidFill>
            </a:endParaRPr>
          </a:p>
        </p:txBody>
      </p:sp>
    </p:spTree>
    <p:extLst>
      <p:ext uri="{BB962C8B-B14F-4D97-AF65-F5344CB8AC3E}">
        <p14:creationId xmlns:p14="http://schemas.microsoft.com/office/powerpoint/2010/main" val="36039154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0350568" y="217821"/>
            <a:ext cx="1622861" cy="749294"/>
          </a:xfrm>
          <a:prstGeom prst="rect">
            <a:avLst/>
          </a:prstGeom>
        </p:spPr>
      </p:pic>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9/28/2023</a:t>
            </a:fld>
            <a:endParaRPr lang="en-US"/>
          </a:p>
        </p:txBody>
      </p:sp>
      <p:sp>
        <p:nvSpPr>
          <p:cNvPr id="5" name="Holder 5"/>
          <p:cNvSpPr>
            <a:spLocks noGrp="1"/>
          </p:cNvSpPr>
          <p:nvPr>
            <p:ph type="sldNum" sz="quarter" idx="7"/>
          </p:nvPr>
        </p:nvSpPr>
        <p:spPr/>
        <p:txBody>
          <a:bodyPr lIns="0" tIns="0" rIns="0" bIns="0"/>
          <a:lstStyle>
            <a:lvl1pPr>
              <a:defRPr sz="1200" b="0" i="0">
                <a:solidFill>
                  <a:srgbClr val="898989"/>
                </a:solidFill>
                <a:latin typeface="Calibri"/>
                <a:cs typeface="Calibri"/>
              </a:defRPr>
            </a:lvl1pPr>
          </a:lstStyle>
          <a:p>
            <a:pPr marL="115570">
              <a:lnSpc>
                <a:spcPct val="100000"/>
              </a:lnSpc>
              <a:spcBef>
                <a:spcPts val="40"/>
              </a:spcBef>
            </a:pPr>
            <a:fld id="{81D60167-4931-47E6-BA6A-407CBD079E47}" type="slidenum">
              <a:rPr dirty="0">
                <a:solidFill>
                  <a:srgbClr val="7F7F7F"/>
                </a:solidFill>
              </a:rPr>
              <a:t>‹#›</a:t>
            </a:fld>
            <a:endParaRPr dirty="0">
              <a:solidFill>
                <a:srgbClr val="7F7F7F"/>
              </a:solidFill>
            </a:endParaRPr>
          </a:p>
        </p:txBody>
      </p:sp>
    </p:spTree>
    <p:extLst>
      <p:ext uri="{BB962C8B-B14F-4D97-AF65-F5344CB8AC3E}">
        <p14:creationId xmlns:p14="http://schemas.microsoft.com/office/powerpoint/2010/main" val="17866048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9/28/2023</a:t>
            </a:fld>
            <a:endParaRPr lang="en-US"/>
          </a:p>
        </p:txBody>
      </p:sp>
      <p:sp>
        <p:nvSpPr>
          <p:cNvPr id="4" name="Holder 4"/>
          <p:cNvSpPr>
            <a:spLocks noGrp="1"/>
          </p:cNvSpPr>
          <p:nvPr>
            <p:ph type="sldNum" sz="quarter" idx="7"/>
          </p:nvPr>
        </p:nvSpPr>
        <p:spPr/>
        <p:txBody>
          <a:bodyPr lIns="0" tIns="0" rIns="0" bIns="0"/>
          <a:lstStyle>
            <a:lvl1pPr>
              <a:defRPr sz="1200" b="0" i="0">
                <a:solidFill>
                  <a:srgbClr val="898989"/>
                </a:solidFill>
                <a:latin typeface="Calibri"/>
                <a:cs typeface="Calibri"/>
              </a:defRPr>
            </a:lvl1pPr>
          </a:lstStyle>
          <a:p>
            <a:pPr marL="115570">
              <a:lnSpc>
                <a:spcPct val="100000"/>
              </a:lnSpc>
              <a:spcBef>
                <a:spcPts val="40"/>
              </a:spcBef>
            </a:pPr>
            <a:fld id="{81D60167-4931-47E6-BA6A-407CBD079E47}" type="slidenum">
              <a:rPr dirty="0">
                <a:solidFill>
                  <a:srgbClr val="7F7F7F"/>
                </a:solidFill>
              </a:rPr>
              <a:t>‹#›</a:t>
            </a:fld>
            <a:endParaRPr dirty="0">
              <a:solidFill>
                <a:srgbClr val="7F7F7F"/>
              </a:solidFill>
            </a:endParaRPr>
          </a:p>
        </p:txBody>
      </p:sp>
    </p:spTree>
    <p:extLst>
      <p:ext uri="{BB962C8B-B14F-4D97-AF65-F5344CB8AC3E}">
        <p14:creationId xmlns:p14="http://schemas.microsoft.com/office/powerpoint/2010/main" val="1454083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6939" y="611124"/>
            <a:ext cx="7070725" cy="695960"/>
          </a:xfrm>
          <a:prstGeom prst="rect">
            <a:avLst/>
          </a:prstGeom>
        </p:spPr>
        <p:txBody>
          <a:bodyPr wrap="square" lIns="0" tIns="0" rIns="0" bIns="0">
            <a:spAutoFit/>
          </a:bodyPr>
          <a:lstStyle>
            <a:lvl1pPr>
              <a:defRPr sz="4400" b="0" i="0">
                <a:solidFill>
                  <a:schemeClr val="tx1"/>
                </a:solidFill>
                <a:latin typeface="Calibri Light"/>
                <a:cs typeface="Calibri Light"/>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9/28/2023</a:t>
            </a:fld>
            <a:endParaRPr lang="en-US"/>
          </a:p>
        </p:txBody>
      </p:sp>
      <p:sp>
        <p:nvSpPr>
          <p:cNvPr id="6" name="Holder 6"/>
          <p:cNvSpPr>
            <a:spLocks noGrp="1"/>
          </p:cNvSpPr>
          <p:nvPr>
            <p:ph type="sldNum" sz="quarter" idx="7"/>
          </p:nvPr>
        </p:nvSpPr>
        <p:spPr/>
        <p:txBody>
          <a:bodyPr lIns="0" tIns="0" rIns="0" bIns="0"/>
          <a:lstStyle>
            <a:lvl1pPr>
              <a:defRPr sz="1200" b="0" i="0">
                <a:solidFill>
                  <a:srgbClr val="898989"/>
                </a:solidFill>
                <a:latin typeface="Calibri"/>
                <a:cs typeface="Calibri"/>
              </a:defRPr>
            </a:lvl1pPr>
          </a:lstStyle>
          <a:p>
            <a:pPr marL="63500">
              <a:lnSpc>
                <a:spcPct val="100000"/>
              </a:lnSpc>
              <a:spcBef>
                <a:spcPts val="170"/>
              </a:spcBef>
            </a:pPr>
            <a:fld id="{81D60167-4931-47E6-BA6A-407CBD079E47}" type="slidenum">
              <a:rPr sz="1000" spc="-25" dirty="0"/>
              <a:t>‹#›</a:t>
            </a:fld>
            <a:endParaRPr sz="1000"/>
          </a:p>
        </p:txBody>
      </p:sp>
    </p:spTree>
    <p:extLst>
      <p:ext uri="{BB962C8B-B14F-4D97-AF65-F5344CB8AC3E}">
        <p14:creationId xmlns:p14="http://schemas.microsoft.com/office/powerpoint/2010/main" val="35009769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9/28/2023</a:t>
            </a:fld>
            <a:endParaRPr lang="en-US"/>
          </a:p>
        </p:txBody>
      </p:sp>
      <p:sp>
        <p:nvSpPr>
          <p:cNvPr id="6" name="Holder 6"/>
          <p:cNvSpPr>
            <a:spLocks noGrp="1"/>
          </p:cNvSpPr>
          <p:nvPr>
            <p:ph type="sldNum" sz="quarter" idx="7"/>
          </p:nvPr>
        </p:nvSpPr>
        <p:spPr/>
        <p:txBody>
          <a:bodyPr lIns="0" tIns="0" rIns="0" bIns="0"/>
          <a:lstStyle>
            <a:lvl1pPr>
              <a:defRPr sz="1200" b="0" i="0">
                <a:solidFill>
                  <a:srgbClr val="898989"/>
                </a:solidFill>
                <a:latin typeface="Calibri"/>
                <a:cs typeface="Calibri"/>
              </a:defRPr>
            </a:lvl1pPr>
          </a:lstStyle>
          <a:p>
            <a:pPr marL="63500">
              <a:lnSpc>
                <a:spcPct val="100000"/>
              </a:lnSpc>
              <a:spcBef>
                <a:spcPts val="170"/>
              </a:spcBef>
            </a:pPr>
            <a:fld id="{81D60167-4931-47E6-BA6A-407CBD079E47}" type="slidenum">
              <a:rPr sz="1000" spc="-25" dirty="0"/>
              <a:t>‹#›</a:t>
            </a:fld>
            <a:endParaRPr sz="1000"/>
          </a:p>
        </p:txBody>
      </p:sp>
    </p:spTree>
    <p:extLst>
      <p:ext uri="{BB962C8B-B14F-4D97-AF65-F5344CB8AC3E}">
        <p14:creationId xmlns:p14="http://schemas.microsoft.com/office/powerpoint/2010/main" val="33366517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9/28/2023</a:t>
            </a:fld>
            <a:endParaRPr lang="en-US"/>
          </a:p>
        </p:txBody>
      </p:sp>
      <p:sp>
        <p:nvSpPr>
          <p:cNvPr id="7" name="Holder 7"/>
          <p:cNvSpPr>
            <a:spLocks noGrp="1"/>
          </p:cNvSpPr>
          <p:nvPr>
            <p:ph type="sldNum" sz="quarter" idx="7"/>
          </p:nvPr>
        </p:nvSpPr>
        <p:spPr/>
        <p:txBody>
          <a:bodyPr lIns="0" tIns="0" rIns="0" bIns="0"/>
          <a:lstStyle>
            <a:lvl1pPr>
              <a:defRPr sz="1200" b="0" i="0">
                <a:solidFill>
                  <a:srgbClr val="898989"/>
                </a:solidFill>
                <a:latin typeface="Calibri"/>
                <a:cs typeface="Calibri"/>
              </a:defRPr>
            </a:lvl1pPr>
          </a:lstStyle>
          <a:p>
            <a:pPr marL="63500">
              <a:lnSpc>
                <a:spcPct val="100000"/>
              </a:lnSpc>
              <a:spcBef>
                <a:spcPts val="170"/>
              </a:spcBef>
            </a:pPr>
            <a:fld id="{81D60167-4931-47E6-BA6A-407CBD079E47}" type="slidenum">
              <a:rPr sz="1000" spc="-25" dirty="0"/>
              <a:t>‹#›</a:t>
            </a:fld>
            <a:endParaRPr sz="1000"/>
          </a:p>
        </p:txBody>
      </p:sp>
    </p:spTree>
    <p:extLst>
      <p:ext uri="{BB962C8B-B14F-4D97-AF65-F5344CB8AC3E}">
        <p14:creationId xmlns:p14="http://schemas.microsoft.com/office/powerpoint/2010/main" val="1119419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C921-B5F1-24C5-4B9B-D4B8D3B1E3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A23A69-5435-4327-A335-3ACACE5BE8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B2969-C784-EBA1-3B4A-4F2E60476FD7}"/>
              </a:ext>
            </a:extLst>
          </p:cNvPr>
          <p:cNvSpPr>
            <a:spLocks noGrp="1"/>
          </p:cNvSpPr>
          <p:nvPr>
            <p:ph type="dt" sz="half" idx="10"/>
          </p:nvPr>
        </p:nvSpPr>
        <p:spPr/>
        <p:txBody>
          <a:bodyPr/>
          <a:lstStyle/>
          <a:p>
            <a:fld id="{21DA7382-F97E-4E75-B0FB-C3F3CA7210C0}" type="datetimeFigureOut">
              <a:rPr lang="en-US" smtClean="0"/>
              <a:t>9/28/2023</a:t>
            </a:fld>
            <a:endParaRPr lang="en-US"/>
          </a:p>
        </p:txBody>
      </p:sp>
      <p:sp>
        <p:nvSpPr>
          <p:cNvPr id="5" name="Footer Placeholder 4">
            <a:extLst>
              <a:ext uri="{FF2B5EF4-FFF2-40B4-BE49-F238E27FC236}">
                <a16:creationId xmlns:a16="http://schemas.microsoft.com/office/drawing/2014/main" id="{9A50EB0D-ED75-8FDC-3E7E-FC9EA6A9F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53C504-3F63-086A-7B81-7F50160DB2B2}"/>
              </a:ext>
            </a:extLst>
          </p:cNvPr>
          <p:cNvSpPr>
            <a:spLocks noGrp="1"/>
          </p:cNvSpPr>
          <p:nvPr>
            <p:ph type="sldNum" sz="quarter" idx="12"/>
          </p:nvPr>
        </p:nvSpPr>
        <p:spPr/>
        <p:txBody>
          <a:bodyPr/>
          <a:lstStyle/>
          <a:p>
            <a:fld id="{F38552A6-5446-4552-BB32-AB19AB2F8EA2}" type="slidenum">
              <a:rPr lang="en-US" smtClean="0"/>
              <a:t>‹#›</a:t>
            </a:fld>
            <a:endParaRPr lang="en-US"/>
          </a:p>
        </p:txBody>
      </p:sp>
    </p:spTree>
    <p:extLst>
      <p:ext uri="{BB962C8B-B14F-4D97-AF65-F5344CB8AC3E}">
        <p14:creationId xmlns:p14="http://schemas.microsoft.com/office/powerpoint/2010/main" val="38292019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9/28/2023</a:t>
            </a:fld>
            <a:endParaRPr lang="en-US"/>
          </a:p>
        </p:txBody>
      </p:sp>
      <p:sp>
        <p:nvSpPr>
          <p:cNvPr id="5" name="Holder 5"/>
          <p:cNvSpPr>
            <a:spLocks noGrp="1"/>
          </p:cNvSpPr>
          <p:nvPr>
            <p:ph type="sldNum" sz="quarter" idx="7"/>
          </p:nvPr>
        </p:nvSpPr>
        <p:spPr/>
        <p:txBody>
          <a:bodyPr lIns="0" tIns="0" rIns="0" bIns="0"/>
          <a:lstStyle>
            <a:lvl1pPr>
              <a:defRPr sz="1200" b="0" i="0">
                <a:solidFill>
                  <a:srgbClr val="898989"/>
                </a:solidFill>
                <a:latin typeface="Calibri"/>
                <a:cs typeface="Calibri"/>
              </a:defRPr>
            </a:lvl1pPr>
          </a:lstStyle>
          <a:p>
            <a:pPr marL="63500">
              <a:lnSpc>
                <a:spcPct val="100000"/>
              </a:lnSpc>
              <a:spcBef>
                <a:spcPts val="170"/>
              </a:spcBef>
            </a:pPr>
            <a:fld id="{81D60167-4931-47E6-BA6A-407CBD079E47}" type="slidenum">
              <a:rPr sz="1000" spc="-25" dirty="0"/>
              <a:t>‹#›</a:t>
            </a:fld>
            <a:endParaRPr sz="1000"/>
          </a:p>
        </p:txBody>
      </p:sp>
    </p:spTree>
    <p:extLst>
      <p:ext uri="{BB962C8B-B14F-4D97-AF65-F5344CB8AC3E}">
        <p14:creationId xmlns:p14="http://schemas.microsoft.com/office/powerpoint/2010/main" val="2071771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9/28/2023</a:t>
            </a:fld>
            <a:endParaRPr lang="en-US"/>
          </a:p>
        </p:txBody>
      </p:sp>
      <p:sp>
        <p:nvSpPr>
          <p:cNvPr id="4" name="Holder 4"/>
          <p:cNvSpPr>
            <a:spLocks noGrp="1"/>
          </p:cNvSpPr>
          <p:nvPr>
            <p:ph type="sldNum" sz="quarter" idx="7"/>
          </p:nvPr>
        </p:nvSpPr>
        <p:spPr/>
        <p:txBody>
          <a:bodyPr lIns="0" tIns="0" rIns="0" bIns="0"/>
          <a:lstStyle>
            <a:lvl1pPr>
              <a:defRPr sz="1200" b="0" i="0">
                <a:solidFill>
                  <a:srgbClr val="898989"/>
                </a:solidFill>
                <a:latin typeface="Calibri"/>
                <a:cs typeface="Calibri"/>
              </a:defRPr>
            </a:lvl1pPr>
          </a:lstStyle>
          <a:p>
            <a:pPr marL="63500">
              <a:lnSpc>
                <a:spcPct val="100000"/>
              </a:lnSpc>
              <a:spcBef>
                <a:spcPts val="170"/>
              </a:spcBef>
            </a:pPr>
            <a:fld id="{81D60167-4931-47E6-BA6A-407CBD079E47}" type="slidenum">
              <a:rPr sz="1000" spc="-25" dirty="0"/>
              <a:t>‹#›</a:t>
            </a:fld>
            <a:endParaRPr sz="1000"/>
          </a:p>
        </p:txBody>
      </p:sp>
    </p:spTree>
    <p:extLst>
      <p:ext uri="{BB962C8B-B14F-4D97-AF65-F5344CB8AC3E}">
        <p14:creationId xmlns:p14="http://schemas.microsoft.com/office/powerpoint/2010/main" val="22628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4400" b="0" i="0">
                <a:solidFill>
                  <a:schemeClr val="tx1"/>
                </a:solidFill>
                <a:latin typeface="Calibri Light"/>
                <a:cs typeface="Calibri Light"/>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10/2/2023</a:t>
            </a:fld>
            <a:endParaRPr lang="en-US"/>
          </a:p>
        </p:txBody>
      </p:sp>
      <p:sp>
        <p:nvSpPr>
          <p:cNvPr id="6" name="Holder 6"/>
          <p:cNvSpPr>
            <a:spLocks noGrp="1"/>
          </p:cNvSpPr>
          <p:nvPr>
            <p:ph type="sldNum" sz="quarter" idx="7"/>
          </p:nvPr>
        </p:nvSpPr>
        <p:spPr/>
        <p:txBody>
          <a:bodyPr lIns="0" tIns="0" rIns="0" bIns="0"/>
          <a:lstStyle>
            <a:lvl1pPr>
              <a:defRPr sz="1200" b="0" i="0">
                <a:solidFill>
                  <a:srgbClr val="898989"/>
                </a:solidFill>
                <a:latin typeface="Calibri"/>
                <a:cs typeface="Calibri"/>
              </a:defRPr>
            </a:lvl1pPr>
          </a:lstStyle>
          <a:p>
            <a:pPr marL="115570">
              <a:lnSpc>
                <a:spcPct val="100000"/>
              </a:lnSpc>
              <a:spcBef>
                <a:spcPts val="40"/>
              </a:spcBef>
            </a:pPr>
            <a:fld id="{81D60167-4931-47E6-BA6A-407CBD079E47}" type="slidenum">
              <a:rPr dirty="0"/>
              <a:t>‹#›</a:t>
            </a:fld>
            <a:endParaRPr dirty="0"/>
          </a:p>
        </p:txBody>
      </p:sp>
    </p:spTree>
    <p:extLst>
      <p:ext uri="{BB962C8B-B14F-4D97-AF65-F5344CB8AC3E}">
        <p14:creationId xmlns:p14="http://schemas.microsoft.com/office/powerpoint/2010/main" val="42793931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10/2/2023</a:t>
            </a:fld>
            <a:endParaRPr lang="en-US"/>
          </a:p>
        </p:txBody>
      </p:sp>
      <p:sp>
        <p:nvSpPr>
          <p:cNvPr id="6" name="Holder 6"/>
          <p:cNvSpPr>
            <a:spLocks noGrp="1"/>
          </p:cNvSpPr>
          <p:nvPr>
            <p:ph type="sldNum" sz="quarter" idx="7"/>
          </p:nvPr>
        </p:nvSpPr>
        <p:spPr/>
        <p:txBody>
          <a:bodyPr lIns="0" tIns="0" rIns="0" bIns="0"/>
          <a:lstStyle>
            <a:lvl1pPr>
              <a:defRPr sz="1200" b="0" i="0">
                <a:solidFill>
                  <a:srgbClr val="898989"/>
                </a:solidFill>
                <a:latin typeface="Calibri"/>
                <a:cs typeface="Calibri"/>
              </a:defRPr>
            </a:lvl1pPr>
          </a:lstStyle>
          <a:p>
            <a:pPr marL="115570">
              <a:lnSpc>
                <a:spcPct val="100000"/>
              </a:lnSpc>
              <a:spcBef>
                <a:spcPts val="40"/>
              </a:spcBef>
            </a:pPr>
            <a:fld id="{81D60167-4931-47E6-BA6A-407CBD079E47}" type="slidenum">
              <a:rPr dirty="0"/>
              <a:t>‹#›</a:t>
            </a:fld>
            <a:endParaRPr dirty="0"/>
          </a:p>
        </p:txBody>
      </p:sp>
    </p:spTree>
    <p:extLst>
      <p:ext uri="{BB962C8B-B14F-4D97-AF65-F5344CB8AC3E}">
        <p14:creationId xmlns:p14="http://schemas.microsoft.com/office/powerpoint/2010/main" val="23992309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10/2/2023</a:t>
            </a:fld>
            <a:endParaRPr lang="en-US"/>
          </a:p>
        </p:txBody>
      </p:sp>
      <p:sp>
        <p:nvSpPr>
          <p:cNvPr id="7" name="Holder 7"/>
          <p:cNvSpPr>
            <a:spLocks noGrp="1"/>
          </p:cNvSpPr>
          <p:nvPr>
            <p:ph type="sldNum" sz="quarter" idx="7"/>
          </p:nvPr>
        </p:nvSpPr>
        <p:spPr/>
        <p:txBody>
          <a:bodyPr lIns="0" tIns="0" rIns="0" bIns="0"/>
          <a:lstStyle>
            <a:lvl1pPr>
              <a:defRPr sz="1200" b="0" i="0">
                <a:solidFill>
                  <a:srgbClr val="898989"/>
                </a:solidFill>
                <a:latin typeface="Calibri"/>
                <a:cs typeface="Calibri"/>
              </a:defRPr>
            </a:lvl1pPr>
          </a:lstStyle>
          <a:p>
            <a:pPr marL="115570">
              <a:lnSpc>
                <a:spcPct val="100000"/>
              </a:lnSpc>
              <a:spcBef>
                <a:spcPts val="40"/>
              </a:spcBef>
            </a:pPr>
            <a:fld id="{81D60167-4931-47E6-BA6A-407CBD079E47}" type="slidenum">
              <a:rPr dirty="0"/>
              <a:t>‹#›</a:t>
            </a:fld>
            <a:endParaRPr dirty="0"/>
          </a:p>
        </p:txBody>
      </p:sp>
    </p:spTree>
    <p:extLst>
      <p:ext uri="{BB962C8B-B14F-4D97-AF65-F5344CB8AC3E}">
        <p14:creationId xmlns:p14="http://schemas.microsoft.com/office/powerpoint/2010/main" val="40248366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0350568" y="217821"/>
            <a:ext cx="1622861" cy="749294"/>
          </a:xfrm>
          <a:prstGeom prst="rect">
            <a:avLst/>
          </a:prstGeom>
        </p:spPr>
      </p:pic>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10/2/2023</a:t>
            </a:fld>
            <a:endParaRPr lang="en-US"/>
          </a:p>
        </p:txBody>
      </p:sp>
      <p:sp>
        <p:nvSpPr>
          <p:cNvPr id="5" name="Holder 5"/>
          <p:cNvSpPr>
            <a:spLocks noGrp="1"/>
          </p:cNvSpPr>
          <p:nvPr>
            <p:ph type="sldNum" sz="quarter" idx="7"/>
          </p:nvPr>
        </p:nvSpPr>
        <p:spPr/>
        <p:txBody>
          <a:bodyPr lIns="0" tIns="0" rIns="0" bIns="0"/>
          <a:lstStyle>
            <a:lvl1pPr>
              <a:defRPr sz="1200" b="0" i="0">
                <a:solidFill>
                  <a:srgbClr val="898989"/>
                </a:solidFill>
                <a:latin typeface="Calibri"/>
                <a:cs typeface="Calibri"/>
              </a:defRPr>
            </a:lvl1pPr>
          </a:lstStyle>
          <a:p>
            <a:pPr marL="115570">
              <a:lnSpc>
                <a:spcPct val="100000"/>
              </a:lnSpc>
              <a:spcBef>
                <a:spcPts val="40"/>
              </a:spcBef>
            </a:pPr>
            <a:fld id="{81D60167-4931-47E6-BA6A-407CBD079E47}" type="slidenum">
              <a:rPr dirty="0"/>
              <a:t>‹#›</a:t>
            </a:fld>
            <a:endParaRPr dirty="0"/>
          </a:p>
        </p:txBody>
      </p:sp>
    </p:spTree>
    <p:extLst>
      <p:ext uri="{BB962C8B-B14F-4D97-AF65-F5344CB8AC3E}">
        <p14:creationId xmlns:p14="http://schemas.microsoft.com/office/powerpoint/2010/main" val="3074698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10/2/2023</a:t>
            </a:fld>
            <a:endParaRPr lang="en-US"/>
          </a:p>
        </p:txBody>
      </p:sp>
      <p:sp>
        <p:nvSpPr>
          <p:cNvPr id="4" name="Holder 4"/>
          <p:cNvSpPr>
            <a:spLocks noGrp="1"/>
          </p:cNvSpPr>
          <p:nvPr>
            <p:ph type="sldNum" sz="quarter" idx="7"/>
          </p:nvPr>
        </p:nvSpPr>
        <p:spPr/>
        <p:txBody>
          <a:bodyPr lIns="0" tIns="0" rIns="0" bIns="0"/>
          <a:lstStyle>
            <a:lvl1pPr>
              <a:defRPr sz="1200" b="0" i="0">
                <a:solidFill>
                  <a:srgbClr val="898989"/>
                </a:solidFill>
                <a:latin typeface="Calibri"/>
                <a:cs typeface="Calibri"/>
              </a:defRPr>
            </a:lvl1pPr>
          </a:lstStyle>
          <a:p>
            <a:pPr marL="115570">
              <a:lnSpc>
                <a:spcPct val="100000"/>
              </a:lnSpc>
              <a:spcBef>
                <a:spcPts val="40"/>
              </a:spcBef>
            </a:pPr>
            <a:fld id="{81D60167-4931-47E6-BA6A-407CBD079E47}" type="slidenum">
              <a:rPr dirty="0"/>
              <a:t>‹#›</a:t>
            </a:fld>
            <a:endParaRPr dirty="0"/>
          </a:p>
        </p:txBody>
      </p:sp>
    </p:spTree>
    <p:extLst>
      <p:ext uri="{BB962C8B-B14F-4D97-AF65-F5344CB8AC3E}">
        <p14:creationId xmlns:p14="http://schemas.microsoft.com/office/powerpoint/2010/main" val="2429893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5C47C-D721-0127-FA93-D592920C87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80A582-1949-6944-DC3E-0793132B14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21A980-4654-1777-CC36-930BBCBE0ABB}"/>
              </a:ext>
            </a:extLst>
          </p:cNvPr>
          <p:cNvSpPr>
            <a:spLocks noGrp="1"/>
          </p:cNvSpPr>
          <p:nvPr>
            <p:ph type="dt" sz="half" idx="10"/>
          </p:nvPr>
        </p:nvSpPr>
        <p:spPr/>
        <p:txBody>
          <a:bodyPr/>
          <a:lstStyle/>
          <a:p>
            <a:fld id="{21DA7382-F97E-4E75-B0FB-C3F3CA7210C0}" type="datetimeFigureOut">
              <a:rPr lang="en-US" smtClean="0"/>
              <a:t>9/28/2023</a:t>
            </a:fld>
            <a:endParaRPr lang="en-US"/>
          </a:p>
        </p:txBody>
      </p:sp>
      <p:sp>
        <p:nvSpPr>
          <p:cNvPr id="5" name="Footer Placeholder 4">
            <a:extLst>
              <a:ext uri="{FF2B5EF4-FFF2-40B4-BE49-F238E27FC236}">
                <a16:creationId xmlns:a16="http://schemas.microsoft.com/office/drawing/2014/main" id="{6C4B58A4-2A33-5964-FC1B-3DCEAB29C9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C124DA-F2AF-FEAB-7411-90D84FD2B9F0}"/>
              </a:ext>
            </a:extLst>
          </p:cNvPr>
          <p:cNvSpPr>
            <a:spLocks noGrp="1"/>
          </p:cNvSpPr>
          <p:nvPr>
            <p:ph type="sldNum" sz="quarter" idx="12"/>
          </p:nvPr>
        </p:nvSpPr>
        <p:spPr/>
        <p:txBody>
          <a:bodyPr/>
          <a:lstStyle/>
          <a:p>
            <a:fld id="{F38552A6-5446-4552-BB32-AB19AB2F8EA2}" type="slidenum">
              <a:rPr lang="en-US" smtClean="0"/>
              <a:t>‹#›</a:t>
            </a:fld>
            <a:endParaRPr lang="en-US"/>
          </a:p>
        </p:txBody>
      </p:sp>
    </p:spTree>
    <p:extLst>
      <p:ext uri="{BB962C8B-B14F-4D97-AF65-F5344CB8AC3E}">
        <p14:creationId xmlns:p14="http://schemas.microsoft.com/office/powerpoint/2010/main" val="314146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1303-2551-19AB-5216-8D7F82E516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438686-1259-D984-50ED-4FEF698EED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DFF2D2-6EC2-108E-6C6D-6DF209A5C0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577474-7C41-6B1B-D975-7BB1357EB278}"/>
              </a:ext>
            </a:extLst>
          </p:cNvPr>
          <p:cNvSpPr>
            <a:spLocks noGrp="1"/>
          </p:cNvSpPr>
          <p:nvPr>
            <p:ph type="dt" sz="half" idx="10"/>
          </p:nvPr>
        </p:nvSpPr>
        <p:spPr/>
        <p:txBody>
          <a:bodyPr/>
          <a:lstStyle/>
          <a:p>
            <a:fld id="{21DA7382-F97E-4E75-B0FB-C3F3CA7210C0}" type="datetimeFigureOut">
              <a:rPr lang="en-US" smtClean="0"/>
              <a:t>9/28/2023</a:t>
            </a:fld>
            <a:endParaRPr lang="en-US"/>
          </a:p>
        </p:txBody>
      </p:sp>
      <p:sp>
        <p:nvSpPr>
          <p:cNvPr id="6" name="Footer Placeholder 5">
            <a:extLst>
              <a:ext uri="{FF2B5EF4-FFF2-40B4-BE49-F238E27FC236}">
                <a16:creationId xmlns:a16="http://schemas.microsoft.com/office/drawing/2014/main" id="{4B0D2B86-20D3-51B5-B5C3-A5450087C2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CBE2E5-2C78-F88C-33EF-C2E9773015AD}"/>
              </a:ext>
            </a:extLst>
          </p:cNvPr>
          <p:cNvSpPr>
            <a:spLocks noGrp="1"/>
          </p:cNvSpPr>
          <p:nvPr>
            <p:ph type="sldNum" sz="quarter" idx="12"/>
          </p:nvPr>
        </p:nvSpPr>
        <p:spPr/>
        <p:txBody>
          <a:bodyPr/>
          <a:lstStyle/>
          <a:p>
            <a:fld id="{F38552A6-5446-4552-BB32-AB19AB2F8EA2}" type="slidenum">
              <a:rPr lang="en-US" smtClean="0"/>
              <a:t>‹#›</a:t>
            </a:fld>
            <a:endParaRPr lang="en-US"/>
          </a:p>
        </p:txBody>
      </p:sp>
    </p:spTree>
    <p:extLst>
      <p:ext uri="{BB962C8B-B14F-4D97-AF65-F5344CB8AC3E}">
        <p14:creationId xmlns:p14="http://schemas.microsoft.com/office/powerpoint/2010/main" val="103027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4465A-5EF0-FB31-4C4C-5C8EE2F8D6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C4ACD0-83E6-1B86-3CC7-40F2B57AE3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0E1A81-B426-FE8C-A2CC-C780C82CD1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FE9B38-27FB-0DCF-0316-69AD5FC1DA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DFAA36-F807-79EA-7C77-871396777C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1EC0B6-8799-1AB5-E763-691241510521}"/>
              </a:ext>
            </a:extLst>
          </p:cNvPr>
          <p:cNvSpPr>
            <a:spLocks noGrp="1"/>
          </p:cNvSpPr>
          <p:nvPr>
            <p:ph type="dt" sz="half" idx="10"/>
          </p:nvPr>
        </p:nvSpPr>
        <p:spPr/>
        <p:txBody>
          <a:bodyPr/>
          <a:lstStyle/>
          <a:p>
            <a:fld id="{21DA7382-F97E-4E75-B0FB-C3F3CA7210C0}" type="datetimeFigureOut">
              <a:rPr lang="en-US" smtClean="0"/>
              <a:t>9/28/2023</a:t>
            </a:fld>
            <a:endParaRPr lang="en-US"/>
          </a:p>
        </p:txBody>
      </p:sp>
      <p:sp>
        <p:nvSpPr>
          <p:cNvPr id="8" name="Footer Placeholder 7">
            <a:extLst>
              <a:ext uri="{FF2B5EF4-FFF2-40B4-BE49-F238E27FC236}">
                <a16:creationId xmlns:a16="http://schemas.microsoft.com/office/drawing/2014/main" id="{D411CE81-DE18-6652-494D-AE8457B328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0C274C-9F15-E474-9E3C-3DDCC4D319FC}"/>
              </a:ext>
            </a:extLst>
          </p:cNvPr>
          <p:cNvSpPr>
            <a:spLocks noGrp="1"/>
          </p:cNvSpPr>
          <p:nvPr>
            <p:ph type="sldNum" sz="quarter" idx="12"/>
          </p:nvPr>
        </p:nvSpPr>
        <p:spPr/>
        <p:txBody>
          <a:bodyPr/>
          <a:lstStyle/>
          <a:p>
            <a:fld id="{F38552A6-5446-4552-BB32-AB19AB2F8EA2}" type="slidenum">
              <a:rPr lang="en-US" smtClean="0"/>
              <a:t>‹#›</a:t>
            </a:fld>
            <a:endParaRPr lang="en-US"/>
          </a:p>
        </p:txBody>
      </p:sp>
    </p:spTree>
    <p:extLst>
      <p:ext uri="{BB962C8B-B14F-4D97-AF65-F5344CB8AC3E}">
        <p14:creationId xmlns:p14="http://schemas.microsoft.com/office/powerpoint/2010/main" val="1203239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CA536-B03A-0383-0F71-1AA34D6718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E2A139-2EBE-CA57-263D-D15914EDC38E}"/>
              </a:ext>
            </a:extLst>
          </p:cNvPr>
          <p:cNvSpPr>
            <a:spLocks noGrp="1"/>
          </p:cNvSpPr>
          <p:nvPr>
            <p:ph type="dt" sz="half" idx="10"/>
          </p:nvPr>
        </p:nvSpPr>
        <p:spPr/>
        <p:txBody>
          <a:bodyPr/>
          <a:lstStyle/>
          <a:p>
            <a:fld id="{21DA7382-F97E-4E75-B0FB-C3F3CA7210C0}" type="datetimeFigureOut">
              <a:rPr lang="en-US" smtClean="0"/>
              <a:t>9/28/2023</a:t>
            </a:fld>
            <a:endParaRPr lang="en-US"/>
          </a:p>
        </p:txBody>
      </p:sp>
      <p:sp>
        <p:nvSpPr>
          <p:cNvPr id="4" name="Footer Placeholder 3">
            <a:extLst>
              <a:ext uri="{FF2B5EF4-FFF2-40B4-BE49-F238E27FC236}">
                <a16:creationId xmlns:a16="http://schemas.microsoft.com/office/drawing/2014/main" id="{DA008030-232D-538D-36CB-60CBB5406B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2397AF-A4D3-36AE-4986-04753CD6BE87}"/>
              </a:ext>
            </a:extLst>
          </p:cNvPr>
          <p:cNvSpPr>
            <a:spLocks noGrp="1"/>
          </p:cNvSpPr>
          <p:nvPr>
            <p:ph type="sldNum" sz="quarter" idx="12"/>
          </p:nvPr>
        </p:nvSpPr>
        <p:spPr/>
        <p:txBody>
          <a:bodyPr/>
          <a:lstStyle/>
          <a:p>
            <a:fld id="{F38552A6-5446-4552-BB32-AB19AB2F8EA2}" type="slidenum">
              <a:rPr lang="en-US" smtClean="0"/>
              <a:t>‹#›</a:t>
            </a:fld>
            <a:endParaRPr lang="en-US"/>
          </a:p>
        </p:txBody>
      </p:sp>
    </p:spTree>
    <p:extLst>
      <p:ext uri="{BB962C8B-B14F-4D97-AF65-F5344CB8AC3E}">
        <p14:creationId xmlns:p14="http://schemas.microsoft.com/office/powerpoint/2010/main" val="1911301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EC024A-900C-B984-B571-2BDB94814EAC}"/>
              </a:ext>
            </a:extLst>
          </p:cNvPr>
          <p:cNvSpPr>
            <a:spLocks noGrp="1"/>
          </p:cNvSpPr>
          <p:nvPr>
            <p:ph type="dt" sz="half" idx="10"/>
          </p:nvPr>
        </p:nvSpPr>
        <p:spPr/>
        <p:txBody>
          <a:bodyPr/>
          <a:lstStyle/>
          <a:p>
            <a:fld id="{21DA7382-F97E-4E75-B0FB-C3F3CA7210C0}" type="datetimeFigureOut">
              <a:rPr lang="en-US" smtClean="0"/>
              <a:t>9/28/2023</a:t>
            </a:fld>
            <a:endParaRPr lang="en-US"/>
          </a:p>
        </p:txBody>
      </p:sp>
      <p:sp>
        <p:nvSpPr>
          <p:cNvPr id="3" name="Footer Placeholder 2">
            <a:extLst>
              <a:ext uri="{FF2B5EF4-FFF2-40B4-BE49-F238E27FC236}">
                <a16:creationId xmlns:a16="http://schemas.microsoft.com/office/drawing/2014/main" id="{B97531E5-020D-6464-DFEF-FD39F6F383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7D04DF-2420-9917-15F7-DAC85188A038}"/>
              </a:ext>
            </a:extLst>
          </p:cNvPr>
          <p:cNvSpPr>
            <a:spLocks noGrp="1"/>
          </p:cNvSpPr>
          <p:nvPr>
            <p:ph type="sldNum" sz="quarter" idx="12"/>
          </p:nvPr>
        </p:nvSpPr>
        <p:spPr/>
        <p:txBody>
          <a:bodyPr/>
          <a:lstStyle/>
          <a:p>
            <a:fld id="{F38552A6-5446-4552-BB32-AB19AB2F8EA2}" type="slidenum">
              <a:rPr lang="en-US" smtClean="0"/>
              <a:t>‹#›</a:t>
            </a:fld>
            <a:endParaRPr lang="en-US"/>
          </a:p>
        </p:txBody>
      </p:sp>
    </p:spTree>
    <p:extLst>
      <p:ext uri="{BB962C8B-B14F-4D97-AF65-F5344CB8AC3E}">
        <p14:creationId xmlns:p14="http://schemas.microsoft.com/office/powerpoint/2010/main" val="926202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24A0-7AE7-4BA2-3A31-9E50A4E34A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9451F6-4D53-0ED5-30C2-87095F5B03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F8A8FA-91DF-5508-E1D8-30175DE44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79794A-85BF-0778-3CBA-06062E903D60}"/>
              </a:ext>
            </a:extLst>
          </p:cNvPr>
          <p:cNvSpPr>
            <a:spLocks noGrp="1"/>
          </p:cNvSpPr>
          <p:nvPr>
            <p:ph type="dt" sz="half" idx="10"/>
          </p:nvPr>
        </p:nvSpPr>
        <p:spPr/>
        <p:txBody>
          <a:bodyPr/>
          <a:lstStyle/>
          <a:p>
            <a:fld id="{21DA7382-F97E-4E75-B0FB-C3F3CA7210C0}" type="datetimeFigureOut">
              <a:rPr lang="en-US" smtClean="0"/>
              <a:t>9/28/2023</a:t>
            </a:fld>
            <a:endParaRPr lang="en-US"/>
          </a:p>
        </p:txBody>
      </p:sp>
      <p:sp>
        <p:nvSpPr>
          <p:cNvPr id="6" name="Footer Placeholder 5">
            <a:extLst>
              <a:ext uri="{FF2B5EF4-FFF2-40B4-BE49-F238E27FC236}">
                <a16:creationId xmlns:a16="http://schemas.microsoft.com/office/drawing/2014/main" id="{89B2BBAD-97F0-1684-ED6C-3BFE0725EC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B9F4F3-52B2-26BA-FE72-84C29948584C}"/>
              </a:ext>
            </a:extLst>
          </p:cNvPr>
          <p:cNvSpPr>
            <a:spLocks noGrp="1"/>
          </p:cNvSpPr>
          <p:nvPr>
            <p:ph type="sldNum" sz="quarter" idx="12"/>
          </p:nvPr>
        </p:nvSpPr>
        <p:spPr/>
        <p:txBody>
          <a:bodyPr/>
          <a:lstStyle/>
          <a:p>
            <a:fld id="{F38552A6-5446-4552-BB32-AB19AB2F8EA2}" type="slidenum">
              <a:rPr lang="en-US" smtClean="0"/>
              <a:t>‹#›</a:t>
            </a:fld>
            <a:endParaRPr lang="en-US"/>
          </a:p>
        </p:txBody>
      </p:sp>
    </p:spTree>
    <p:extLst>
      <p:ext uri="{BB962C8B-B14F-4D97-AF65-F5344CB8AC3E}">
        <p14:creationId xmlns:p14="http://schemas.microsoft.com/office/powerpoint/2010/main" val="3516890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2FCD2-DFFA-D6AA-7C5A-7BA96EDE28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D60B94-B2D3-1488-E9A2-79E563E6B7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3CCD38-2668-07E4-A539-A02EB14496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98583E-170D-07AC-5544-CF07B67CA46F}"/>
              </a:ext>
            </a:extLst>
          </p:cNvPr>
          <p:cNvSpPr>
            <a:spLocks noGrp="1"/>
          </p:cNvSpPr>
          <p:nvPr>
            <p:ph type="dt" sz="half" idx="10"/>
          </p:nvPr>
        </p:nvSpPr>
        <p:spPr/>
        <p:txBody>
          <a:bodyPr/>
          <a:lstStyle/>
          <a:p>
            <a:fld id="{21DA7382-F97E-4E75-B0FB-C3F3CA7210C0}" type="datetimeFigureOut">
              <a:rPr lang="en-US" smtClean="0"/>
              <a:t>9/28/2023</a:t>
            </a:fld>
            <a:endParaRPr lang="en-US"/>
          </a:p>
        </p:txBody>
      </p:sp>
      <p:sp>
        <p:nvSpPr>
          <p:cNvPr id="6" name="Footer Placeholder 5">
            <a:extLst>
              <a:ext uri="{FF2B5EF4-FFF2-40B4-BE49-F238E27FC236}">
                <a16:creationId xmlns:a16="http://schemas.microsoft.com/office/drawing/2014/main" id="{4987C3FB-59B4-4605-2A82-15FDA24A72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7101B3-6400-4489-A148-897A52021F63}"/>
              </a:ext>
            </a:extLst>
          </p:cNvPr>
          <p:cNvSpPr>
            <a:spLocks noGrp="1"/>
          </p:cNvSpPr>
          <p:nvPr>
            <p:ph type="sldNum" sz="quarter" idx="12"/>
          </p:nvPr>
        </p:nvSpPr>
        <p:spPr/>
        <p:txBody>
          <a:bodyPr/>
          <a:lstStyle/>
          <a:p>
            <a:fld id="{F38552A6-5446-4552-BB32-AB19AB2F8EA2}" type="slidenum">
              <a:rPr lang="en-US" smtClean="0"/>
              <a:t>‹#›</a:t>
            </a:fld>
            <a:endParaRPr lang="en-US"/>
          </a:p>
        </p:txBody>
      </p:sp>
    </p:spTree>
    <p:extLst>
      <p:ext uri="{BB962C8B-B14F-4D97-AF65-F5344CB8AC3E}">
        <p14:creationId xmlns:p14="http://schemas.microsoft.com/office/powerpoint/2010/main" val="2430290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jpe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1.jpe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4.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5A717B-7293-A74F-3E0A-2DC58313BD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67C594-10A4-1399-699E-B2DD9B064C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6F9A75-6629-714E-0C6B-DAA2F84537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DA7382-F97E-4E75-B0FB-C3F3CA7210C0}" type="datetimeFigureOut">
              <a:rPr lang="en-US" smtClean="0"/>
              <a:t>9/28/2023</a:t>
            </a:fld>
            <a:endParaRPr lang="en-US"/>
          </a:p>
        </p:txBody>
      </p:sp>
      <p:sp>
        <p:nvSpPr>
          <p:cNvPr id="5" name="Footer Placeholder 4">
            <a:extLst>
              <a:ext uri="{FF2B5EF4-FFF2-40B4-BE49-F238E27FC236}">
                <a16:creationId xmlns:a16="http://schemas.microsoft.com/office/drawing/2014/main" id="{C2B073B0-0364-5916-3215-6BEA323B1B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9CEEAC-CC59-7820-3EE7-BFCA67CBF4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8552A6-5446-4552-BB32-AB19AB2F8EA2}" type="slidenum">
              <a:rPr lang="en-US" smtClean="0"/>
              <a:t>‹#›</a:t>
            </a:fld>
            <a:endParaRPr lang="en-US"/>
          </a:p>
        </p:txBody>
      </p:sp>
    </p:spTree>
    <p:extLst>
      <p:ext uri="{BB962C8B-B14F-4D97-AF65-F5344CB8AC3E}">
        <p14:creationId xmlns:p14="http://schemas.microsoft.com/office/powerpoint/2010/main" val="9387466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7"/>
          <a:srcRect/>
          <a:tile tx="0" ty="0" sx="100000" sy="100000" flip="none" algn="tl"/>
        </a:blip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6939" y="309371"/>
            <a:ext cx="9761220" cy="1293495"/>
          </a:xfrm>
          <a:prstGeom prst="rect">
            <a:avLst/>
          </a:prstGeom>
        </p:spPr>
        <p:txBody>
          <a:bodyPr wrap="square" lIns="0" tIns="0" rIns="0" bIns="0">
            <a:spAutoFit/>
          </a:bodyPr>
          <a:lstStyle>
            <a:lvl1pPr>
              <a:defRPr sz="4400"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916939" y="1830323"/>
            <a:ext cx="4961890" cy="4081779"/>
          </a:xfrm>
          <a:prstGeom prst="rect">
            <a:avLst/>
          </a:prstGeom>
        </p:spPr>
        <p:txBody>
          <a:bodyPr wrap="square" lIns="0" tIns="0" rIns="0" bIns="0">
            <a:spAutoFit/>
          </a:bodyPr>
          <a:lstStyle>
            <a:lvl1pPr>
              <a:defRPr sz="20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9/28/2023</a:t>
            </a:fld>
            <a:endParaRPr lang="en-US"/>
          </a:p>
        </p:txBody>
      </p:sp>
      <p:sp>
        <p:nvSpPr>
          <p:cNvPr id="6" name="Holder 6"/>
          <p:cNvSpPr>
            <a:spLocks noGrp="1"/>
          </p:cNvSpPr>
          <p:nvPr>
            <p:ph type="sldNum" sz="quarter" idx="7"/>
          </p:nvPr>
        </p:nvSpPr>
        <p:spPr>
          <a:xfrm>
            <a:off x="11067415" y="6428920"/>
            <a:ext cx="244475" cy="211454"/>
          </a:xfrm>
          <a:prstGeom prst="rect">
            <a:avLst/>
          </a:prstGeom>
        </p:spPr>
        <p:txBody>
          <a:bodyPr wrap="square" lIns="0" tIns="0" rIns="0" bIns="0">
            <a:spAutoFit/>
          </a:bodyPr>
          <a:lstStyle>
            <a:lvl1pPr>
              <a:defRPr sz="1200" b="0" i="0">
                <a:solidFill>
                  <a:srgbClr val="898989"/>
                </a:solidFill>
                <a:latin typeface="Calibri"/>
                <a:cs typeface="Calibri"/>
              </a:defRPr>
            </a:lvl1pPr>
          </a:lstStyle>
          <a:p>
            <a:pPr marL="115570">
              <a:lnSpc>
                <a:spcPct val="100000"/>
              </a:lnSpc>
              <a:spcBef>
                <a:spcPts val="40"/>
              </a:spcBef>
            </a:pPr>
            <a:fld id="{81D60167-4931-47E6-BA6A-407CBD079E47}" type="slidenum">
              <a:rPr dirty="0">
                <a:solidFill>
                  <a:srgbClr val="7F7F7F"/>
                </a:solidFill>
              </a:rPr>
              <a:t>‹#›</a:t>
            </a:fld>
            <a:endParaRPr dirty="0">
              <a:solidFill>
                <a:srgbClr val="7F7F7F"/>
              </a:solidFill>
            </a:endParaRPr>
          </a:p>
        </p:txBody>
      </p:sp>
    </p:spTree>
    <p:extLst>
      <p:ext uri="{BB962C8B-B14F-4D97-AF65-F5344CB8AC3E}">
        <p14:creationId xmlns:p14="http://schemas.microsoft.com/office/powerpoint/2010/main" val="4044725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7"/>
          <a:srcRect/>
          <a:tile tx="0" ty="0" sx="100000" sy="100000" flip="none" algn="tl"/>
        </a:blip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6939" y="611124"/>
            <a:ext cx="7630159" cy="695960"/>
          </a:xfrm>
          <a:prstGeom prst="rect">
            <a:avLst/>
          </a:prstGeom>
        </p:spPr>
        <p:txBody>
          <a:bodyPr wrap="square" lIns="0" tIns="0" rIns="0" bIns="0">
            <a:spAutoFit/>
          </a:bodyPr>
          <a:lstStyle>
            <a:lvl1pPr>
              <a:defRPr sz="4400"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828234" y="1822996"/>
            <a:ext cx="5107940" cy="186563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9/28/2023</a:t>
            </a:fld>
            <a:endParaRPr lang="en-US"/>
          </a:p>
        </p:txBody>
      </p:sp>
      <p:sp>
        <p:nvSpPr>
          <p:cNvPr id="6" name="Holder 6"/>
          <p:cNvSpPr>
            <a:spLocks noGrp="1"/>
          </p:cNvSpPr>
          <p:nvPr>
            <p:ph type="sldNum" sz="quarter" idx="7"/>
          </p:nvPr>
        </p:nvSpPr>
        <p:spPr>
          <a:xfrm>
            <a:off x="11067415" y="6428920"/>
            <a:ext cx="244475" cy="211454"/>
          </a:xfrm>
          <a:prstGeom prst="rect">
            <a:avLst/>
          </a:prstGeom>
        </p:spPr>
        <p:txBody>
          <a:bodyPr wrap="square" lIns="0" tIns="0" rIns="0" bIns="0">
            <a:spAutoFit/>
          </a:bodyPr>
          <a:lstStyle>
            <a:lvl1pPr>
              <a:defRPr sz="1200" b="0" i="0">
                <a:solidFill>
                  <a:srgbClr val="898989"/>
                </a:solidFill>
                <a:latin typeface="Calibri"/>
                <a:cs typeface="Calibri"/>
              </a:defRPr>
            </a:lvl1pPr>
          </a:lstStyle>
          <a:p>
            <a:pPr marL="63500">
              <a:lnSpc>
                <a:spcPct val="100000"/>
              </a:lnSpc>
              <a:spcBef>
                <a:spcPts val="170"/>
              </a:spcBef>
            </a:pPr>
            <a:fld id="{81D60167-4931-47E6-BA6A-407CBD079E47}" type="slidenum">
              <a:rPr sz="1000" spc="-25" dirty="0"/>
              <a:t>‹#›</a:t>
            </a:fld>
            <a:endParaRPr sz="1000"/>
          </a:p>
        </p:txBody>
      </p:sp>
    </p:spTree>
    <p:extLst>
      <p:ext uri="{BB962C8B-B14F-4D97-AF65-F5344CB8AC3E}">
        <p14:creationId xmlns:p14="http://schemas.microsoft.com/office/powerpoint/2010/main" val="187293382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7"/>
          <a:srcRect/>
          <a:tile tx="0" ty="0" sx="100000" sy="100000" flip="none" algn="tl"/>
        </a:blip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6939" y="309371"/>
            <a:ext cx="10358120" cy="1293495"/>
          </a:xfrm>
          <a:prstGeom prst="rect">
            <a:avLst/>
          </a:prstGeom>
        </p:spPr>
        <p:txBody>
          <a:bodyPr wrap="square" lIns="0" tIns="0" rIns="0" bIns="0">
            <a:spAutoFit/>
          </a:bodyPr>
          <a:lstStyle>
            <a:lvl1pPr>
              <a:defRPr sz="4400"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1860517" y="1811337"/>
            <a:ext cx="8471535" cy="224726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10/2/2023</a:t>
            </a:fld>
            <a:endParaRPr lang="en-US"/>
          </a:p>
        </p:txBody>
      </p:sp>
      <p:sp>
        <p:nvSpPr>
          <p:cNvPr id="6" name="Holder 6"/>
          <p:cNvSpPr>
            <a:spLocks noGrp="1"/>
          </p:cNvSpPr>
          <p:nvPr>
            <p:ph type="sldNum" sz="quarter" idx="7"/>
          </p:nvPr>
        </p:nvSpPr>
        <p:spPr>
          <a:xfrm>
            <a:off x="11067415" y="6428920"/>
            <a:ext cx="244475" cy="211454"/>
          </a:xfrm>
          <a:prstGeom prst="rect">
            <a:avLst/>
          </a:prstGeom>
        </p:spPr>
        <p:txBody>
          <a:bodyPr wrap="square" lIns="0" tIns="0" rIns="0" bIns="0">
            <a:spAutoFit/>
          </a:bodyPr>
          <a:lstStyle>
            <a:lvl1pPr>
              <a:defRPr sz="1200" b="0" i="0">
                <a:solidFill>
                  <a:srgbClr val="898989"/>
                </a:solidFill>
                <a:latin typeface="Calibri"/>
                <a:cs typeface="Calibri"/>
              </a:defRPr>
            </a:lvl1pPr>
          </a:lstStyle>
          <a:p>
            <a:pPr marL="115570">
              <a:lnSpc>
                <a:spcPct val="100000"/>
              </a:lnSpc>
              <a:spcBef>
                <a:spcPts val="40"/>
              </a:spcBef>
            </a:pPr>
            <a:fld id="{81D60167-4931-47E6-BA6A-407CBD079E47}" type="slidenum">
              <a:rPr dirty="0"/>
              <a:t>‹#›</a:t>
            </a:fld>
            <a:endParaRPr dirty="0"/>
          </a:p>
        </p:txBody>
      </p:sp>
    </p:spTree>
    <p:extLst>
      <p:ext uri="{BB962C8B-B14F-4D97-AF65-F5344CB8AC3E}">
        <p14:creationId xmlns:p14="http://schemas.microsoft.com/office/powerpoint/2010/main" val="301138106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ingularityhub.com/2016/04/05/how-to-think-exponentially-and-better-predict-the-future/" TargetMode="External"/><Relationship Id="rId3" Type="http://schemas.openxmlformats.org/officeDocument/2006/relationships/image" Target="../media/image4.png"/><Relationship Id="rId7" Type="http://schemas.openxmlformats.org/officeDocument/2006/relationships/image" Target="../media/image6.jp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hyperlink" Target="http://stats.stackexchange.com/questions/219579/what-is-wrong-with-extrapolation/219663" TargetMode="External"/><Relationship Id="rId5" Type="http://schemas.openxmlformats.org/officeDocument/2006/relationships/image" Target="../media/image5.png"/><Relationship Id="rId4" Type="http://schemas.openxmlformats.org/officeDocument/2006/relationships/hyperlink" Target="https://dataaspirant.com/how-logistic-regression-model-work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https://www.enago.com/academy/quick-guide-to-biostatistics-in-clinical-research-regression-analysi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hyperlink" Target="https://openpress.usask.ca/introtoappliedstatsforpsych/chapter/14-5-linear-regression/" TargetMode="Externa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61.jpeg"/><Relationship Id="rId1" Type="http://schemas.openxmlformats.org/officeDocument/2006/relationships/slideLayout" Target="../slideLayouts/slideLayout18.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hyperlink" Target="https://dataaspirant.com/how-logistic-regression-model-works/" TargetMode="External"/><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hyperlink" Target="https://pixabay.com/en/vintage-old-keys-grunges-brown-1275667/" TargetMode="External"/><Relationship Id="rId2" Type="http://schemas.openxmlformats.org/officeDocument/2006/relationships/image" Target="../media/image76.jpg"/><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3.xml"/><Relationship Id="rId4" Type="http://schemas.openxmlformats.org/officeDocument/2006/relationships/image" Target="../media/image99.png"/></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hyperlink" Target="https://towardsdatascience.com/encoding-categorical-variables-one-hot-vs-dummy-encoding-6d5b9c46e2db" TargetMode="External"/><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1CCCF25-3A92-5D83-0F3D-A280B54EBC2C}"/>
              </a:ext>
            </a:extLst>
          </p:cNvPr>
          <p:cNvSpPr>
            <a:spLocks noGrp="1"/>
          </p:cNvSpPr>
          <p:nvPr>
            <p:ph type="ctrTitle"/>
          </p:nvPr>
        </p:nvSpPr>
        <p:spPr>
          <a:xfrm>
            <a:off x="7160242" y="67555"/>
            <a:ext cx="3305340" cy="321876"/>
          </a:xfrm>
        </p:spPr>
        <p:txBody>
          <a:bodyPr>
            <a:noAutofit/>
          </a:bodyPr>
          <a:lstStyle/>
          <a:p>
            <a:r>
              <a:rPr lang="en-US" sz="2800" dirty="0"/>
              <a:t>Regression</a:t>
            </a:r>
          </a:p>
        </p:txBody>
      </p:sp>
      <p:sp>
        <p:nvSpPr>
          <p:cNvPr id="5" name="Subtitle 4">
            <a:extLst>
              <a:ext uri="{FF2B5EF4-FFF2-40B4-BE49-F238E27FC236}">
                <a16:creationId xmlns:a16="http://schemas.microsoft.com/office/drawing/2014/main" id="{EB6F7436-31F1-2939-A8DE-96B51F535ABC}"/>
              </a:ext>
            </a:extLst>
          </p:cNvPr>
          <p:cNvSpPr>
            <a:spLocks noGrp="1"/>
          </p:cNvSpPr>
          <p:nvPr>
            <p:ph type="subTitle" idx="1"/>
          </p:nvPr>
        </p:nvSpPr>
        <p:spPr>
          <a:xfrm>
            <a:off x="7283674" y="475156"/>
            <a:ext cx="3181908" cy="554357"/>
          </a:xfrm>
        </p:spPr>
        <p:txBody>
          <a:bodyPr>
            <a:normAutofit lnSpcReduction="10000"/>
          </a:bodyPr>
          <a:lstStyle/>
          <a:p>
            <a:r>
              <a:rPr lang="en-US" sz="1800" dirty="0">
                <a:latin typeface="Calibri" panose="020F0502020204030204" pitchFamily="34" charset="0"/>
                <a:cs typeface="Calibri" panose="020F0502020204030204" pitchFamily="34" charset="0"/>
              </a:rPr>
              <a:t>Discovery and Learning with Big Data/Data Discovery</a:t>
            </a:r>
            <a:endParaRPr lang="en-US" sz="1800" dirty="0"/>
          </a:p>
          <a:p>
            <a:endParaRPr lang="en-US" sz="1800" dirty="0"/>
          </a:p>
        </p:txBody>
      </p:sp>
      <p:pic>
        <p:nvPicPr>
          <p:cNvPr id="10" name="Picture 9" descr="A diagram of a hexagon with arrows pointing to the center&#10;&#10;Description automatically generated">
            <a:extLst>
              <a:ext uri="{FF2B5EF4-FFF2-40B4-BE49-F238E27FC236}">
                <a16:creationId xmlns:a16="http://schemas.microsoft.com/office/drawing/2014/main" id="{796A9C36-C617-93C5-EEBB-FB35CB48557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3746496"/>
            <a:ext cx="6176580" cy="3100215"/>
          </a:xfrm>
          <a:prstGeom prst="rect">
            <a:avLst/>
          </a:prstGeom>
        </p:spPr>
      </p:pic>
      <p:pic>
        <p:nvPicPr>
          <p:cNvPr id="3" name="Picture 2" descr="A graph with a line&#10;&#10;Description automatically generated">
            <a:extLst>
              <a:ext uri="{FF2B5EF4-FFF2-40B4-BE49-F238E27FC236}">
                <a16:creationId xmlns:a16="http://schemas.microsoft.com/office/drawing/2014/main" id="{BE08F41F-B010-3A0B-18CA-44B79DAAF45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304748" y="1298222"/>
            <a:ext cx="5884204" cy="5532614"/>
          </a:xfrm>
          <a:prstGeom prst="rect">
            <a:avLst/>
          </a:prstGeom>
        </p:spPr>
      </p:pic>
      <p:pic>
        <p:nvPicPr>
          <p:cNvPr id="12" name="Picture 11" descr="A diagram of a person with a stick figure and a graph&#10;&#10;Description automatically generated with medium confidence">
            <a:extLst>
              <a:ext uri="{FF2B5EF4-FFF2-40B4-BE49-F238E27FC236}">
                <a16:creationId xmlns:a16="http://schemas.microsoft.com/office/drawing/2014/main" id="{A3FF52D1-34A2-FB3D-8DA6-804E48D9C1E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1287" y="33688"/>
            <a:ext cx="6176582" cy="3645253"/>
          </a:xfrm>
          <a:prstGeom prst="rect">
            <a:avLst/>
          </a:prstGeom>
        </p:spPr>
      </p:pic>
    </p:spTree>
    <p:extLst>
      <p:ext uri="{BB962C8B-B14F-4D97-AF65-F5344CB8AC3E}">
        <p14:creationId xmlns:p14="http://schemas.microsoft.com/office/powerpoint/2010/main" val="3915816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1E17D4-9314-C880-BB09-FAC260B2A33E}"/>
              </a:ext>
            </a:extLst>
          </p:cNvPr>
          <p:cNvSpPr>
            <a:spLocks noGrp="1"/>
          </p:cNvSpPr>
          <p:nvPr>
            <p:ph type="title"/>
          </p:nvPr>
        </p:nvSpPr>
        <p:spPr>
          <a:xfrm>
            <a:off x="203201" y="120503"/>
            <a:ext cx="6795910" cy="1132565"/>
          </a:xfrm>
        </p:spPr>
        <p:txBody>
          <a:bodyPr anchor="b">
            <a:normAutofit/>
          </a:bodyPr>
          <a:lstStyle/>
          <a:p>
            <a:r>
              <a:rPr kumimoji="0" lang="en-US" sz="2800" b="1" i="0" u="none" strike="noStrike" kern="1200" cap="none" spc="0" normalizeH="0" baseline="0" noProof="0" dirty="0">
                <a:ln>
                  <a:noFill/>
                </a:ln>
                <a:effectLst/>
                <a:uLnTx/>
                <a:uFillTx/>
                <a:latin typeface="Helvetica" pitchFamily="34" charset="0"/>
                <a:ea typeface="+mn-ea"/>
                <a:cs typeface="+mn-cs"/>
              </a:rPr>
              <a:t>Covariance vs. Correlation Coefficient </a:t>
            </a:r>
            <a:endParaRPr lang="en-US" sz="2800"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82FD13D6-8279-F145-666B-61157068B8F4}"/>
                  </a:ext>
                </a:extLst>
              </p:cNvPr>
              <p:cNvSpPr>
                <a:spLocks noGrp="1"/>
              </p:cNvSpPr>
              <p:nvPr>
                <p:ph idx="1"/>
              </p:nvPr>
            </p:nvSpPr>
            <p:spPr>
              <a:xfrm>
                <a:off x="203201" y="1806222"/>
                <a:ext cx="6987821" cy="4820356"/>
              </a:xfrm>
            </p:spPr>
            <p:txBody>
              <a:bodyPr anchor="t">
                <a:normAutofit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Helvetica" pitchFamily="34" charset="0"/>
                    <a:ea typeface="+mn-ea"/>
                    <a:cs typeface="+mn-cs"/>
                  </a:rPr>
                  <a:t>Sample vs population metrics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Helvetica" pitchFamily="34" charset="0"/>
                    <a:ea typeface="+mn-ea"/>
                    <a:cs typeface="+mn-cs"/>
                  </a:rPr>
                  <a:t>The </a:t>
                </a:r>
                <a:r>
                  <a:rPr kumimoji="0" lang="en-US" sz="2600" b="1" i="0" u="none" strike="noStrike" kern="1200" cap="none" spc="0" normalizeH="0" baseline="0" noProof="0" dirty="0">
                    <a:ln>
                      <a:noFill/>
                    </a:ln>
                    <a:solidFill>
                      <a:prstClr val="black"/>
                    </a:solidFill>
                    <a:effectLst/>
                    <a:uLnTx/>
                    <a:uFillTx/>
                    <a:latin typeface="Helvetica" pitchFamily="34" charset="0"/>
                    <a:ea typeface="+mn-ea"/>
                    <a:cs typeface="+mn-cs"/>
                  </a:rPr>
                  <a:t>sample covariance </a:t>
                </a:r>
                <a14:m>
                  <m:oMath xmlns:m="http://schemas.openxmlformats.org/officeDocument/2006/math">
                    <m:sSub>
                      <m:sSubPr>
                        <m:ctrlPr>
                          <a:rPr kumimoji="0" lang="en-US" sz="2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𝒔</m:t>
                        </m:r>
                      </m:e>
                      <m:sub>
                        <m:r>
                          <a:rPr kumimoji="0" lang="en-US" sz="2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𝒙𝒚</m:t>
                        </m:r>
                      </m:sub>
                    </m:sSub>
                  </m:oMath>
                </a14:m>
                <a:r>
                  <a:rPr kumimoji="0" lang="en-US" sz="2600" b="1" i="0" u="none" strike="noStrike" kern="1200" cap="none" spc="0" normalizeH="0" baseline="0" noProof="0" dirty="0">
                    <a:ln>
                      <a:noFill/>
                    </a:ln>
                    <a:solidFill>
                      <a:prstClr val="black"/>
                    </a:solidFill>
                    <a:effectLst/>
                    <a:uLnTx/>
                    <a:uFillTx/>
                    <a:latin typeface="Helvetica" pitchFamily="34" charset="0"/>
                    <a:ea typeface="+mn-ea"/>
                    <a:cs typeface="+mn-cs"/>
                  </a:rPr>
                  <a:t> </a:t>
                </a:r>
                <a:r>
                  <a:rPr kumimoji="0" lang="en-US" sz="2600" b="0" i="0" u="none" strike="noStrike" kern="1200" cap="none" spc="0" normalizeH="0" baseline="0" noProof="0" dirty="0">
                    <a:ln>
                      <a:noFill/>
                    </a:ln>
                    <a:solidFill>
                      <a:prstClr val="black"/>
                    </a:solidFill>
                    <a:effectLst/>
                    <a:uLnTx/>
                    <a:uFillTx/>
                    <a:latin typeface="Helvetica" pitchFamily="34" charset="0"/>
                    <a:ea typeface="+mn-ea"/>
                    <a:cs typeface="+mn-cs"/>
                  </a:rPr>
                  <a:t>measures the </a:t>
                </a:r>
                <a:r>
                  <a:rPr kumimoji="0" lang="en-US" sz="2600" b="1" i="0" u="none" strike="noStrike" kern="1200" cap="none" spc="0" normalizeH="0" baseline="0" noProof="0" dirty="0">
                    <a:ln>
                      <a:noFill/>
                    </a:ln>
                    <a:solidFill>
                      <a:prstClr val="black"/>
                    </a:solidFill>
                    <a:effectLst/>
                    <a:uLnTx/>
                    <a:uFillTx/>
                    <a:latin typeface="Helvetica" pitchFamily="34" charset="0"/>
                    <a:ea typeface="+mn-ea"/>
                    <a:cs typeface="+mn-cs"/>
                  </a:rPr>
                  <a:t>direction</a:t>
                </a:r>
                <a:r>
                  <a:rPr kumimoji="0" lang="en-US" sz="2600" b="0" i="0" u="none" strike="noStrike" kern="1200" cap="none" spc="0" normalizeH="0" baseline="0" noProof="0" dirty="0">
                    <a:ln>
                      <a:noFill/>
                    </a:ln>
                    <a:solidFill>
                      <a:prstClr val="black"/>
                    </a:solidFill>
                    <a:effectLst/>
                    <a:uLnTx/>
                    <a:uFillTx/>
                    <a:latin typeface="Helvetica" pitchFamily="34" charset="0"/>
                    <a:ea typeface="+mn-ea"/>
                    <a:cs typeface="+mn-cs"/>
                  </a:rPr>
                  <a:t> of the </a:t>
                </a:r>
                <a:r>
                  <a:rPr kumimoji="0" lang="en-US" sz="2600" b="1" i="0" u="none" strike="noStrike" kern="1200" cap="none" spc="0" normalizeH="0" baseline="0" noProof="0" dirty="0">
                    <a:ln>
                      <a:noFill/>
                    </a:ln>
                    <a:solidFill>
                      <a:prstClr val="black"/>
                    </a:solidFill>
                    <a:effectLst/>
                    <a:uLnTx/>
                    <a:uFillTx/>
                    <a:latin typeface="Helvetica" pitchFamily="34" charset="0"/>
                    <a:ea typeface="+mn-ea"/>
                    <a:cs typeface="+mn-cs"/>
                  </a:rPr>
                  <a:t>linear</a:t>
                </a:r>
                <a:r>
                  <a:rPr kumimoji="0" lang="en-US" sz="2600" b="0" i="0" u="none" strike="noStrike" kern="1200" cap="none" spc="0" normalizeH="0" baseline="0" noProof="0" dirty="0">
                    <a:ln>
                      <a:noFill/>
                    </a:ln>
                    <a:solidFill>
                      <a:prstClr val="black"/>
                    </a:solidFill>
                    <a:effectLst/>
                    <a:uLnTx/>
                    <a:uFillTx/>
                    <a:latin typeface="Helvetica" pitchFamily="34" charset="0"/>
                    <a:ea typeface="+mn-ea"/>
                    <a:cs typeface="+mn-cs"/>
                  </a:rPr>
                  <a:t> association.</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1" i="0" u="none" strike="noStrike" kern="1200" cap="none" spc="0" normalizeH="0" baseline="0" noProof="0" dirty="0">
                    <a:ln>
                      <a:noFill/>
                    </a:ln>
                    <a:solidFill>
                      <a:prstClr val="black"/>
                    </a:solidFill>
                    <a:effectLst/>
                    <a:uLnTx/>
                    <a:uFillTx/>
                    <a:latin typeface="Helvetica" pitchFamily="34" charset="0"/>
                    <a:ea typeface="+mn-ea"/>
                    <a:cs typeface="+mn-cs"/>
                  </a:rPr>
                  <a:t>Negative:</a:t>
                </a:r>
                <a:r>
                  <a:rPr kumimoji="0" lang="en-US" sz="2200" b="0" i="0" u="none" strike="noStrike" kern="1200" cap="none" spc="0" normalizeH="0" baseline="0" noProof="0" dirty="0">
                    <a:ln>
                      <a:noFill/>
                    </a:ln>
                    <a:solidFill>
                      <a:prstClr val="black"/>
                    </a:solidFill>
                    <a:effectLst/>
                    <a:uLnTx/>
                    <a:uFillTx/>
                    <a:latin typeface="Helvetica" pitchFamily="34" charset="0"/>
                    <a:ea typeface="+mn-ea"/>
                    <a:cs typeface="+mn-cs"/>
                  </a:rPr>
                  <a:t> negative linear relationship</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1" i="0" u="none" strike="noStrike" kern="1200" cap="none" spc="0" normalizeH="0" baseline="0" noProof="0" dirty="0">
                    <a:ln>
                      <a:noFill/>
                    </a:ln>
                    <a:solidFill>
                      <a:prstClr val="black"/>
                    </a:solidFill>
                    <a:effectLst/>
                    <a:uLnTx/>
                    <a:uFillTx/>
                    <a:latin typeface="Helvetica" pitchFamily="34" charset="0"/>
                    <a:ea typeface="+mn-ea"/>
                    <a:cs typeface="+mn-cs"/>
                  </a:rPr>
                  <a:t>Positive:</a:t>
                </a:r>
                <a:r>
                  <a:rPr kumimoji="0" lang="en-US" sz="2200" b="0" i="0" u="none" strike="noStrike" kern="1200" cap="none" spc="0" normalizeH="0" baseline="0" noProof="0" dirty="0">
                    <a:ln>
                      <a:noFill/>
                    </a:ln>
                    <a:solidFill>
                      <a:prstClr val="black"/>
                    </a:solidFill>
                    <a:effectLst/>
                    <a:uLnTx/>
                    <a:uFillTx/>
                    <a:latin typeface="Helvetica" pitchFamily="34" charset="0"/>
                    <a:ea typeface="+mn-ea"/>
                    <a:cs typeface="+mn-cs"/>
                  </a:rPr>
                  <a:t> positive linear relationship</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1" i="0" u="none" strike="noStrike" kern="1200" cap="none" spc="0" normalizeH="0" baseline="0" noProof="0" dirty="0">
                    <a:ln>
                      <a:noFill/>
                    </a:ln>
                    <a:solidFill>
                      <a:prstClr val="black"/>
                    </a:solidFill>
                    <a:effectLst/>
                    <a:uLnTx/>
                    <a:uFillTx/>
                    <a:latin typeface="Helvetica" pitchFamily="34" charset="0"/>
                    <a:ea typeface="+mn-ea"/>
                    <a:cs typeface="+mn-cs"/>
                  </a:rPr>
                  <a:t>Zero:</a:t>
                </a:r>
                <a:r>
                  <a:rPr kumimoji="0" lang="en-US" sz="2200" b="0" i="0" u="none" strike="noStrike" kern="1200" cap="none" spc="0" normalizeH="0" baseline="0" noProof="0" dirty="0">
                    <a:ln>
                      <a:noFill/>
                    </a:ln>
                    <a:solidFill>
                      <a:prstClr val="black"/>
                    </a:solidFill>
                    <a:effectLst/>
                    <a:uLnTx/>
                    <a:uFillTx/>
                    <a:latin typeface="Helvetica" pitchFamily="34" charset="0"/>
                    <a:ea typeface="+mn-ea"/>
                    <a:cs typeface="+mn-cs"/>
                  </a:rPr>
                  <a:t> no linear relationship</a:t>
                </a:r>
                <a:endParaRPr kumimoji="0" lang="en-US" sz="2600" b="0" i="0" u="none" strike="noStrike" kern="1200" cap="none" spc="0" normalizeH="0" baseline="0" noProof="0" dirty="0">
                  <a:ln>
                    <a:noFill/>
                  </a:ln>
                  <a:solidFill>
                    <a:prstClr val="black"/>
                  </a:solidFill>
                  <a:effectLst/>
                  <a:uLnTx/>
                  <a:uFillTx/>
                  <a:latin typeface="Helvetica" pitchFamily="34" charset="0"/>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pitchFamily="34" charset="0"/>
                    <a:ea typeface="+mn-ea"/>
                    <a:cs typeface="+mn-cs"/>
                  </a:rPr>
                  <a:t>Further interpretation is difficult because it is sensitive to units.</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1" i="0" u="none" strike="noStrike" kern="1200" cap="none" spc="0" normalizeH="0" baseline="0" noProof="0" dirty="0">
                    <a:ln>
                      <a:noFill/>
                    </a:ln>
                    <a:solidFill>
                      <a:srgbClr val="FF0000"/>
                    </a:solidFill>
                    <a:effectLst/>
                    <a:uLnTx/>
                    <a:uFillTx/>
                    <a:latin typeface="Helvetica" pitchFamily="34" charset="0"/>
                    <a:ea typeface="+mn-ea"/>
                    <a:cs typeface="+mn-cs"/>
                  </a:rPr>
                  <a:t>Cannot be used to determine strength</a:t>
                </a:r>
                <a:r>
                  <a:rPr kumimoji="0" lang="en-US" sz="2200" b="0" i="0" u="none" strike="noStrike" kern="1200" cap="none" spc="0" normalizeH="0" baseline="0" noProof="0" dirty="0">
                    <a:ln>
                      <a:noFill/>
                    </a:ln>
                    <a:solidFill>
                      <a:prstClr val="black"/>
                    </a:solidFill>
                    <a:effectLst/>
                    <a:uLnTx/>
                    <a:uFillTx/>
                    <a:latin typeface="Helvetica" pitchFamily="34" charset="0"/>
                    <a:ea typeface="+mn-ea"/>
                    <a:cs typeface="+mn-cs"/>
                  </a:rPr>
                  <a:t> of the linear relationships.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Helvetica" pitchFamily="34" charset="0"/>
                    <a:ea typeface="+mn-ea"/>
                    <a:cs typeface="+mn-cs"/>
                  </a:rPr>
                  <a:t>The </a:t>
                </a:r>
                <a:r>
                  <a:rPr kumimoji="0" lang="en-US" sz="2600" b="1" i="0" u="none" strike="noStrike" kern="1200" cap="none" spc="0" normalizeH="0" baseline="0" noProof="0" dirty="0">
                    <a:ln>
                      <a:noFill/>
                    </a:ln>
                    <a:solidFill>
                      <a:srgbClr val="0070C0"/>
                    </a:solidFill>
                    <a:effectLst/>
                    <a:uLnTx/>
                    <a:uFillTx/>
                    <a:latin typeface="Helvetica" pitchFamily="34" charset="0"/>
                    <a:ea typeface="+mn-ea"/>
                    <a:cs typeface="+mn-cs"/>
                  </a:rPr>
                  <a:t>sample correlation coefficient </a:t>
                </a:r>
                <a14:m>
                  <m:oMath xmlns:m="http://schemas.openxmlformats.org/officeDocument/2006/math">
                    <m:sSub>
                      <m:sSubPr>
                        <m:ctrlPr>
                          <a:rPr kumimoji="0" lang="en-US" sz="26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bPr>
                      <m:e>
                        <m:r>
                          <a:rPr kumimoji="0" lang="en-US" sz="26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𝒓</m:t>
                        </m:r>
                      </m:e>
                      <m:sub>
                        <m:r>
                          <a:rPr kumimoji="0" lang="en-US" sz="26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𝒙𝒚</m:t>
                        </m:r>
                      </m:sub>
                    </m:sSub>
                  </m:oMath>
                </a14:m>
                <a:r>
                  <a:rPr kumimoji="0" lang="en-US" sz="2600" b="1" i="0" u="none" strike="noStrike" kern="1200" cap="none" spc="0" normalizeH="0" baseline="0" noProof="0" dirty="0">
                    <a:ln>
                      <a:noFill/>
                    </a:ln>
                    <a:solidFill>
                      <a:srgbClr val="0070C0"/>
                    </a:solidFill>
                    <a:effectLst/>
                    <a:uLnTx/>
                    <a:uFillTx/>
                    <a:latin typeface="Helvetica" pitchFamily="34" charset="0"/>
                    <a:ea typeface="+mn-ea"/>
                    <a:cs typeface="+mn-cs"/>
                  </a:rPr>
                  <a:t> is easier to interpret</a:t>
                </a:r>
                <a:r>
                  <a:rPr kumimoji="0" lang="en-US" sz="2600" b="0" i="0" u="none" strike="noStrike" kern="1200" cap="none" spc="0" normalizeH="0" baseline="0" noProof="0" dirty="0">
                    <a:ln>
                      <a:noFill/>
                    </a:ln>
                    <a:solidFill>
                      <a:prstClr val="black"/>
                    </a:solidFill>
                    <a:effectLst/>
                    <a:uLnTx/>
                    <a:uFillTx/>
                    <a:latin typeface="Helvetica" pitchFamily="34" charset="0"/>
                    <a:ea typeface="+mn-ea"/>
                    <a:cs typeface="+mn-cs"/>
                  </a:rPr>
                  <a:t>.</a:t>
                </a:r>
                <a:endParaRPr kumimoji="0" lang="en-US" sz="3300" b="0" i="0" u="none" strike="noStrike" kern="1200" cap="none" spc="0" normalizeH="0" baseline="0" noProof="0" dirty="0">
                  <a:ln>
                    <a:noFill/>
                  </a:ln>
                  <a:solidFill>
                    <a:prstClr val="black"/>
                  </a:solidFill>
                  <a:effectLst/>
                  <a:uLnTx/>
                  <a:uFillTx/>
                  <a:latin typeface="Helvetica" pitchFamily="34" charset="0"/>
                  <a:ea typeface="+mn-ea"/>
                  <a:cs typeface="+mn-cs"/>
                </a:endParaRPr>
              </a:p>
            </p:txBody>
          </p:sp>
        </mc:Choice>
        <mc:Fallback>
          <p:sp>
            <p:nvSpPr>
              <p:cNvPr id="4" name="Content Placeholder 3">
                <a:extLst>
                  <a:ext uri="{FF2B5EF4-FFF2-40B4-BE49-F238E27FC236}">
                    <a16:creationId xmlns:a16="http://schemas.microsoft.com/office/drawing/2014/main" id="{82FD13D6-8279-F145-666B-61157068B8F4}"/>
                  </a:ext>
                </a:extLst>
              </p:cNvPr>
              <p:cNvSpPr>
                <a:spLocks noGrp="1" noRot="1" noChangeAspect="1" noMove="1" noResize="1" noEditPoints="1" noAdjustHandles="1" noChangeArrowheads="1" noChangeShapeType="1" noTextEdit="1"/>
              </p:cNvSpPr>
              <p:nvPr>
                <p:ph idx="1"/>
              </p:nvPr>
            </p:nvSpPr>
            <p:spPr>
              <a:xfrm>
                <a:off x="203201" y="1806222"/>
                <a:ext cx="6987821" cy="4820356"/>
              </a:xfrm>
              <a:blipFill>
                <a:blip r:embed="rId2"/>
                <a:stretch>
                  <a:fillRect l="-1308" t="-2023" r="-262"/>
                </a:stretch>
              </a:blipFill>
            </p:spPr>
            <p:txBody>
              <a:bodyPr/>
              <a:lstStyle/>
              <a:p>
                <a:r>
                  <a:rPr lang="en-US">
                    <a:noFill/>
                  </a:rPr>
                  <a:t> </a:t>
                </a:r>
              </a:p>
            </p:txBody>
          </p:sp>
        </mc:Fallback>
      </mc:AlternateContent>
      <p:pic>
        <p:nvPicPr>
          <p:cNvPr id="6" name="Picture 5" descr="Crayons de couleur dessinant des courbes sur l’arrière-plan">
            <a:extLst>
              <a:ext uri="{FF2B5EF4-FFF2-40B4-BE49-F238E27FC236}">
                <a16:creationId xmlns:a16="http://schemas.microsoft.com/office/drawing/2014/main" id="{D910C4D7-C55F-618F-027C-FB4BA059EAAD}"/>
              </a:ext>
            </a:extLst>
          </p:cNvPr>
          <p:cNvPicPr>
            <a:picLocks noChangeAspect="1"/>
          </p:cNvPicPr>
          <p:nvPr/>
        </p:nvPicPr>
        <p:blipFill rotWithShape="1">
          <a:blip r:embed="rId3"/>
          <a:srcRect l="52102" r="-1" b="-1"/>
          <a:stretch/>
        </p:blipFill>
        <p:spPr>
          <a:xfrm>
            <a:off x="7270812" y="10"/>
            <a:ext cx="4921187" cy="6857990"/>
          </a:xfrm>
          <a:prstGeom prst="rect">
            <a:avLst/>
          </a:prstGeom>
        </p:spPr>
      </p:pic>
      <p:grpSp>
        <p:nvGrpSpPr>
          <p:cNvPr id="17" name="Group 16">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8" name="Rectangle 17">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563688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23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5528C78-2A25-2BA0-0A3C-578347A33095}"/>
              </a:ext>
            </a:extLst>
          </p:cNvPr>
          <p:cNvPicPr>
            <a:picLocks noChangeAspect="1"/>
          </p:cNvPicPr>
          <p:nvPr/>
        </p:nvPicPr>
        <p:blipFill>
          <a:blip r:embed="rId2"/>
          <a:stretch>
            <a:fillRect/>
          </a:stretch>
        </p:blipFill>
        <p:spPr>
          <a:xfrm>
            <a:off x="3120184" y="643467"/>
            <a:ext cx="5951631" cy="5571066"/>
          </a:xfrm>
          <a:prstGeom prst="rect">
            <a:avLst/>
          </a:prstGeom>
        </p:spPr>
      </p:pic>
    </p:spTree>
    <p:extLst>
      <p:ext uri="{BB962C8B-B14F-4D97-AF65-F5344CB8AC3E}">
        <p14:creationId xmlns:p14="http://schemas.microsoft.com/office/powerpoint/2010/main" val="3746143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bject 3"/>
          <p:cNvSpPr txBox="1">
            <a:spLocks noGrp="1"/>
          </p:cNvSpPr>
          <p:nvPr>
            <p:ph type="title"/>
          </p:nvPr>
        </p:nvSpPr>
        <p:spPr>
          <a:xfrm>
            <a:off x="1371597" y="348865"/>
            <a:ext cx="10044023" cy="877729"/>
          </a:xfrm>
          <a:prstGeom prst="rect">
            <a:avLst/>
          </a:prstGeom>
        </p:spPr>
        <p:txBody>
          <a:bodyPr vert="horz" lIns="91440" tIns="45720" rIns="91440" bIns="45720" rtlCol="0" anchor="ctr">
            <a:normAutofit/>
          </a:bodyPr>
          <a:lstStyle/>
          <a:p>
            <a:pPr marL="12700" rtl="0">
              <a:spcBef>
                <a:spcPct val="0"/>
              </a:spcBef>
            </a:pPr>
            <a:r>
              <a:rPr lang="en-US" sz="4000" b="0" kern="1200">
                <a:solidFill>
                  <a:srgbClr val="FFFFFF"/>
                </a:solidFill>
                <a:latin typeface="+mj-lt"/>
                <a:ea typeface="+mj-ea"/>
                <a:cs typeface="+mj-cs"/>
              </a:rPr>
              <a:t>Correlation</a:t>
            </a:r>
            <a:r>
              <a:rPr lang="en-US" sz="4000" b="0" kern="1200" spc="-85">
                <a:solidFill>
                  <a:srgbClr val="FFFFFF"/>
                </a:solidFill>
                <a:latin typeface="+mj-lt"/>
                <a:ea typeface="+mj-ea"/>
                <a:cs typeface="+mj-cs"/>
              </a:rPr>
              <a:t> </a:t>
            </a:r>
            <a:r>
              <a:rPr lang="en-US" sz="4000" b="0" kern="1200">
                <a:solidFill>
                  <a:srgbClr val="FFFFFF"/>
                </a:solidFill>
                <a:latin typeface="+mj-lt"/>
                <a:ea typeface="+mj-ea"/>
                <a:cs typeface="+mj-cs"/>
              </a:rPr>
              <a:t>and</a:t>
            </a:r>
            <a:r>
              <a:rPr lang="en-US" sz="4000" b="0" kern="1200" spc="-85">
                <a:solidFill>
                  <a:srgbClr val="FFFFFF"/>
                </a:solidFill>
                <a:latin typeface="+mj-lt"/>
                <a:ea typeface="+mj-ea"/>
                <a:cs typeface="+mj-cs"/>
              </a:rPr>
              <a:t> </a:t>
            </a:r>
            <a:r>
              <a:rPr lang="en-US" sz="4000" b="0" kern="1200" spc="-25">
                <a:solidFill>
                  <a:srgbClr val="FFFFFF"/>
                </a:solidFill>
                <a:latin typeface="+mj-lt"/>
                <a:ea typeface="+mj-ea"/>
                <a:cs typeface="+mj-cs"/>
              </a:rPr>
              <a:t>Scatterplot</a:t>
            </a:r>
            <a:endParaRPr lang="en-US" sz="4000" kern="1200">
              <a:solidFill>
                <a:srgbClr val="FFFFFF"/>
              </a:solidFill>
              <a:latin typeface="+mj-lt"/>
              <a:ea typeface="+mj-ea"/>
              <a:cs typeface="+mj-cs"/>
            </a:endParaRPr>
          </a:p>
        </p:txBody>
      </p:sp>
      <p:graphicFrame>
        <p:nvGraphicFramePr>
          <p:cNvPr id="6" name="object 4">
            <a:extLst>
              <a:ext uri="{FF2B5EF4-FFF2-40B4-BE49-F238E27FC236}">
                <a16:creationId xmlns:a16="http://schemas.microsoft.com/office/drawing/2014/main" id="{23B1E83A-16B5-340F-DF92-0396778FDC71}"/>
              </a:ext>
            </a:extLst>
          </p:cNvPr>
          <p:cNvGraphicFramePr/>
          <p:nvPr>
            <p:extLst>
              <p:ext uri="{D42A27DB-BD31-4B8C-83A1-F6EECF244321}">
                <p14:modId xmlns:p14="http://schemas.microsoft.com/office/powerpoint/2010/main" val="284851387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31085-04C4-3312-70D7-481CD974B2E1}"/>
              </a:ext>
            </a:extLst>
          </p:cNvPr>
          <p:cNvSpPr>
            <a:spLocks noGrp="1"/>
          </p:cNvSpPr>
          <p:nvPr>
            <p:ph type="title"/>
          </p:nvPr>
        </p:nvSpPr>
        <p:spPr/>
        <p:txBody>
          <a:bodyPr/>
          <a:lstStyle/>
          <a:p>
            <a:r>
              <a:rPr kumimoji="0" lang="en-US" sz="4400" b="1" i="0" u="none" strike="noStrike" kern="1200" cap="none" spc="0" normalizeH="0" baseline="0" noProof="0" dirty="0">
                <a:ln>
                  <a:noFill/>
                </a:ln>
                <a:effectLst/>
                <a:uLnTx/>
                <a:uFillTx/>
                <a:latin typeface="Helvetica" pitchFamily="34" charset="0"/>
                <a:ea typeface="+mn-ea"/>
                <a:cs typeface="+mn-cs"/>
              </a:rPr>
              <a:t>Covariance vs. Correlation Coefficient </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B725370-7B65-B268-02F7-15EBB4A9F6E2}"/>
                  </a:ext>
                </a:extLst>
              </p:cNvPr>
              <p:cNvSpPr>
                <a:spLocks noGrp="1"/>
              </p:cNvSpPr>
              <p:nvPr>
                <p:ph idx="1"/>
              </p:nvPr>
            </p:nvSpPr>
            <p:spPr>
              <a:xfrm>
                <a:off x="381000" y="1825625"/>
                <a:ext cx="6900443" cy="4799764"/>
              </a:xfrm>
            </p:spPr>
            <p:txBody>
              <a:bodyPr>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Helvetica" pitchFamily="34" charset="0"/>
                    <a:ea typeface="+mn-ea"/>
                    <a:cs typeface="+mn-cs"/>
                  </a:rPr>
                  <a:t>The </a:t>
                </a:r>
                <a:r>
                  <a:rPr kumimoji="0" lang="en-US" sz="1800" b="1" i="0" u="none" strike="noStrike" kern="1200" cap="none" spc="0" normalizeH="0" baseline="0" noProof="0" dirty="0">
                    <a:ln>
                      <a:noFill/>
                    </a:ln>
                    <a:solidFill>
                      <a:prstClr val="black"/>
                    </a:solidFill>
                    <a:effectLst/>
                    <a:uLnTx/>
                    <a:uFillTx/>
                    <a:latin typeface="Helvetica" pitchFamily="34" charset="0"/>
                    <a:ea typeface="+mn-ea"/>
                    <a:cs typeface="+mn-cs"/>
                  </a:rPr>
                  <a:t>correlation coefficient </a:t>
                </a:r>
                <a:r>
                  <a:rPr kumimoji="0" lang="en-US" sz="1800" b="0" i="0" u="none" strike="noStrike" kern="1200" cap="none" spc="0" normalizeH="0" baseline="0" noProof="0" dirty="0">
                    <a:ln>
                      <a:noFill/>
                    </a:ln>
                    <a:solidFill>
                      <a:prstClr val="black"/>
                    </a:solidFill>
                    <a:effectLst/>
                    <a:uLnTx/>
                    <a:uFillTx/>
                    <a:latin typeface="Helvetica" pitchFamily="34" charset="0"/>
                    <a:ea typeface="+mn-ea"/>
                    <a:cs typeface="+mn-cs"/>
                  </a:rPr>
                  <a:t>describes both the </a:t>
                </a:r>
                <a:r>
                  <a:rPr kumimoji="0" lang="en-US" sz="1800" b="1" i="0" u="none" strike="noStrike" kern="1200" cap="none" spc="0" normalizeH="0" baseline="0" noProof="0" dirty="0">
                    <a:ln>
                      <a:noFill/>
                    </a:ln>
                    <a:solidFill>
                      <a:prstClr val="black"/>
                    </a:solidFill>
                    <a:effectLst/>
                    <a:uLnTx/>
                    <a:uFillTx/>
                    <a:latin typeface="Helvetica" pitchFamily="34" charset="0"/>
                    <a:ea typeface="+mn-ea"/>
                    <a:cs typeface="+mn-cs"/>
                  </a:rPr>
                  <a:t>direction and strength</a:t>
                </a:r>
                <a:r>
                  <a:rPr kumimoji="0" lang="en-US" sz="1800" b="0" i="0" u="none" strike="noStrike" kern="1200" cap="none" spc="0" normalizeH="0" baseline="0" noProof="0" dirty="0">
                    <a:ln>
                      <a:noFill/>
                    </a:ln>
                    <a:solidFill>
                      <a:prstClr val="black"/>
                    </a:solidFill>
                    <a:effectLst/>
                    <a:uLnTx/>
                    <a:uFillTx/>
                    <a:latin typeface="Helvetica" pitchFamily="34" charset="0"/>
                    <a:ea typeface="+mn-ea"/>
                    <a:cs typeface="+mn-cs"/>
                  </a:rPr>
                  <a:t> of the linear relationship</a:t>
                </a:r>
                <a:endParaRPr lang="en-US" sz="1800" dirty="0">
                  <a:solidFill>
                    <a:prstClr val="black"/>
                  </a:solidFill>
                  <a:latin typeface="Helvetica" pitchFamily="34" charset="0"/>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Helvetica" pitchFamily="34" charset="0"/>
                  <a:ea typeface="+mn-ea"/>
                  <a:cs typeface="+mn-cs"/>
                </a:endParaRPr>
              </a:p>
              <a:p>
                <a:pPr marL="0" marR="0" lvl="0" indent="0" algn="l" defTabSz="914400" rtl="0" eaLnBrk="1" fontAlgn="auto" latinLnBrk="0" hangingPunct="1">
                  <a:lnSpc>
                    <a:spcPct val="100000"/>
                  </a:lnSpc>
                  <a:spcBef>
                    <a:spcPct val="20000"/>
                  </a:spcBef>
                  <a:spcAft>
                    <a:spcPts val="0"/>
                  </a:spcAft>
                  <a:buClrTx/>
                  <a:buSzTx/>
                  <a:buNone/>
                  <a:tabLst/>
                  <a:defRPr/>
                </a:pPr>
                <a:endParaRPr kumimoji="0" lang="en-US" sz="1800" b="0" i="0" u="none" strike="noStrike" kern="1200" cap="none" spc="0" normalizeH="0" baseline="0" noProof="0" dirty="0">
                  <a:ln>
                    <a:noFill/>
                  </a:ln>
                  <a:solidFill>
                    <a:prstClr val="black"/>
                  </a:solidFill>
                  <a:effectLst/>
                  <a:uLnTx/>
                  <a:uFillTx/>
                  <a:latin typeface="Helvetica" pitchFamily="34" charset="0"/>
                  <a:ea typeface="+mn-ea"/>
                  <a:cs typeface="+mn-cs"/>
                </a:endParaRPr>
              </a:p>
              <a:p>
                <a:pPr marL="0" marR="0" lvl="0" indent="0" algn="l" defTabSz="914400" rtl="0" eaLnBrk="1" fontAlgn="auto" latinLnBrk="0" hangingPunct="1">
                  <a:lnSpc>
                    <a:spcPct val="100000"/>
                  </a:lnSpc>
                  <a:spcBef>
                    <a:spcPct val="20000"/>
                  </a:spcBef>
                  <a:spcAft>
                    <a:spcPts val="0"/>
                  </a:spcAft>
                  <a:buClrTx/>
                  <a:buSzTx/>
                  <a:buNone/>
                  <a:tabLst/>
                  <a:defRPr/>
                </a:pPr>
                <a:endParaRPr lang="en-US" sz="1800" dirty="0">
                  <a:solidFill>
                    <a:prstClr val="black"/>
                  </a:solidFill>
                  <a:latin typeface="Helvetica" pitchFamily="34" charset="0"/>
                </a:endParaRPr>
              </a:p>
              <a:p>
                <a:pPr marL="0" marR="0" lvl="0" indent="0" algn="l" defTabSz="914400" rtl="0" eaLnBrk="1" fontAlgn="auto" latinLnBrk="0" hangingPunct="1">
                  <a:lnSpc>
                    <a:spcPct val="100000"/>
                  </a:lnSpc>
                  <a:spcBef>
                    <a:spcPct val="20000"/>
                  </a:spcBef>
                  <a:spcAft>
                    <a:spcPts val="0"/>
                  </a:spcAft>
                  <a:buClrTx/>
                  <a:buSzTx/>
                  <a:buNone/>
                  <a:tabLst/>
                  <a:defRPr/>
                </a:pPr>
                <a:endParaRPr kumimoji="0" lang="en-US" sz="1800" b="0" i="0" u="none" strike="noStrike" kern="1200" cap="none" spc="0" normalizeH="0" baseline="0" noProof="0" dirty="0">
                  <a:ln>
                    <a:noFill/>
                  </a:ln>
                  <a:solidFill>
                    <a:prstClr val="black"/>
                  </a:solidFill>
                  <a:effectLst/>
                  <a:uLnTx/>
                  <a:uFillTx/>
                  <a:latin typeface="Helvetica" pitchFamily="34" charset="0"/>
                  <a:ea typeface="+mn-ea"/>
                  <a:cs typeface="+mn-cs"/>
                </a:endParaRPr>
              </a:p>
              <a:p>
                <a:pPr marL="0" marR="0" lvl="0" indent="0" algn="l" defTabSz="914400" rtl="0" eaLnBrk="1" fontAlgn="auto" latinLnBrk="0" hangingPunct="1">
                  <a:lnSpc>
                    <a:spcPct val="100000"/>
                  </a:lnSpc>
                  <a:spcBef>
                    <a:spcPct val="20000"/>
                  </a:spcBef>
                  <a:spcAft>
                    <a:spcPts val="0"/>
                  </a:spcAft>
                  <a:buClrTx/>
                  <a:buSzTx/>
                  <a:buNone/>
                  <a:tabLst/>
                  <a:defRPr/>
                </a:pPr>
                <a:r>
                  <a:rPr lang="en-US" sz="1800" dirty="0">
                    <a:solidFill>
                      <a:prstClr val="black"/>
                    </a:solidFill>
                    <a:latin typeface="Helvetica" pitchFamily="34" charset="0"/>
                  </a:rPr>
                  <a:t>	</a:t>
                </a:r>
                <a:r>
                  <a:rPr kumimoji="0" lang="en-US" sz="1800" b="0" i="0" u="none" strike="noStrike" kern="1200" cap="none" spc="0" normalizeH="0" baseline="0" noProof="0" dirty="0">
                    <a:ln>
                      <a:noFill/>
                    </a:ln>
                    <a:solidFill>
                      <a:prstClr val="black"/>
                    </a:solidFill>
                    <a:effectLst/>
                    <a:uLnTx/>
                    <a:uFillTx/>
                    <a:latin typeface="Helvetica" pitchFamily="34" charset="0"/>
                    <a:ea typeface="+mn-ea"/>
                    <a:cs typeface="+mn-cs"/>
                  </a:rPr>
                  <a:t>OR</a:t>
                </a:r>
              </a:p>
              <a:p>
                <a:pPr marL="0" marR="0" lvl="0" indent="0" algn="l" defTabSz="914400" rtl="0" eaLnBrk="1" fontAlgn="auto" latinLnBrk="0" hangingPunct="1">
                  <a:lnSpc>
                    <a:spcPct val="100000"/>
                  </a:lnSpc>
                  <a:spcBef>
                    <a:spcPct val="20000"/>
                  </a:spcBef>
                  <a:spcAft>
                    <a:spcPts val="0"/>
                  </a:spcAft>
                  <a:buClrTx/>
                  <a:buSzTx/>
                  <a:buNone/>
                  <a:tabLst/>
                  <a:defRPr/>
                </a:pPr>
                <a:endParaRPr kumimoji="0" lang="en-US" sz="1800" b="0" i="0" u="none" strike="noStrike" kern="1200" cap="none" spc="0" normalizeH="0" baseline="0" noProof="0" dirty="0">
                  <a:ln>
                    <a:noFill/>
                  </a:ln>
                  <a:solidFill>
                    <a:prstClr val="black"/>
                  </a:solidFill>
                  <a:effectLst/>
                  <a:uLnTx/>
                  <a:uFillTx/>
                  <a:latin typeface="Helvetica" pitchFamily="34" charset="0"/>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Helvetica" pitchFamily="34" charset="0"/>
                    <a:ea typeface="+mn-ea"/>
                    <a:cs typeface="+mn-cs"/>
                  </a:rPr>
                  <a:t>	</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𝑥𝑦</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𝑥𝑦</m:t>
                            </m:r>
                          </m:sub>
                        </m:sSub>
                      </m:num>
                      <m:den>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sub>
                        </m:sSub>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sub>
                        </m:sSub>
                      </m:den>
                    </m:f>
                  </m:oMath>
                </a14:m>
                <a:r>
                  <a:rPr kumimoji="0" lang="en-US" sz="1800" b="0" i="0" u="none" strike="noStrike" kern="1200" cap="none" spc="0" normalizeH="0" baseline="0" noProof="0" dirty="0">
                    <a:ln>
                      <a:noFill/>
                    </a:ln>
                    <a:solidFill>
                      <a:prstClr val="black"/>
                    </a:solidFill>
                    <a:effectLst/>
                    <a:uLnTx/>
                    <a:uFillTx/>
                    <a:latin typeface="Helvetica" pitchFamily="34" charset="0"/>
                    <a:ea typeface="+mn-ea"/>
                    <a:cs typeface="+mn-cs"/>
                  </a:rPr>
                  <a:t> </a:t>
                </a:r>
              </a:p>
              <a:p>
                <a:pPr marL="457200" marR="0" lvl="1" indent="0" algn="l" defTabSz="914400" rtl="0" eaLnBrk="1" fontAlgn="auto" latinLnBrk="0" hangingPunct="1">
                  <a:lnSpc>
                    <a:spcPct val="100000"/>
                  </a:lnSpc>
                  <a:spcBef>
                    <a:spcPct val="20000"/>
                  </a:spcBef>
                  <a:spcAft>
                    <a:spcPts val="0"/>
                  </a:spcAft>
                  <a:buClrTx/>
                  <a:buSzTx/>
                  <a:buNone/>
                  <a:tabLst/>
                  <a:defRPr/>
                </a:pPr>
                <a:endParaRPr kumimoji="0" lang="en-US" sz="1800" b="0" i="0" u="none" strike="noStrike" kern="1200" cap="none" spc="0" normalizeH="0" baseline="0" noProof="0" dirty="0">
                  <a:ln>
                    <a:noFill/>
                  </a:ln>
                  <a:solidFill>
                    <a:prstClr val="black"/>
                  </a:solidFill>
                  <a:effectLst/>
                  <a:uLnTx/>
                  <a:uFillTx/>
                  <a:latin typeface="Helvetica" pitchFamily="34" charset="0"/>
                  <a:ea typeface="+mn-ea"/>
                  <a:cs typeface="+mn-cs"/>
                </a:endParaRPr>
              </a:p>
              <a:p>
                <a:pPr marL="742950" marR="0" lvl="1" indent="-285750" algn="l" defTabSz="914400" rtl="0" eaLnBrk="1" fontAlgn="auto" latinLnBrk="0" hangingPunct="1">
                  <a:lnSpc>
                    <a:spcPct val="134000"/>
                  </a:lnSpc>
                  <a:spcBef>
                    <a:spcPct val="20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Helvetica" pitchFamily="34" charset="0"/>
                    <a:ea typeface="+mn-ea"/>
                    <a:cs typeface="+mn-cs"/>
                  </a:rPr>
                  <a:t>Negative: negative linear relationship</a:t>
                </a:r>
              </a:p>
              <a:p>
                <a:pPr marL="742950" marR="0" lvl="1" indent="-285750" algn="l" defTabSz="914400" rtl="0" eaLnBrk="1" fontAlgn="auto" latinLnBrk="0" hangingPunct="1">
                  <a:lnSpc>
                    <a:spcPct val="134000"/>
                  </a:lnSpc>
                  <a:spcBef>
                    <a:spcPct val="20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Helvetica" pitchFamily="34" charset="0"/>
                    <a:ea typeface="+mn-ea"/>
                    <a:cs typeface="+mn-cs"/>
                  </a:rPr>
                  <a:t>Positive: positive linear relationship</a:t>
                </a:r>
              </a:p>
              <a:p>
                <a:pPr marL="742950" marR="0" lvl="1" indent="-285750" algn="l" defTabSz="914400" rtl="0" eaLnBrk="1" fontAlgn="auto" latinLnBrk="0" hangingPunct="1">
                  <a:lnSpc>
                    <a:spcPct val="134000"/>
                  </a:lnSpc>
                  <a:spcBef>
                    <a:spcPct val="20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Helvetica" pitchFamily="34" charset="0"/>
                    <a:ea typeface="+mn-ea"/>
                    <a:cs typeface="+mn-cs"/>
                  </a:rPr>
                  <a:t>Zero: no linear relationship</a:t>
                </a:r>
              </a:p>
              <a:p>
                <a:pPr marL="0" indent="0">
                  <a:buNone/>
                </a:pPr>
                <a:endParaRPr lang="en-US" sz="1800" dirty="0"/>
              </a:p>
            </p:txBody>
          </p:sp>
        </mc:Choice>
        <mc:Fallback>
          <p:sp>
            <p:nvSpPr>
              <p:cNvPr id="3" name="Content Placeholder 2">
                <a:extLst>
                  <a:ext uri="{FF2B5EF4-FFF2-40B4-BE49-F238E27FC236}">
                    <a16:creationId xmlns:a16="http://schemas.microsoft.com/office/drawing/2014/main" id="{9B725370-7B65-B268-02F7-15EBB4A9F6E2}"/>
                  </a:ext>
                </a:extLst>
              </p:cNvPr>
              <p:cNvSpPr>
                <a:spLocks noGrp="1" noRot="1" noChangeAspect="1" noMove="1" noResize="1" noEditPoints="1" noAdjustHandles="1" noChangeArrowheads="1" noChangeShapeType="1" noTextEdit="1"/>
              </p:cNvSpPr>
              <p:nvPr>
                <p:ph idx="1"/>
              </p:nvPr>
            </p:nvSpPr>
            <p:spPr>
              <a:xfrm>
                <a:off x="381000" y="1825625"/>
                <a:ext cx="6900443" cy="4799764"/>
              </a:xfrm>
              <a:blipFill>
                <a:blip r:embed="rId3"/>
                <a:stretch>
                  <a:fillRect l="-619" t="-635" r="-26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9DB0F91-080A-6276-EA03-1270DC820A0B}"/>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270329" y="2778618"/>
            <a:ext cx="6011114" cy="838317"/>
          </a:xfrm>
          <a:prstGeom prst="rect">
            <a:avLst/>
          </a:prstGeom>
        </p:spPr>
      </p:pic>
      <p:sp>
        <p:nvSpPr>
          <p:cNvPr id="6" name="TextBox 5">
            <a:extLst>
              <a:ext uri="{FF2B5EF4-FFF2-40B4-BE49-F238E27FC236}">
                <a16:creationId xmlns:a16="http://schemas.microsoft.com/office/drawing/2014/main" id="{9264AE2C-BD7B-BE89-FD9B-7ACAE4C8FF6F}"/>
              </a:ext>
            </a:extLst>
          </p:cNvPr>
          <p:cNvSpPr txBox="1"/>
          <p:nvPr/>
        </p:nvSpPr>
        <p:spPr>
          <a:xfrm>
            <a:off x="6286500" y="4868859"/>
            <a:ext cx="5810250" cy="1903342"/>
          </a:xfrm>
          <a:prstGeom prst="rect">
            <a:avLst/>
          </a:prstGeom>
          <a:noFill/>
        </p:spPr>
        <p:txBody>
          <a:bodyPr wrap="square">
            <a:spAutoFit/>
          </a:bodyPr>
          <a:lstStyle/>
          <a:p>
            <a:pPr marL="342900" marR="0" lvl="0" indent="-342900" algn="l" defTabSz="914400" rtl="0" eaLnBrk="1" fontAlgn="auto" latinLnBrk="0" hangingPunct="1">
              <a:lnSpc>
                <a:spcPct val="134000"/>
              </a:lnSpc>
              <a:spcBef>
                <a:spcPct val="20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B050"/>
                </a:solidFill>
                <a:effectLst/>
                <a:uLnTx/>
                <a:uFillTx/>
                <a:latin typeface="Helvetica" pitchFamily="34" charset="0"/>
                <a:ea typeface="+mn-ea"/>
                <a:cs typeface="+mn-cs"/>
              </a:rPr>
              <a:t>The correlation is unit-free.</a:t>
            </a:r>
          </a:p>
          <a:p>
            <a:pPr marL="342900" marR="0" lvl="0" indent="-342900" algn="l" defTabSz="914400" rtl="0" eaLnBrk="1" fontAlgn="auto" latinLnBrk="0" hangingPunct="1">
              <a:lnSpc>
                <a:spcPct val="134000"/>
              </a:lnSpc>
              <a:spcBef>
                <a:spcPct val="20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B050"/>
                </a:solidFill>
                <a:effectLst/>
                <a:uLnTx/>
                <a:uFillTx/>
                <a:latin typeface="Helvetica" pitchFamily="34" charset="0"/>
                <a:ea typeface="+mn-ea"/>
                <a:cs typeface="+mn-cs"/>
              </a:rPr>
              <a:t>The correlation is </a:t>
            </a:r>
            <a:r>
              <a:rPr kumimoji="0" lang="en-US" sz="1600" b="1" i="0" u="none" strike="noStrike" kern="1200" cap="none" spc="0" normalizeH="0" baseline="0" noProof="0" dirty="0">
                <a:ln>
                  <a:noFill/>
                </a:ln>
                <a:solidFill>
                  <a:srgbClr val="00B050"/>
                </a:solidFill>
                <a:effectLst/>
                <a:uLnTx/>
                <a:uFillTx/>
                <a:latin typeface="Helvetica" pitchFamily="34" charset="0"/>
                <a:ea typeface="+mn-ea"/>
                <a:cs typeface="+mn-cs"/>
              </a:rPr>
              <a:t>between -1 and 1</a:t>
            </a:r>
            <a:r>
              <a:rPr kumimoji="0" lang="en-US" sz="1600" b="0" i="0" u="none" strike="noStrike" kern="1200" cap="none" spc="0" normalizeH="0" baseline="0" noProof="0" dirty="0">
                <a:ln>
                  <a:noFill/>
                </a:ln>
                <a:solidFill>
                  <a:srgbClr val="00B050"/>
                </a:solidFill>
                <a:effectLst/>
                <a:uLnTx/>
                <a:uFillTx/>
                <a:latin typeface="Helvetica" pitchFamily="34" charset="0"/>
                <a:ea typeface="+mn-ea"/>
                <a:cs typeface="+mn-cs"/>
              </a:rPr>
              <a:t>.</a:t>
            </a:r>
          </a:p>
          <a:p>
            <a:pPr marL="742950" marR="0" lvl="1" indent="-285750" algn="l" defTabSz="914400" rtl="0" eaLnBrk="1" fontAlgn="auto" latinLnBrk="0" hangingPunct="1">
              <a:lnSpc>
                <a:spcPct val="134000"/>
              </a:lnSpc>
              <a:spcBef>
                <a:spcPct val="20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B050"/>
                </a:solidFill>
                <a:effectLst/>
                <a:uLnTx/>
                <a:uFillTx/>
                <a:latin typeface="Helvetica" pitchFamily="34" charset="0"/>
                <a:ea typeface="+mn-ea"/>
                <a:cs typeface="+mn-cs"/>
              </a:rPr>
              <a:t>Correlation is -1: perfect negative linear relationship</a:t>
            </a:r>
          </a:p>
          <a:p>
            <a:pPr marL="742950" marR="0" lvl="1" indent="-285750" algn="l" defTabSz="914400" rtl="0" eaLnBrk="1" fontAlgn="auto" latinLnBrk="0" hangingPunct="1">
              <a:lnSpc>
                <a:spcPct val="134000"/>
              </a:lnSpc>
              <a:spcBef>
                <a:spcPct val="20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B050"/>
                </a:solidFill>
                <a:effectLst/>
                <a:uLnTx/>
                <a:uFillTx/>
                <a:latin typeface="Helvetica" pitchFamily="34" charset="0"/>
                <a:ea typeface="+mn-ea"/>
                <a:cs typeface="+mn-cs"/>
              </a:rPr>
              <a:t>Correlation is 0:  not linearly related</a:t>
            </a:r>
          </a:p>
          <a:p>
            <a:pPr marL="742950" marR="0" lvl="1" indent="-285750" algn="l" defTabSz="914400" rtl="0" eaLnBrk="1" fontAlgn="auto" latinLnBrk="0" hangingPunct="1">
              <a:lnSpc>
                <a:spcPct val="134000"/>
              </a:lnSpc>
              <a:spcBef>
                <a:spcPct val="20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B050"/>
                </a:solidFill>
                <a:effectLst/>
                <a:uLnTx/>
                <a:uFillTx/>
                <a:latin typeface="Helvetica" pitchFamily="34" charset="0"/>
                <a:ea typeface="+mn-ea"/>
                <a:cs typeface="+mn-cs"/>
              </a:rPr>
              <a:t>Correlation is 1: perfect positive linear relationship</a:t>
            </a:r>
          </a:p>
        </p:txBody>
      </p:sp>
    </p:spTree>
    <p:extLst>
      <p:ext uri="{BB962C8B-B14F-4D97-AF65-F5344CB8AC3E}">
        <p14:creationId xmlns:p14="http://schemas.microsoft.com/office/powerpoint/2010/main" val="2403973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793662" y="386930"/>
            <a:ext cx="3666043" cy="1298448"/>
          </a:xfrm>
          <a:prstGeom prst="rect">
            <a:avLst/>
          </a:prstGeom>
        </p:spPr>
        <p:txBody>
          <a:bodyPr vert="horz" lIns="91440" tIns="45720" rIns="91440" bIns="45720" rtlCol="0" anchor="b">
            <a:normAutofit/>
          </a:bodyPr>
          <a:lstStyle/>
          <a:p>
            <a:pPr marL="12700" algn="l" rtl="0">
              <a:lnSpc>
                <a:spcPct val="90000"/>
              </a:lnSpc>
              <a:spcBef>
                <a:spcPct val="0"/>
              </a:spcBef>
            </a:pPr>
            <a:r>
              <a:rPr lang="en-US" sz="4800" kern="1200" spc="-10" dirty="0">
                <a:solidFill>
                  <a:schemeClr val="tx1"/>
                </a:solidFill>
                <a:latin typeface="+mj-lt"/>
                <a:ea typeface="+mj-ea"/>
                <a:cs typeface="+mj-cs"/>
              </a:rPr>
              <a:t>Correlation</a:t>
            </a:r>
          </a:p>
        </p:txBody>
      </p:sp>
      <p:sp>
        <p:nvSpPr>
          <p:cNvPr id="3" name="object 3"/>
          <p:cNvSpPr txBox="1"/>
          <p:nvPr/>
        </p:nvSpPr>
        <p:spPr>
          <a:xfrm>
            <a:off x="304800" y="2277979"/>
            <a:ext cx="4154905" cy="4315326"/>
          </a:xfrm>
          <a:prstGeom prst="rect">
            <a:avLst/>
          </a:prstGeom>
        </p:spPr>
        <p:txBody>
          <a:bodyPr vert="horz" lIns="91440" tIns="45720" rIns="91440" bIns="45720" rtlCol="0" anchor="ctr">
            <a:normAutofit/>
          </a:bodyPr>
          <a:lstStyle/>
          <a:p>
            <a:pPr marL="241300" indent="-228600" algn="l" rtl="0">
              <a:lnSpc>
                <a:spcPct val="90000"/>
              </a:lnSpc>
              <a:spcBef>
                <a:spcPts val="820"/>
              </a:spcBef>
              <a:buFont typeface="Arial" panose="020B0604020202020204" pitchFamily="34" charset="0"/>
              <a:buChar char="•"/>
              <a:tabLst>
                <a:tab pos="241300" algn="l"/>
              </a:tabLst>
            </a:pPr>
            <a:r>
              <a:rPr lang="en-US" sz="2800" kern="1200" dirty="0">
                <a:solidFill>
                  <a:schemeClr val="tx1"/>
                </a:solidFill>
                <a:latin typeface="+mn-lt"/>
                <a:ea typeface="+mn-ea"/>
                <a:cs typeface="+mn-cs"/>
              </a:rPr>
              <a:t>Draw</a:t>
            </a:r>
            <a:r>
              <a:rPr lang="en-US" sz="2800" kern="1200" spc="-55" dirty="0">
                <a:solidFill>
                  <a:schemeClr val="tx1"/>
                </a:solidFill>
                <a:latin typeface="+mn-lt"/>
                <a:ea typeface="+mn-ea"/>
                <a:cs typeface="+mn-cs"/>
              </a:rPr>
              <a:t> </a:t>
            </a:r>
            <a:r>
              <a:rPr lang="en-US" sz="2800" kern="1200" dirty="0">
                <a:solidFill>
                  <a:schemeClr val="tx1"/>
                </a:solidFill>
                <a:latin typeface="+mn-lt"/>
                <a:ea typeface="+mn-ea"/>
                <a:cs typeface="+mn-cs"/>
              </a:rPr>
              <a:t>a</a:t>
            </a:r>
            <a:r>
              <a:rPr lang="en-US" sz="2800" kern="1200" spc="-40" dirty="0">
                <a:solidFill>
                  <a:schemeClr val="tx1"/>
                </a:solidFill>
                <a:latin typeface="+mn-lt"/>
                <a:ea typeface="+mn-ea"/>
                <a:cs typeface="+mn-cs"/>
              </a:rPr>
              <a:t> </a:t>
            </a:r>
            <a:r>
              <a:rPr lang="en-US" sz="2800" kern="1200" spc="-10" dirty="0">
                <a:solidFill>
                  <a:schemeClr val="tx1"/>
                </a:solidFill>
                <a:latin typeface="+mn-lt"/>
                <a:ea typeface="+mn-ea"/>
                <a:cs typeface="+mn-cs"/>
              </a:rPr>
              <a:t>scatterplot</a:t>
            </a:r>
            <a:r>
              <a:rPr lang="en-US" sz="2800" kern="1200" spc="-50" dirty="0">
                <a:solidFill>
                  <a:schemeClr val="tx1"/>
                </a:solidFill>
                <a:latin typeface="+mn-lt"/>
                <a:ea typeface="+mn-ea"/>
                <a:cs typeface="+mn-cs"/>
              </a:rPr>
              <a:t> </a:t>
            </a:r>
            <a:r>
              <a:rPr lang="en-US" sz="2800" kern="1200" dirty="0">
                <a:solidFill>
                  <a:schemeClr val="tx1"/>
                </a:solidFill>
                <a:latin typeface="+mn-lt"/>
                <a:ea typeface="+mn-ea"/>
                <a:cs typeface="+mn-cs"/>
              </a:rPr>
              <a:t>(look</a:t>
            </a:r>
            <a:r>
              <a:rPr lang="en-US" sz="2800" kern="1200" spc="-45" dirty="0">
                <a:solidFill>
                  <a:schemeClr val="tx1"/>
                </a:solidFill>
                <a:latin typeface="+mn-lt"/>
                <a:ea typeface="+mn-ea"/>
                <a:cs typeface="+mn-cs"/>
              </a:rPr>
              <a:t> </a:t>
            </a:r>
            <a:r>
              <a:rPr lang="en-US" sz="2800" kern="1200" dirty="0">
                <a:solidFill>
                  <a:schemeClr val="tx1"/>
                </a:solidFill>
                <a:latin typeface="+mn-lt"/>
                <a:ea typeface="+mn-ea"/>
                <a:cs typeface="+mn-cs"/>
              </a:rPr>
              <a:t>at</a:t>
            </a:r>
            <a:r>
              <a:rPr lang="en-US" sz="2800" kern="1200" spc="-45" dirty="0">
                <a:solidFill>
                  <a:schemeClr val="tx1"/>
                </a:solidFill>
                <a:latin typeface="+mn-lt"/>
                <a:ea typeface="+mn-ea"/>
                <a:cs typeface="+mn-cs"/>
              </a:rPr>
              <a:t> </a:t>
            </a:r>
            <a:r>
              <a:rPr lang="en-US" sz="2800" kern="1200" dirty="0">
                <a:solidFill>
                  <a:schemeClr val="tx1"/>
                </a:solidFill>
                <a:latin typeface="+mn-lt"/>
                <a:ea typeface="+mn-ea"/>
                <a:cs typeface="+mn-cs"/>
              </a:rPr>
              <a:t>the</a:t>
            </a:r>
            <a:r>
              <a:rPr lang="en-US" sz="2800" kern="1200" spc="-35" dirty="0">
                <a:solidFill>
                  <a:schemeClr val="tx1"/>
                </a:solidFill>
                <a:latin typeface="+mn-lt"/>
                <a:ea typeface="+mn-ea"/>
                <a:cs typeface="+mn-cs"/>
              </a:rPr>
              <a:t> </a:t>
            </a:r>
            <a:r>
              <a:rPr lang="en-US" sz="2800" kern="1200" dirty="0">
                <a:solidFill>
                  <a:schemeClr val="tx1"/>
                </a:solidFill>
                <a:latin typeface="+mn-lt"/>
                <a:ea typeface="+mn-ea"/>
                <a:cs typeface="+mn-cs"/>
              </a:rPr>
              <a:t>correlation</a:t>
            </a:r>
            <a:r>
              <a:rPr lang="en-US" sz="2800" kern="1200" spc="-40" dirty="0">
                <a:solidFill>
                  <a:schemeClr val="tx1"/>
                </a:solidFill>
                <a:latin typeface="+mn-lt"/>
                <a:ea typeface="+mn-ea"/>
                <a:cs typeface="+mn-cs"/>
              </a:rPr>
              <a:t> </a:t>
            </a:r>
            <a:r>
              <a:rPr lang="en-US" sz="2800" kern="1200" dirty="0">
                <a:solidFill>
                  <a:schemeClr val="tx1"/>
                </a:solidFill>
                <a:latin typeface="+mn-lt"/>
                <a:ea typeface="+mn-ea"/>
                <a:cs typeface="+mn-cs"/>
              </a:rPr>
              <a:t>coefficient</a:t>
            </a:r>
            <a:r>
              <a:rPr lang="en-US" sz="2800" kern="1200" spc="-45" dirty="0">
                <a:solidFill>
                  <a:schemeClr val="tx1"/>
                </a:solidFill>
                <a:latin typeface="+mn-lt"/>
                <a:ea typeface="+mn-ea"/>
                <a:cs typeface="+mn-cs"/>
              </a:rPr>
              <a:t> </a:t>
            </a:r>
            <a:r>
              <a:rPr lang="en-US" sz="2800" kern="1200" dirty="0">
                <a:solidFill>
                  <a:schemeClr val="tx1"/>
                </a:solidFill>
                <a:latin typeface="+mn-lt"/>
                <a:ea typeface="+mn-ea"/>
                <a:cs typeface="+mn-cs"/>
              </a:rPr>
              <a:t>if</a:t>
            </a:r>
            <a:r>
              <a:rPr lang="en-US" sz="2800" kern="1200" spc="-35" dirty="0">
                <a:solidFill>
                  <a:schemeClr val="tx1"/>
                </a:solidFill>
                <a:latin typeface="+mn-lt"/>
                <a:ea typeface="+mn-ea"/>
                <a:cs typeface="+mn-cs"/>
              </a:rPr>
              <a:t> </a:t>
            </a:r>
            <a:r>
              <a:rPr lang="en-US" sz="2800" kern="1200" dirty="0">
                <a:solidFill>
                  <a:schemeClr val="tx1"/>
                </a:solidFill>
                <a:latin typeface="+mn-lt"/>
                <a:ea typeface="+mn-ea"/>
                <a:cs typeface="+mn-cs"/>
              </a:rPr>
              <a:t>provided</a:t>
            </a:r>
            <a:r>
              <a:rPr lang="en-US" sz="2800" kern="1200" spc="-40" dirty="0">
                <a:solidFill>
                  <a:schemeClr val="tx1"/>
                </a:solidFill>
                <a:latin typeface="+mn-lt"/>
                <a:ea typeface="+mn-ea"/>
                <a:cs typeface="+mn-cs"/>
              </a:rPr>
              <a:t> </a:t>
            </a:r>
            <a:r>
              <a:rPr lang="en-US" sz="2800" kern="1200" dirty="0">
                <a:solidFill>
                  <a:schemeClr val="tx1"/>
                </a:solidFill>
                <a:latin typeface="+mn-lt"/>
                <a:ea typeface="+mn-ea"/>
                <a:cs typeface="+mn-cs"/>
              </a:rPr>
              <a:t>in</a:t>
            </a:r>
            <a:r>
              <a:rPr lang="en-US" sz="2800" kern="1200" spc="-40" dirty="0">
                <a:solidFill>
                  <a:schemeClr val="tx1"/>
                </a:solidFill>
                <a:latin typeface="+mn-lt"/>
                <a:ea typeface="+mn-ea"/>
                <a:cs typeface="+mn-cs"/>
              </a:rPr>
              <a:t> </a:t>
            </a:r>
            <a:r>
              <a:rPr lang="en-US" sz="2800" kern="1200" dirty="0">
                <a:solidFill>
                  <a:schemeClr val="tx1"/>
                </a:solidFill>
                <a:latin typeface="+mn-lt"/>
                <a:ea typeface="+mn-ea"/>
                <a:cs typeface="+mn-cs"/>
              </a:rPr>
              <a:t>the</a:t>
            </a:r>
            <a:r>
              <a:rPr lang="en-US" sz="2800" kern="1200" spc="-35" dirty="0">
                <a:solidFill>
                  <a:schemeClr val="tx1"/>
                </a:solidFill>
                <a:latin typeface="+mn-lt"/>
                <a:ea typeface="+mn-ea"/>
                <a:cs typeface="+mn-cs"/>
              </a:rPr>
              <a:t> </a:t>
            </a:r>
            <a:r>
              <a:rPr lang="en-US" sz="2800" kern="1200" spc="-10" dirty="0">
                <a:solidFill>
                  <a:schemeClr val="tx1"/>
                </a:solidFill>
                <a:latin typeface="+mn-lt"/>
                <a:ea typeface="+mn-ea"/>
                <a:cs typeface="+mn-cs"/>
              </a:rPr>
              <a:t>plot)</a:t>
            </a:r>
            <a:endParaRPr lang="en-US" sz="2800" kern="1200" dirty="0">
              <a:solidFill>
                <a:schemeClr val="tx1"/>
              </a:solidFill>
              <a:latin typeface="+mn-lt"/>
              <a:ea typeface="+mn-ea"/>
              <a:cs typeface="+mn-cs"/>
            </a:endParaRPr>
          </a:p>
          <a:p>
            <a:pPr marL="241300" indent="-228600" algn="l" rtl="0">
              <a:lnSpc>
                <a:spcPct val="90000"/>
              </a:lnSpc>
              <a:spcBef>
                <a:spcPts val="720"/>
              </a:spcBef>
              <a:buFont typeface="Arial" panose="020B0604020202020204" pitchFamily="34" charset="0"/>
              <a:buChar char="•"/>
              <a:tabLst>
                <a:tab pos="241300" algn="l"/>
              </a:tabLst>
            </a:pPr>
            <a:r>
              <a:rPr lang="en-US" sz="2800" kern="1200" dirty="0">
                <a:solidFill>
                  <a:schemeClr val="tx1"/>
                </a:solidFill>
                <a:latin typeface="+mn-lt"/>
                <a:ea typeface="+mn-ea"/>
                <a:cs typeface="+mn-cs"/>
              </a:rPr>
              <a:t>The</a:t>
            </a:r>
            <a:r>
              <a:rPr lang="en-US" sz="2800" kern="1200" spc="-45" dirty="0">
                <a:solidFill>
                  <a:schemeClr val="tx1"/>
                </a:solidFill>
                <a:latin typeface="+mn-lt"/>
                <a:ea typeface="+mn-ea"/>
                <a:cs typeface="+mn-cs"/>
              </a:rPr>
              <a:t> </a:t>
            </a:r>
            <a:r>
              <a:rPr lang="en-US" sz="2800" kern="1200" spc="-10" dirty="0">
                <a:solidFill>
                  <a:schemeClr val="tx1"/>
                </a:solidFill>
                <a:latin typeface="+mn-lt"/>
                <a:ea typeface="+mn-ea"/>
                <a:cs typeface="+mn-cs"/>
              </a:rPr>
              <a:t>scatterplots</a:t>
            </a:r>
            <a:r>
              <a:rPr lang="en-US" sz="2800" kern="1200" spc="-40" dirty="0">
                <a:solidFill>
                  <a:schemeClr val="tx1"/>
                </a:solidFill>
                <a:latin typeface="+mn-lt"/>
                <a:ea typeface="+mn-ea"/>
                <a:cs typeface="+mn-cs"/>
              </a:rPr>
              <a:t> </a:t>
            </a:r>
            <a:r>
              <a:rPr lang="en-US" sz="2800" kern="1200" dirty="0">
                <a:solidFill>
                  <a:schemeClr val="tx1"/>
                </a:solidFill>
                <a:latin typeface="+mn-lt"/>
                <a:ea typeface="+mn-ea"/>
                <a:cs typeface="+mn-cs"/>
              </a:rPr>
              <a:t>show</a:t>
            </a:r>
            <a:r>
              <a:rPr lang="en-US" sz="2800" kern="1200" spc="-45" dirty="0">
                <a:solidFill>
                  <a:schemeClr val="tx1"/>
                </a:solidFill>
                <a:latin typeface="+mn-lt"/>
                <a:ea typeface="+mn-ea"/>
                <a:cs typeface="+mn-cs"/>
              </a:rPr>
              <a:t> </a:t>
            </a:r>
            <a:r>
              <a:rPr lang="en-US" sz="2800" kern="1200" spc="-10" dirty="0">
                <a:solidFill>
                  <a:schemeClr val="tx1"/>
                </a:solidFill>
                <a:latin typeface="+mn-lt"/>
                <a:ea typeface="+mn-ea"/>
                <a:cs typeface="+mn-cs"/>
              </a:rPr>
              <a:t>different</a:t>
            </a:r>
            <a:r>
              <a:rPr lang="en-US" sz="2800" kern="1200" spc="-40" dirty="0">
                <a:solidFill>
                  <a:schemeClr val="tx1"/>
                </a:solidFill>
                <a:latin typeface="+mn-lt"/>
                <a:ea typeface="+mn-ea"/>
                <a:cs typeface="+mn-cs"/>
              </a:rPr>
              <a:t> </a:t>
            </a:r>
            <a:r>
              <a:rPr lang="en-US" sz="2800" kern="1200" dirty="0">
                <a:solidFill>
                  <a:schemeClr val="tx1"/>
                </a:solidFill>
                <a:latin typeface="+mn-lt"/>
                <a:ea typeface="+mn-ea"/>
                <a:cs typeface="+mn-cs"/>
              </a:rPr>
              <a:t>patterns</a:t>
            </a:r>
            <a:r>
              <a:rPr lang="en-US" sz="2800" kern="1200" spc="-40" dirty="0">
                <a:solidFill>
                  <a:schemeClr val="tx1"/>
                </a:solidFill>
                <a:latin typeface="+mn-lt"/>
                <a:ea typeface="+mn-ea"/>
                <a:cs typeface="+mn-cs"/>
              </a:rPr>
              <a:t> </a:t>
            </a:r>
            <a:r>
              <a:rPr lang="en-US" sz="2800" kern="1200" dirty="0">
                <a:solidFill>
                  <a:schemeClr val="tx1"/>
                </a:solidFill>
                <a:latin typeface="+mn-lt"/>
                <a:ea typeface="+mn-ea"/>
                <a:cs typeface="+mn-cs"/>
              </a:rPr>
              <a:t>of</a:t>
            </a:r>
            <a:r>
              <a:rPr lang="en-US" sz="2800" kern="1200" spc="-35" dirty="0">
                <a:solidFill>
                  <a:schemeClr val="tx1"/>
                </a:solidFill>
                <a:latin typeface="+mn-lt"/>
                <a:ea typeface="+mn-ea"/>
                <a:cs typeface="+mn-cs"/>
              </a:rPr>
              <a:t> </a:t>
            </a:r>
            <a:r>
              <a:rPr lang="en-US" sz="2800" kern="1200" dirty="0">
                <a:solidFill>
                  <a:schemeClr val="tx1"/>
                </a:solidFill>
                <a:latin typeface="+mn-lt"/>
                <a:ea typeface="+mn-ea"/>
                <a:cs typeface="+mn-cs"/>
              </a:rPr>
              <a:t>data</a:t>
            </a:r>
            <a:r>
              <a:rPr lang="en-US" sz="2800" kern="1200" spc="-40" dirty="0">
                <a:solidFill>
                  <a:schemeClr val="tx1"/>
                </a:solidFill>
                <a:latin typeface="+mn-lt"/>
                <a:ea typeface="+mn-ea"/>
                <a:cs typeface="+mn-cs"/>
              </a:rPr>
              <a:t> </a:t>
            </a:r>
            <a:r>
              <a:rPr lang="en-US" sz="2800" kern="1200" dirty="0">
                <a:solidFill>
                  <a:schemeClr val="tx1"/>
                </a:solidFill>
                <a:latin typeface="+mn-lt"/>
                <a:ea typeface="+mn-ea"/>
                <a:cs typeface="+mn-cs"/>
              </a:rPr>
              <a:t>show</a:t>
            </a:r>
            <a:r>
              <a:rPr lang="en-US" sz="2800" kern="1200" spc="-40" dirty="0">
                <a:solidFill>
                  <a:schemeClr val="tx1"/>
                </a:solidFill>
                <a:latin typeface="+mn-lt"/>
                <a:ea typeface="+mn-ea"/>
                <a:cs typeface="+mn-cs"/>
              </a:rPr>
              <a:t> </a:t>
            </a:r>
            <a:r>
              <a:rPr lang="en-US" sz="2800" kern="1200" spc="-10" dirty="0">
                <a:solidFill>
                  <a:schemeClr val="tx1"/>
                </a:solidFill>
                <a:latin typeface="+mn-lt"/>
                <a:ea typeface="+mn-ea"/>
                <a:cs typeface="+mn-cs"/>
              </a:rPr>
              <a:t>different</a:t>
            </a:r>
            <a:r>
              <a:rPr lang="en-US" sz="2800" kern="1200" spc="-40" dirty="0">
                <a:solidFill>
                  <a:schemeClr val="tx1"/>
                </a:solidFill>
                <a:latin typeface="+mn-lt"/>
                <a:ea typeface="+mn-ea"/>
                <a:cs typeface="+mn-cs"/>
              </a:rPr>
              <a:t> </a:t>
            </a:r>
            <a:r>
              <a:rPr lang="en-US" sz="2800" kern="1200" spc="-10" dirty="0">
                <a:solidFill>
                  <a:schemeClr val="tx1"/>
                </a:solidFill>
                <a:latin typeface="+mn-lt"/>
                <a:ea typeface="+mn-ea"/>
                <a:cs typeface="+mn-cs"/>
              </a:rPr>
              <a:t>correlations</a:t>
            </a:r>
            <a:endParaRPr lang="en-US" sz="2800" kern="1200" dirty="0">
              <a:solidFill>
                <a:schemeClr val="tx1"/>
              </a:solidFill>
              <a:latin typeface="+mn-lt"/>
              <a:ea typeface="+mn-ea"/>
              <a:cs typeface="+mn-cs"/>
            </a:endParaRPr>
          </a:p>
        </p:txBody>
      </p:sp>
      <p:pic>
        <p:nvPicPr>
          <p:cNvPr id="4" name="object 4"/>
          <p:cNvPicPr/>
          <p:nvPr/>
        </p:nvPicPr>
        <p:blipFill>
          <a:blip r:embed="rId3" cstate="print"/>
          <a:stretch>
            <a:fillRect/>
          </a:stretch>
        </p:blipFill>
        <p:spPr>
          <a:xfrm>
            <a:off x="5324560" y="834189"/>
            <a:ext cx="6707020" cy="575911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10" name="tint">
            <a:extLst>
              <a:ext uri="{FF2B5EF4-FFF2-40B4-BE49-F238E27FC236}">
                <a16:creationId xmlns:a16="http://schemas.microsoft.com/office/drawing/2014/main" id="{D380959B-464C-9ED8-C9EB-AB6FC997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25448" y="8300"/>
            <a:ext cx="10966551"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6B83858-ED7D-57B6-6CAA-83168807C4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5"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6106390" y="101404"/>
            <a:ext cx="4860162" cy="1061345"/>
          </a:xfrm>
          <a:prstGeom prst="rect">
            <a:avLst/>
          </a:prstGeom>
        </p:spPr>
        <p:txBody>
          <a:bodyPr vert="horz" lIns="0" tIns="314452" rIns="0" bIns="0" rtlCol="0" anchor="ctr">
            <a:normAutofit/>
          </a:bodyPr>
          <a:lstStyle/>
          <a:p>
            <a:pPr marL="12700">
              <a:spcBef>
                <a:spcPts val="100"/>
              </a:spcBef>
            </a:pPr>
            <a:r>
              <a:rPr lang="en-US" sz="3200" dirty="0"/>
              <a:t>Intuition</a:t>
            </a:r>
            <a:r>
              <a:rPr lang="en-US" sz="3200" spc="-75" dirty="0"/>
              <a:t> </a:t>
            </a:r>
            <a:r>
              <a:rPr lang="en-US" sz="3200" dirty="0"/>
              <a:t>of</a:t>
            </a:r>
            <a:r>
              <a:rPr lang="en-US" sz="3200" spc="-70" dirty="0"/>
              <a:t> </a:t>
            </a:r>
            <a:r>
              <a:rPr lang="en-US" sz="3200" dirty="0"/>
              <a:t>Regression</a:t>
            </a:r>
            <a:r>
              <a:rPr lang="en-US" sz="3200" spc="-70" dirty="0"/>
              <a:t> </a:t>
            </a:r>
            <a:r>
              <a:rPr lang="en-US" sz="3200" spc="-20" dirty="0"/>
              <a:t>Line</a:t>
            </a:r>
          </a:p>
        </p:txBody>
      </p:sp>
      <p:sp>
        <p:nvSpPr>
          <p:cNvPr id="17" name="Rectangle 16">
            <a:extLst>
              <a:ext uri="{FF2B5EF4-FFF2-40B4-BE49-F238E27FC236}">
                <a16:creationId xmlns:a16="http://schemas.microsoft.com/office/drawing/2014/main" id="{FF97FFD4-A8B9-3D4D-1623-7BE467E46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10200" cy="6858000"/>
          </a:xfrm>
          <a:prstGeom prst="rect">
            <a:avLst/>
          </a:prstGeom>
          <a:solidFill>
            <a:srgbClr val="FFFFFF"/>
          </a:solidFill>
          <a:ln>
            <a:noFill/>
          </a:ln>
          <a:effectLst>
            <a:outerShdw blurRad="190500" dist="139700" dir="300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bject 5"/>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46756" y="248356"/>
            <a:ext cx="5184050" cy="6601344"/>
          </a:xfrm>
          <a:prstGeom prst="rect">
            <a:avLst/>
          </a:prstGeom>
        </p:spPr>
      </p:pic>
      <p:sp>
        <p:nvSpPr>
          <p:cNvPr id="3" name="object 3"/>
          <p:cNvSpPr txBox="1">
            <a:spLocks noGrp="1"/>
          </p:cNvSpPr>
          <p:nvPr>
            <p:ph type="body" idx="1"/>
          </p:nvPr>
        </p:nvSpPr>
        <p:spPr>
          <a:xfrm>
            <a:off x="6106390" y="1427745"/>
            <a:ext cx="5171210" cy="5165259"/>
          </a:xfrm>
          <a:prstGeom prst="rect">
            <a:avLst/>
          </a:prstGeom>
        </p:spPr>
        <p:txBody>
          <a:bodyPr vert="horz" lIns="0" tIns="12700" rIns="0" bIns="0" rtlCol="0" anchor="ctr">
            <a:normAutofit/>
          </a:bodyPr>
          <a:lstStyle/>
          <a:p>
            <a:pPr marL="240665" marR="155575" indent="-227965">
              <a:spcBef>
                <a:spcPts val="100"/>
              </a:spcBef>
              <a:buFont typeface="Arial"/>
              <a:buChar char="•"/>
              <a:tabLst>
                <a:tab pos="240665" algn="l"/>
                <a:tab pos="241300" algn="l"/>
              </a:tabLst>
            </a:pPr>
            <a:r>
              <a:rPr lang="en-US" sz="2400" dirty="0"/>
              <a:t>The</a:t>
            </a:r>
            <a:r>
              <a:rPr lang="en-US" sz="2400" spc="-35" dirty="0"/>
              <a:t> </a:t>
            </a:r>
            <a:r>
              <a:rPr lang="en-US" sz="2400" b="1" dirty="0"/>
              <a:t>regression</a:t>
            </a:r>
            <a:r>
              <a:rPr lang="en-US" sz="2400" b="1" spc="-30" dirty="0"/>
              <a:t> </a:t>
            </a:r>
            <a:r>
              <a:rPr lang="en-US" sz="2400" b="1" dirty="0"/>
              <a:t>line</a:t>
            </a:r>
            <a:r>
              <a:rPr lang="en-US" sz="2400" spc="-25" dirty="0"/>
              <a:t> </a:t>
            </a:r>
            <a:r>
              <a:rPr lang="en-US" sz="2400" dirty="0"/>
              <a:t>is</a:t>
            </a:r>
            <a:r>
              <a:rPr lang="en-US" sz="2400" spc="-25" dirty="0"/>
              <a:t> </a:t>
            </a:r>
            <a:r>
              <a:rPr lang="en-US" sz="2400" dirty="0"/>
              <a:t>to</a:t>
            </a:r>
            <a:r>
              <a:rPr lang="en-US" sz="2400" spc="-35" dirty="0"/>
              <a:t> </a:t>
            </a:r>
            <a:r>
              <a:rPr lang="en-US" sz="2400" dirty="0"/>
              <a:t>a</a:t>
            </a:r>
            <a:r>
              <a:rPr lang="en-US" sz="2400" spc="-25" dirty="0"/>
              <a:t> </a:t>
            </a:r>
            <a:r>
              <a:rPr lang="en-US" sz="2400" dirty="0"/>
              <a:t>scatter</a:t>
            </a:r>
            <a:r>
              <a:rPr lang="en-US" sz="2400" spc="-25" dirty="0"/>
              <a:t> </a:t>
            </a:r>
            <a:r>
              <a:rPr lang="en-US" sz="2400" dirty="0"/>
              <a:t>diagram</a:t>
            </a:r>
            <a:r>
              <a:rPr lang="en-US" sz="2400" spc="-20" dirty="0"/>
              <a:t> </a:t>
            </a:r>
            <a:r>
              <a:rPr lang="en-US" sz="2400" spc="-25" dirty="0"/>
              <a:t>as </a:t>
            </a:r>
            <a:r>
              <a:rPr lang="en-US" sz="2400" dirty="0"/>
              <a:t>the</a:t>
            </a:r>
            <a:r>
              <a:rPr lang="en-US" sz="2400" spc="-15" dirty="0"/>
              <a:t> </a:t>
            </a:r>
            <a:r>
              <a:rPr lang="en-US" sz="2400" b="1" spc="-10" dirty="0"/>
              <a:t>average</a:t>
            </a:r>
            <a:r>
              <a:rPr lang="en-US" sz="2400" b="1" spc="-15" dirty="0"/>
              <a:t> </a:t>
            </a:r>
            <a:r>
              <a:rPr lang="en-US" sz="2400" dirty="0"/>
              <a:t>is</a:t>
            </a:r>
            <a:r>
              <a:rPr lang="en-US" sz="2400" spc="-10" dirty="0"/>
              <a:t> </a:t>
            </a:r>
            <a:r>
              <a:rPr lang="en-US" sz="2400" dirty="0"/>
              <a:t>to</a:t>
            </a:r>
            <a:r>
              <a:rPr lang="en-US" sz="2400" spc="-25" dirty="0"/>
              <a:t> </a:t>
            </a:r>
            <a:r>
              <a:rPr lang="en-US" sz="2400" dirty="0"/>
              <a:t>a</a:t>
            </a:r>
            <a:r>
              <a:rPr lang="en-US" sz="2400" spc="-10" dirty="0"/>
              <a:t> </a:t>
            </a:r>
            <a:r>
              <a:rPr lang="en-US" sz="2400" spc="-20" dirty="0"/>
              <a:t>list.</a:t>
            </a:r>
          </a:p>
          <a:p>
            <a:pPr marL="240665" marR="375285" indent="-227965">
              <a:spcBef>
                <a:spcPts val="685"/>
              </a:spcBef>
              <a:buFont typeface="Arial"/>
              <a:buChar char="•"/>
              <a:tabLst>
                <a:tab pos="240665" algn="l"/>
                <a:tab pos="241300" algn="l"/>
              </a:tabLst>
            </a:pPr>
            <a:r>
              <a:rPr lang="en-US" sz="2400" dirty="0"/>
              <a:t>The</a:t>
            </a:r>
            <a:r>
              <a:rPr lang="en-US" sz="2400" spc="-30" dirty="0"/>
              <a:t> </a:t>
            </a:r>
            <a:r>
              <a:rPr lang="en-US" sz="2400" dirty="0"/>
              <a:t>regression</a:t>
            </a:r>
            <a:r>
              <a:rPr lang="en-US" sz="2400" spc="-20" dirty="0"/>
              <a:t> </a:t>
            </a:r>
            <a:r>
              <a:rPr lang="en-US" sz="2400" dirty="0"/>
              <a:t>line</a:t>
            </a:r>
            <a:r>
              <a:rPr lang="en-US" sz="2400" spc="-15" dirty="0"/>
              <a:t> </a:t>
            </a:r>
            <a:r>
              <a:rPr lang="en-US" sz="2400" dirty="0"/>
              <a:t>of</a:t>
            </a:r>
            <a:r>
              <a:rPr lang="en-US" sz="2400" spc="-20" dirty="0"/>
              <a:t> </a:t>
            </a:r>
            <a:r>
              <a:rPr lang="en-US" sz="2400" dirty="0"/>
              <a:t>y</a:t>
            </a:r>
            <a:r>
              <a:rPr lang="en-US" sz="2400" spc="-25" dirty="0"/>
              <a:t> </a:t>
            </a:r>
            <a:r>
              <a:rPr lang="en-US" sz="2400" dirty="0"/>
              <a:t>on</a:t>
            </a:r>
            <a:r>
              <a:rPr lang="en-US" sz="2400" spc="-15" dirty="0"/>
              <a:t> </a:t>
            </a:r>
            <a:r>
              <a:rPr lang="en-US" sz="2400" dirty="0"/>
              <a:t>x</a:t>
            </a:r>
            <a:r>
              <a:rPr lang="en-US" sz="2400" spc="-25" dirty="0"/>
              <a:t> </a:t>
            </a:r>
            <a:r>
              <a:rPr lang="en-US" sz="2400" b="1" dirty="0"/>
              <a:t>estimates</a:t>
            </a:r>
            <a:r>
              <a:rPr lang="en-US" sz="2400" b="1" spc="-15" dirty="0"/>
              <a:t> </a:t>
            </a:r>
            <a:r>
              <a:rPr lang="en-US" sz="2400" b="1" spc="-25" dirty="0"/>
              <a:t>the </a:t>
            </a:r>
            <a:r>
              <a:rPr lang="en-US" sz="2400" b="1" spc="-10" dirty="0"/>
              <a:t>average</a:t>
            </a:r>
            <a:r>
              <a:rPr lang="en-US" sz="2400" b="1" spc="-40" dirty="0"/>
              <a:t> </a:t>
            </a:r>
            <a:r>
              <a:rPr lang="en-US" sz="2400" b="1" dirty="0"/>
              <a:t>value</a:t>
            </a:r>
            <a:r>
              <a:rPr lang="en-US" sz="2400" spc="-30" dirty="0"/>
              <a:t> </a:t>
            </a:r>
            <a:r>
              <a:rPr lang="en-US" sz="2400" dirty="0"/>
              <a:t>of</a:t>
            </a:r>
            <a:r>
              <a:rPr lang="en-US" sz="2400" spc="-35" dirty="0"/>
              <a:t> </a:t>
            </a:r>
            <a:r>
              <a:rPr lang="en-US" sz="2400" dirty="0"/>
              <a:t>y</a:t>
            </a:r>
            <a:r>
              <a:rPr lang="en-US" sz="2400" spc="-40" dirty="0"/>
              <a:t> </a:t>
            </a:r>
            <a:r>
              <a:rPr lang="en-US" sz="2400" dirty="0"/>
              <a:t>corresponding</a:t>
            </a:r>
            <a:r>
              <a:rPr lang="en-US" sz="2400" spc="-40" dirty="0"/>
              <a:t> </a:t>
            </a:r>
            <a:r>
              <a:rPr lang="en-US" sz="2400" dirty="0"/>
              <a:t>to</a:t>
            </a:r>
            <a:r>
              <a:rPr lang="en-US" sz="2400" spc="-35" dirty="0"/>
              <a:t> </a:t>
            </a:r>
            <a:r>
              <a:rPr lang="en-US" sz="2400" spc="-20" dirty="0"/>
              <a:t>each </a:t>
            </a:r>
            <a:r>
              <a:rPr lang="en-US" sz="2400" dirty="0"/>
              <a:t>value</a:t>
            </a:r>
            <a:r>
              <a:rPr lang="en-US" sz="2400" spc="-25" dirty="0"/>
              <a:t> </a:t>
            </a:r>
            <a:r>
              <a:rPr lang="en-US" sz="2400" dirty="0"/>
              <a:t>of</a:t>
            </a:r>
            <a:r>
              <a:rPr lang="en-US" sz="2400" spc="-20" dirty="0"/>
              <a:t> </a:t>
            </a:r>
            <a:r>
              <a:rPr lang="en-US" sz="2400" spc="-50" dirty="0"/>
              <a:t>x</a:t>
            </a:r>
          </a:p>
          <a:p>
            <a:pPr marL="240665" marR="86995" indent="-227965">
              <a:spcBef>
                <a:spcPts val="635"/>
              </a:spcBef>
              <a:buFont typeface="Arial"/>
              <a:buChar char="•"/>
              <a:tabLst>
                <a:tab pos="240665" algn="l"/>
                <a:tab pos="241300" algn="l"/>
              </a:tabLst>
            </a:pPr>
            <a:r>
              <a:rPr lang="en-US" sz="2400" dirty="0"/>
              <a:t>The</a:t>
            </a:r>
            <a:r>
              <a:rPr lang="en-US" sz="2400" spc="-30" dirty="0"/>
              <a:t> </a:t>
            </a:r>
            <a:r>
              <a:rPr lang="en-US" sz="2400" dirty="0"/>
              <a:t>points</a:t>
            </a:r>
            <a:r>
              <a:rPr lang="en-US" sz="2400" spc="-35" dirty="0"/>
              <a:t> </a:t>
            </a:r>
            <a:r>
              <a:rPr lang="en-US" sz="2400" dirty="0"/>
              <a:t>on</a:t>
            </a:r>
            <a:r>
              <a:rPr lang="en-US" sz="2400" spc="-30" dirty="0"/>
              <a:t> </a:t>
            </a:r>
            <a:r>
              <a:rPr lang="en-US" sz="2400" dirty="0"/>
              <a:t>a</a:t>
            </a:r>
            <a:r>
              <a:rPr lang="en-US" sz="2400" spc="-30" dirty="0"/>
              <a:t> </a:t>
            </a:r>
            <a:r>
              <a:rPr lang="en-US" sz="2400" dirty="0"/>
              <a:t>scatter</a:t>
            </a:r>
            <a:r>
              <a:rPr lang="en-US" sz="2400" spc="-30" dirty="0"/>
              <a:t> </a:t>
            </a:r>
            <a:r>
              <a:rPr lang="en-US" sz="2400" dirty="0"/>
              <a:t>diagram</a:t>
            </a:r>
            <a:r>
              <a:rPr lang="en-US" sz="2400" spc="-30" dirty="0"/>
              <a:t> </a:t>
            </a:r>
            <a:r>
              <a:rPr lang="en-US" sz="2400" b="1" dirty="0"/>
              <a:t>deviate</a:t>
            </a:r>
            <a:r>
              <a:rPr lang="en-US" sz="2400" b="1" spc="-30" dirty="0"/>
              <a:t> </a:t>
            </a:r>
            <a:r>
              <a:rPr lang="en-US" sz="2400" b="1" spc="-20" dirty="0"/>
              <a:t>from </a:t>
            </a:r>
            <a:r>
              <a:rPr lang="en-US" sz="2400" b="1" dirty="0"/>
              <a:t>the</a:t>
            </a:r>
            <a:r>
              <a:rPr lang="en-US" sz="2400" b="1" spc="-15" dirty="0"/>
              <a:t> </a:t>
            </a:r>
            <a:r>
              <a:rPr lang="en-US" sz="2400" b="1" dirty="0"/>
              <a:t>line</a:t>
            </a:r>
            <a:r>
              <a:rPr lang="en-US" sz="2400" b="1" spc="-15" dirty="0"/>
              <a:t> </a:t>
            </a:r>
            <a:r>
              <a:rPr lang="en-US" sz="2400" b="1" dirty="0"/>
              <a:t>by</a:t>
            </a:r>
            <a:r>
              <a:rPr lang="en-US" sz="2400" b="1" spc="-20" dirty="0"/>
              <a:t> </a:t>
            </a:r>
            <a:r>
              <a:rPr lang="en-US" sz="2400" b="1" dirty="0"/>
              <a:t>residuals</a:t>
            </a:r>
            <a:r>
              <a:rPr lang="en-US" sz="2400" spc="-15" dirty="0"/>
              <a:t> </a:t>
            </a:r>
            <a:r>
              <a:rPr lang="en-US" sz="2400" dirty="0"/>
              <a:t>(similar</a:t>
            </a:r>
            <a:r>
              <a:rPr lang="en-US" sz="2400" spc="-10" dirty="0"/>
              <a:t> </a:t>
            </a:r>
            <a:r>
              <a:rPr lang="en-US" sz="2400" dirty="0"/>
              <a:t>in</a:t>
            </a:r>
            <a:r>
              <a:rPr lang="en-US" sz="2400" spc="-20" dirty="0"/>
              <a:t> </a:t>
            </a:r>
            <a:r>
              <a:rPr lang="en-US" sz="2400" dirty="0"/>
              <a:t>size</a:t>
            </a:r>
            <a:r>
              <a:rPr lang="en-US" sz="2400" spc="-10" dirty="0"/>
              <a:t> </a:t>
            </a:r>
            <a:r>
              <a:rPr lang="en-US" sz="2400" dirty="0"/>
              <a:t>to</a:t>
            </a:r>
            <a:r>
              <a:rPr lang="en-US" sz="2400" spc="-20" dirty="0"/>
              <a:t> </a:t>
            </a:r>
            <a:r>
              <a:rPr lang="en-US" sz="2400" spc="-25" dirty="0"/>
              <a:t>the </a:t>
            </a:r>
            <a:r>
              <a:rPr lang="en-US" sz="2400" b="1" dirty="0"/>
              <a:t>Root</a:t>
            </a:r>
            <a:r>
              <a:rPr lang="en-US" sz="2400" b="1" spc="-30" dirty="0"/>
              <a:t> </a:t>
            </a:r>
            <a:r>
              <a:rPr lang="en-US" sz="2400" b="1" dirty="0"/>
              <a:t>Mean</a:t>
            </a:r>
            <a:r>
              <a:rPr lang="en-US" sz="2400" b="1" spc="-30" dirty="0"/>
              <a:t> </a:t>
            </a:r>
            <a:r>
              <a:rPr lang="en-US" sz="2400" b="1" dirty="0"/>
              <a:t>Square</a:t>
            </a:r>
            <a:r>
              <a:rPr lang="en-US" sz="2400" b="1" spc="-25" dirty="0"/>
              <a:t> </a:t>
            </a:r>
            <a:r>
              <a:rPr lang="en-US" sz="2400" b="1" spc="-10" dirty="0"/>
              <a:t>error</a:t>
            </a:r>
            <a:r>
              <a:rPr lang="en-US" sz="2400" spc="-10" dirty="0"/>
              <a:t>)</a:t>
            </a:r>
          </a:p>
          <a:p>
            <a:pPr marL="697865" marR="5080" lvl="1" indent="-227965">
              <a:spcBef>
                <a:spcPts val="640"/>
              </a:spcBef>
              <a:buFont typeface="Arial"/>
              <a:buChar char="•"/>
              <a:tabLst>
                <a:tab pos="697865" algn="l"/>
                <a:tab pos="698500" algn="l"/>
              </a:tabLst>
            </a:pPr>
            <a:r>
              <a:rPr lang="en-US" dirty="0">
                <a:latin typeface="Calibri"/>
                <a:cs typeface="Calibri"/>
              </a:rPr>
              <a:t>The</a:t>
            </a:r>
            <a:r>
              <a:rPr lang="en-US" spc="-15" dirty="0">
                <a:latin typeface="Calibri"/>
                <a:cs typeface="Calibri"/>
              </a:rPr>
              <a:t> </a:t>
            </a:r>
            <a:r>
              <a:rPr lang="en-US" b="1" dirty="0">
                <a:latin typeface="Calibri"/>
                <a:cs typeface="Calibri"/>
              </a:rPr>
              <a:t>root</a:t>
            </a:r>
            <a:r>
              <a:rPr lang="en-US" b="1" spc="-20" dirty="0">
                <a:latin typeface="Calibri"/>
                <a:cs typeface="Calibri"/>
              </a:rPr>
              <a:t> </a:t>
            </a:r>
            <a:r>
              <a:rPr lang="en-US" b="1" dirty="0">
                <a:latin typeface="Calibri"/>
                <a:cs typeface="Calibri"/>
              </a:rPr>
              <a:t>mean</a:t>
            </a:r>
            <a:r>
              <a:rPr lang="en-US" b="1" spc="-25" dirty="0">
                <a:latin typeface="Calibri"/>
                <a:cs typeface="Calibri"/>
              </a:rPr>
              <a:t> </a:t>
            </a:r>
            <a:r>
              <a:rPr lang="en-US" b="1" dirty="0">
                <a:latin typeface="Calibri"/>
                <a:cs typeface="Calibri"/>
              </a:rPr>
              <a:t>square</a:t>
            </a:r>
            <a:r>
              <a:rPr lang="en-US" spc="-15" dirty="0">
                <a:latin typeface="Calibri"/>
                <a:cs typeface="Calibri"/>
              </a:rPr>
              <a:t> </a:t>
            </a:r>
            <a:r>
              <a:rPr lang="en-US" dirty="0">
                <a:latin typeface="Calibri"/>
                <a:cs typeface="Calibri"/>
              </a:rPr>
              <a:t>error</a:t>
            </a:r>
            <a:r>
              <a:rPr lang="en-US" spc="-20" dirty="0">
                <a:latin typeface="Calibri"/>
                <a:cs typeface="Calibri"/>
              </a:rPr>
              <a:t> </a:t>
            </a:r>
            <a:r>
              <a:rPr lang="en-US" dirty="0">
                <a:latin typeface="Calibri"/>
                <a:cs typeface="Calibri"/>
              </a:rPr>
              <a:t>is</a:t>
            </a:r>
            <a:r>
              <a:rPr lang="en-US" spc="-25" dirty="0">
                <a:latin typeface="Calibri"/>
                <a:cs typeface="Calibri"/>
              </a:rPr>
              <a:t> </a:t>
            </a:r>
            <a:r>
              <a:rPr lang="en-US" dirty="0">
                <a:latin typeface="Calibri"/>
                <a:cs typeface="Calibri"/>
              </a:rPr>
              <a:t>to</a:t>
            </a:r>
            <a:r>
              <a:rPr lang="en-US" spc="-15" dirty="0">
                <a:latin typeface="Calibri"/>
                <a:cs typeface="Calibri"/>
              </a:rPr>
              <a:t> </a:t>
            </a:r>
            <a:r>
              <a:rPr lang="en-US" dirty="0">
                <a:latin typeface="Calibri"/>
                <a:cs typeface="Calibri"/>
              </a:rPr>
              <a:t>the</a:t>
            </a:r>
            <a:r>
              <a:rPr lang="en-US" spc="-15" dirty="0">
                <a:latin typeface="Calibri"/>
                <a:cs typeface="Calibri"/>
              </a:rPr>
              <a:t> </a:t>
            </a:r>
            <a:r>
              <a:rPr lang="en-US" u="sng" dirty="0">
                <a:latin typeface="Calibri"/>
                <a:cs typeface="Calibri"/>
              </a:rPr>
              <a:t>regression</a:t>
            </a:r>
            <a:r>
              <a:rPr lang="en-US" u="sng" spc="-20" dirty="0">
                <a:latin typeface="Calibri"/>
                <a:cs typeface="Calibri"/>
              </a:rPr>
              <a:t> line</a:t>
            </a:r>
            <a:r>
              <a:rPr lang="en-US" spc="-20" dirty="0">
                <a:latin typeface="Calibri"/>
                <a:cs typeface="Calibri"/>
              </a:rPr>
              <a:t> </a:t>
            </a:r>
            <a:r>
              <a:rPr lang="en-US" dirty="0">
                <a:latin typeface="Calibri"/>
                <a:cs typeface="Calibri"/>
              </a:rPr>
              <a:t>as</a:t>
            </a:r>
            <a:r>
              <a:rPr lang="en-US" spc="-35" dirty="0">
                <a:latin typeface="Calibri"/>
                <a:cs typeface="Calibri"/>
              </a:rPr>
              <a:t> </a:t>
            </a:r>
            <a:r>
              <a:rPr lang="en-US" dirty="0">
                <a:latin typeface="Calibri"/>
                <a:cs typeface="Calibri"/>
              </a:rPr>
              <a:t>the</a:t>
            </a:r>
            <a:r>
              <a:rPr lang="en-US" spc="-20" dirty="0">
                <a:latin typeface="Calibri"/>
                <a:cs typeface="Calibri"/>
              </a:rPr>
              <a:t> </a:t>
            </a:r>
            <a:r>
              <a:rPr lang="en-US" b="1" dirty="0">
                <a:latin typeface="Calibri"/>
                <a:cs typeface="Calibri"/>
              </a:rPr>
              <a:t>standard</a:t>
            </a:r>
            <a:r>
              <a:rPr lang="en-US" b="1" spc="-25" dirty="0">
                <a:latin typeface="Calibri"/>
                <a:cs typeface="Calibri"/>
              </a:rPr>
              <a:t> </a:t>
            </a:r>
            <a:r>
              <a:rPr lang="en-US" b="1" dirty="0">
                <a:latin typeface="Calibri"/>
                <a:cs typeface="Calibri"/>
              </a:rPr>
              <a:t>deviation</a:t>
            </a:r>
            <a:r>
              <a:rPr lang="en-US" spc="-30" dirty="0">
                <a:latin typeface="Calibri"/>
                <a:cs typeface="Calibri"/>
              </a:rPr>
              <a:t> </a:t>
            </a:r>
            <a:r>
              <a:rPr lang="en-US" dirty="0">
                <a:latin typeface="Calibri"/>
                <a:cs typeface="Calibri"/>
              </a:rPr>
              <a:t>is</a:t>
            </a:r>
            <a:r>
              <a:rPr lang="en-US" spc="-25" dirty="0">
                <a:latin typeface="Calibri"/>
                <a:cs typeface="Calibri"/>
              </a:rPr>
              <a:t> </a:t>
            </a:r>
            <a:r>
              <a:rPr lang="en-US" dirty="0">
                <a:latin typeface="Calibri"/>
                <a:cs typeface="Calibri"/>
              </a:rPr>
              <a:t>to</a:t>
            </a:r>
            <a:r>
              <a:rPr lang="en-US" spc="-15" dirty="0">
                <a:latin typeface="Calibri"/>
                <a:cs typeface="Calibri"/>
              </a:rPr>
              <a:t> </a:t>
            </a:r>
            <a:r>
              <a:rPr lang="en-US" dirty="0">
                <a:latin typeface="Calibri"/>
                <a:cs typeface="Calibri"/>
              </a:rPr>
              <a:t>the</a:t>
            </a:r>
            <a:r>
              <a:rPr lang="en-US" spc="-20" dirty="0">
                <a:latin typeface="Calibri"/>
                <a:cs typeface="Calibri"/>
              </a:rPr>
              <a:t> </a:t>
            </a:r>
            <a:r>
              <a:rPr lang="en-US" b="1" u="sng" spc="-10" dirty="0">
                <a:latin typeface="Calibri"/>
                <a:cs typeface="Calibri"/>
              </a:rPr>
              <a:t>average</a:t>
            </a:r>
            <a:endParaRPr lang="en-US" b="1" u="sng" dirty="0">
              <a:latin typeface="Calibri"/>
              <a:cs typeface="Calibri"/>
            </a:endParaRPr>
          </a:p>
          <a:p>
            <a:pPr marL="697865" marR="268605" lvl="1" indent="-227965">
              <a:spcBef>
                <a:spcPts val="625"/>
              </a:spcBef>
              <a:buFont typeface="Arial"/>
              <a:buChar char="•"/>
              <a:tabLst>
                <a:tab pos="697865" algn="l"/>
                <a:tab pos="698500" algn="l"/>
              </a:tabLst>
            </a:pPr>
            <a:r>
              <a:rPr lang="en-US" dirty="0">
                <a:latin typeface="Calibri"/>
                <a:cs typeface="Calibri"/>
              </a:rPr>
              <a:t>Regression</a:t>
            </a:r>
            <a:r>
              <a:rPr lang="en-US" spc="-50" dirty="0">
                <a:latin typeface="Calibri"/>
                <a:cs typeface="Calibri"/>
              </a:rPr>
              <a:t> </a:t>
            </a:r>
            <a:r>
              <a:rPr lang="en-US" dirty="0">
                <a:latin typeface="Calibri"/>
                <a:cs typeface="Calibri"/>
              </a:rPr>
              <a:t>model</a:t>
            </a:r>
            <a:r>
              <a:rPr lang="en-US" spc="-35" dirty="0">
                <a:latin typeface="Calibri"/>
                <a:cs typeface="Calibri"/>
              </a:rPr>
              <a:t> </a:t>
            </a:r>
            <a:r>
              <a:rPr lang="en-US" b="1" dirty="0">
                <a:latin typeface="Calibri"/>
                <a:cs typeface="Calibri"/>
              </a:rPr>
              <a:t>quality</a:t>
            </a:r>
            <a:r>
              <a:rPr lang="en-US" spc="-35" dirty="0">
                <a:latin typeface="Calibri"/>
                <a:cs typeface="Calibri"/>
              </a:rPr>
              <a:t> </a:t>
            </a:r>
            <a:r>
              <a:rPr lang="en-US" dirty="0">
                <a:latin typeface="Calibri"/>
                <a:cs typeface="Calibri"/>
              </a:rPr>
              <a:t>can</a:t>
            </a:r>
            <a:r>
              <a:rPr lang="en-US" spc="-35" dirty="0">
                <a:latin typeface="Calibri"/>
                <a:cs typeface="Calibri"/>
              </a:rPr>
              <a:t> </a:t>
            </a:r>
            <a:r>
              <a:rPr lang="en-US" dirty="0">
                <a:latin typeface="Calibri"/>
                <a:cs typeface="Calibri"/>
              </a:rPr>
              <a:t>be</a:t>
            </a:r>
            <a:r>
              <a:rPr lang="en-US" spc="-30" dirty="0">
                <a:latin typeface="Calibri"/>
                <a:cs typeface="Calibri"/>
              </a:rPr>
              <a:t> </a:t>
            </a:r>
            <a:r>
              <a:rPr lang="en-US" dirty="0">
                <a:latin typeface="Calibri"/>
                <a:cs typeface="Calibri"/>
              </a:rPr>
              <a:t>examined</a:t>
            </a:r>
            <a:r>
              <a:rPr lang="en-US" spc="-35" dirty="0">
                <a:latin typeface="Calibri"/>
                <a:cs typeface="Calibri"/>
              </a:rPr>
              <a:t> </a:t>
            </a:r>
            <a:r>
              <a:rPr lang="en-US" spc="-10" dirty="0">
                <a:latin typeface="Calibri"/>
                <a:cs typeface="Calibri"/>
              </a:rPr>
              <a:t>using </a:t>
            </a:r>
            <a:r>
              <a:rPr lang="en-US" b="1" spc="-10" dirty="0">
                <a:latin typeface="Calibri"/>
                <a:cs typeface="Calibri"/>
              </a:rPr>
              <a:t>residuals</a:t>
            </a:r>
            <a:endParaRPr lang="en-US" b="1" dirty="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272716" y="525982"/>
            <a:ext cx="4655331" cy="1200361"/>
          </a:xfrm>
          <a:prstGeom prst="rect">
            <a:avLst/>
          </a:prstGeom>
        </p:spPr>
        <p:txBody>
          <a:bodyPr vert="horz" lIns="91440" tIns="45720" rIns="91440" bIns="45720" rtlCol="0" anchor="b">
            <a:normAutofit/>
          </a:bodyPr>
          <a:lstStyle/>
          <a:p>
            <a:pPr marL="12700" algn="l" rtl="0">
              <a:lnSpc>
                <a:spcPct val="90000"/>
              </a:lnSpc>
              <a:spcBef>
                <a:spcPct val="0"/>
              </a:spcBef>
            </a:pPr>
            <a:r>
              <a:rPr lang="en-US" sz="3200" kern="1200" dirty="0">
                <a:solidFill>
                  <a:schemeClr val="tx1"/>
                </a:solidFill>
                <a:latin typeface="+mj-lt"/>
                <a:ea typeface="+mj-ea"/>
                <a:cs typeface="+mj-cs"/>
              </a:rPr>
              <a:t>Intuition</a:t>
            </a:r>
            <a:r>
              <a:rPr lang="en-US" sz="3200" kern="1200" spc="-75" dirty="0">
                <a:solidFill>
                  <a:schemeClr val="tx1"/>
                </a:solidFill>
                <a:latin typeface="+mj-lt"/>
                <a:ea typeface="+mj-ea"/>
                <a:cs typeface="+mj-cs"/>
              </a:rPr>
              <a:t> </a:t>
            </a:r>
            <a:r>
              <a:rPr lang="en-US" sz="3200" kern="1200" dirty="0">
                <a:solidFill>
                  <a:schemeClr val="tx1"/>
                </a:solidFill>
                <a:latin typeface="+mj-lt"/>
                <a:ea typeface="+mj-ea"/>
                <a:cs typeface="+mj-cs"/>
              </a:rPr>
              <a:t>of</a:t>
            </a:r>
            <a:r>
              <a:rPr lang="en-US" sz="3200" kern="1200" spc="-70" dirty="0">
                <a:solidFill>
                  <a:schemeClr val="tx1"/>
                </a:solidFill>
                <a:latin typeface="+mj-lt"/>
                <a:ea typeface="+mj-ea"/>
                <a:cs typeface="+mj-cs"/>
              </a:rPr>
              <a:t> </a:t>
            </a:r>
            <a:r>
              <a:rPr lang="en-US" sz="3200" kern="1200" dirty="0">
                <a:solidFill>
                  <a:schemeClr val="tx1"/>
                </a:solidFill>
                <a:latin typeface="+mj-lt"/>
                <a:ea typeface="+mj-ea"/>
                <a:cs typeface="+mj-cs"/>
              </a:rPr>
              <a:t>Regression</a:t>
            </a:r>
            <a:r>
              <a:rPr lang="en-US" sz="3200" kern="1200" spc="-70" dirty="0">
                <a:solidFill>
                  <a:schemeClr val="tx1"/>
                </a:solidFill>
                <a:latin typeface="+mj-lt"/>
                <a:ea typeface="+mj-ea"/>
                <a:cs typeface="+mj-cs"/>
              </a:rPr>
              <a:t> </a:t>
            </a:r>
            <a:r>
              <a:rPr lang="en-US" sz="3200" kern="1200" spc="-20" dirty="0">
                <a:solidFill>
                  <a:schemeClr val="tx1"/>
                </a:solidFill>
                <a:latin typeface="+mj-lt"/>
                <a:ea typeface="+mj-ea"/>
                <a:cs typeface="+mj-cs"/>
              </a:rPr>
              <a:t>Line</a:t>
            </a:r>
          </a:p>
        </p:txBody>
      </p:sp>
      <p:sp>
        <p:nvSpPr>
          <p:cNvPr id="3" name="object 3"/>
          <p:cNvSpPr txBox="1"/>
          <p:nvPr/>
        </p:nvSpPr>
        <p:spPr>
          <a:xfrm>
            <a:off x="154293" y="2063185"/>
            <a:ext cx="4241244" cy="4514078"/>
          </a:xfrm>
          <a:prstGeom prst="rect">
            <a:avLst/>
          </a:prstGeom>
        </p:spPr>
        <p:txBody>
          <a:bodyPr vert="horz" lIns="91440" tIns="45720" rIns="91440" bIns="45720" rtlCol="0" anchor="ctr">
            <a:normAutofit fontScale="92500"/>
          </a:bodyPr>
          <a:lstStyle/>
          <a:p>
            <a:pPr marL="240665" marR="328930" indent="-228600" algn="l" rtl="0">
              <a:lnSpc>
                <a:spcPct val="90000"/>
              </a:lnSpc>
              <a:spcBef>
                <a:spcPts val="100"/>
              </a:spcBef>
              <a:buFont typeface="Arial" panose="020B0604020202020204" pitchFamily="34" charset="0"/>
              <a:buChar char="•"/>
              <a:tabLst>
                <a:tab pos="240665" algn="l"/>
                <a:tab pos="241300" algn="l"/>
              </a:tabLst>
            </a:pPr>
            <a:r>
              <a:rPr lang="en-US" sz="2400" kern="1200" dirty="0">
                <a:solidFill>
                  <a:schemeClr val="tx1"/>
                </a:solidFill>
                <a:latin typeface="+mn-lt"/>
                <a:ea typeface="+mn-ea"/>
                <a:cs typeface="+mn-cs"/>
              </a:rPr>
              <a:t>If</a:t>
            </a:r>
            <a:r>
              <a:rPr lang="en-US" sz="2400" kern="1200" spc="-25" dirty="0">
                <a:solidFill>
                  <a:schemeClr val="tx1"/>
                </a:solidFill>
                <a:latin typeface="+mn-lt"/>
                <a:ea typeface="+mn-ea"/>
                <a:cs typeface="+mn-cs"/>
              </a:rPr>
              <a:t> </a:t>
            </a:r>
            <a:r>
              <a:rPr lang="en-US" sz="2400" kern="1200" dirty="0">
                <a:solidFill>
                  <a:schemeClr val="tx1"/>
                </a:solidFill>
                <a:latin typeface="+mn-lt"/>
                <a:ea typeface="+mn-ea"/>
                <a:cs typeface="+mn-cs"/>
              </a:rPr>
              <a:t>the</a:t>
            </a:r>
            <a:r>
              <a:rPr lang="en-US" sz="2400" kern="1200" spc="-10" dirty="0">
                <a:solidFill>
                  <a:schemeClr val="tx1"/>
                </a:solidFill>
                <a:latin typeface="+mn-lt"/>
                <a:ea typeface="+mn-ea"/>
                <a:cs typeface="+mn-cs"/>
              </a:rPr>
              <a:t> </a:t>
            </a:r>
            <a:r>
              <a:rPr lang="en-US" sz="2400" kern="1200" dirty="0">
                <a:solidFill>
                  <a:schemeClr val="tx1"/>
                </a:solidFill>
                <a:latin typeface="+mn-lt"/>
                <a:ea typeface="+mn-ea"/>
                <a:cs typeface="+mn-cs"/>
              </a:rPr>
              <a:t>slope</a:t>
            </a:r>
            <a:r>
              <a:rPr lang="en-US" sz="2400" kern="1200" spc="-10" dirty="0">
                <a:solidFill>
                  <a:schemeClr val="tx1"/>
                </a:solidFill>
                <a:latin typeface="+mn-lt"/>
                <a:ea typeface="+mn-ea"/>
                <a:cs typeface="+mn-cs"/>
              </a:rPr>
              <a:t> </a:t>
            </a:r>
            <a:r>
              <a:rPr lang="en-US" sz="2400" kern="1200" dirty="0">
                <a:solidFill>
                  <a:schemeClr val="tx1"/>
                </a:solidFill>
                <a:latin typeface="+mn-lt"/>
                <a:ea typeface="+mn-ea"/>
                <a:cs typeface="+mn-cs"/>
              </a:rPr>
              <a:t>of</a:t>
            </a:r>
            <a:r>
              <a:rPr lang="en-US" sz="2400" kern="1200" spc="-15" dirty="0">
                <a:solidFill>
                  <a:schemeClr val="tx1"/>
                </a:solidFill>
                <a:latin typeface="+mn-lt"/>
                <a:ea typeface="+mn-ea"/>
                <a:cs typeface="+mn-cs"/>
              </a:rPr>
              <a:t> </a:t>
            </a:r>
            <a:r>
              <a:rPr lang="en-US" sz="2400" kern="1200" dirty="0">
                <a:solidFill>
                  <a:schemeClr val="tx1"/>
                </a:solidFill>
                <a:latin typeface="+mn-lt"/>
                <a:ea typeface="+mn-ea"/>
                <a:cs typeface="+mn-cs"/>
              </a:rPr>
              <a:t>line</a:t>
            </a:r>
            <a:r>
              <a:rPr lang="en-US" sz="2400" kern="1200" spc="-10" dirty="0">
                <a:solidFill>
                  <a:schemeClr val="tx1"/>
                </a:solidFill>
                <a:latin typeface="+mn-lt"/>
                <a:ea typeface="+mn-ea"/>
                <a:cs typeface="+mn-cs"/>
              </a:rPr>
              <a:t> </a:t>
            </a:r>
            <a:r>
              <a:rPr lang="en-US" sz="2400" kern="1200" dirty="0">
                <a:solidFill>
                  <a:schemeClr val="tx1"/>
                </a:solidFill>
                <a:latin typeface="+mn-lt"/>
                <a:ea typeface="+mn-ea"/>
                <a:cs typeface="+mn-cs"/>
              </a:rPr>
              <a:t>is</a:t>
            </a:r>
            <a:r>
              <a:rPr lang="en-US" sz="2400" kern="1200" spc="-15" dirty="0">
                <a:solidFill>
                  <a:schemeClr val="tx1"/>
                </a:solidFill>
                <a:latin typeface="+mn-lt"/>
                <a:ea typeface="+mn-ea"/>
                <a:cs typeface="+mn-cs"/>
              </a:rPr>
              <a:t> </a:t>
            </a:r>
            <a:r>
              <a:rPr lang="en-US" sz="2400" kern="1200" dirty="0">
                <a:solidFill>
                  <a:schemeClr val="tx1"/>
                </a:solidFill>
                <a:latin typeface="+mn-lt"/>
                <a:ea typeface="+mn-ea"/>
                <a:cs typeface="+mn-cs"/>
              </a:rPr>
              <a:t>negative,</a:t>
            </a:r>
            <a:r>
              <a:rPr lang="en-US" sz="2400" kern="1200" spc="-15" dirty="0">
                <a:solidFill>
                  <a:schemeClr val="tx1"/>
                </a:solidFill>
                <a:latin typeface="+mn-lt"/>
                <a:ea typeface="+mn-ea"/>
                <a:cs typeface="+mn-cs"/>
              </a:rPr>
              <a:t> </a:t>
            </a:r>
            <a:r>
              <a:rPr lang="en-US" sz="2400" kern="1200" dirty="0">
                <a:solidFill>
                  <a:schemeClr val="tx1"/>
                </a:solidFill>
                <a:latin typeface="+mn-lt"/>
                <a:ea typeface="+mn-ea"/>
                <a:cs typeface="+mn-cs"/>
              </a:rPr>
              <a:t>r</a:t>
            </a:r>
            <a:r>
              <a:rPr lang="en-US" sz="2400" kern="1200" spc="-10" dirty="0">
                <a:solidFill>
                  <a:schemeClr val="tx1"/>
                </a:solidFill>
                <a:latin typeface="+mn-lt"/>
                <a:ea typeface="+mn-ea"/>
                <a:cs typeface="+mn-cs"/>
              </a:rPr>
              <a:t> </a:t>
            </a:r>
            <a:r>
              <a:rPr lang="en-US" sz="2400" kern="1200" dirty="0">
                <a:solidFill>
                  <a:schemeClr val="tx1"/>
                </a:solidFill>
                <a:latin typeface="+mn-lt"/>
                <a:ea typeface="+mn-ea"/>
                <a:cs typeface="+mn-cs"/>
              </a:rPr>
              <a:t>is</a:t>
            </a:r>
            <a:r>
              <a:rPr lang="en-US" sz="2400" kern="1200" spc="-10" dirty="0">
                <a:solidFill>
                  <a:schemeClr val="tx1"/>
                </a:solidFill>
                <a:latin typeface="+mn-lt"/>
                <a:ea typeface="+mn-ea"/>
                <a:cs typeface="+mn-cs"/>
              </a:rPr>
              <a:t> negative; </a:t>
            </a:r>
            <a:r>
              <a:rPr lang="en-US" sz="2400" kern="1200" dirty="0">
                <a:solidFill>
                  <a:schemeClr val="tx1"/>
                </a:solidFill>
                <a:latin typeface="+mn-lt"/>
                <a:ea typeface="+mn-ea"/>
                <a:cs typeface="+mn-cs"/>
              </a:rPr>
              <a:t>and</a:t>
            </a:r>
            <a:r>
              <a:rPr lang="en-US" sz="2400" kern="1200" spc="-10" dirty="0">
                <a:solidFill>
                  <a:schemeClr val="tx1"/>
                </a:solidFill>
                <a:latin typeface="+mn-lt"/>
                <a:ea typeface="+mn-ea"/>
                <a:cs typeface="+mn-cs"/>
              </a:rPr>
              <a:t> </a:t>
            </a:r>
            <a:r>
              <a:rPr lang="en-US" sz="2400" kern="1200" dirty="0">
                <a:solidFill>
                  <a:schemeClr val="tx1"/>
                </a:solidFill>
                <a:latin typeface="+mn-lt"/>
                <a:ea typeface="+mn-ea"/>
                <a:cs typeface="+mn-cs"/>
              </a:rPr>
              <a:t>vice</a:t>
            </a:r>
            <a:r>
              <a:rPr lang="en-US" sz="2400" kern="1200" spc="-5" dirty="0">
                <a:solidFill>
                  <a:schemeClr val="tx1"/>
                </a:solidFill>
                <a:latin typeface="+mn-lt"/>
                <a:ea typeface="+mn-ea"/>
                <a:cs typeface="+mn-cs"/>
              </a:rPr>
              <a:t> </a:t>
            </a:r>
            <a:r>
              <a:rPr lang="en-US" sz="2400" kern="1200" spc="-10" dirty="0">
                <a:solidFill>
                  <a:schemeClr val="tx1"/>
                </a:solidFill>
                <a:latin typeface="+mn-lt"/>
                <a:ea typeface="+mn-ea"/>
                <a:cs typeface="+mn-cs"/>
              </a:rPr>
              <a:t>versa.</a:t>
            </a:r>
            <a:endParaRPr lang="en-US" sz="2400" kern="1200" dirty="0">
              <a:solidFill>
                <a:schemeClr val="tx1"/>
              </a:solidFill>
              <a:latin typeface="+mn-lt"/>
              <a:ea typeface="+mn-ea"/>
              <a:cs typeface="+mn-cs"/>
            </a:endParaRPr>
          </a:p>
          <a:p>
            <a:pPr marL="697865" marR="158115" lvl="1" indent="-228600" algn="l" rtl="0">
              <a:lnSpc>
                <a:spcPct val="90000"/>
              </a:lnSpc>
              <a:spcBef>
                <a:spcPts val="620"/>
              </a:spcBef>
              <a:buFont typeface="Arial" panose="020B0604020202020204" pitchFamily="34" charset="0"/>
              <a:buChar char="•"/>
              <a:tabLst>
                <a:tab pos="697865" algn="l"/>
                <a:tab pos="698500" algn="l"/>
              </a:tabLst>
            </a:pPr>
            <a:r>
              <a:rPr lang="en-US" sz="2400" kern="1200" dirty="0">
                <a:solidFill>
                  <a:schemeClr val="tx1"/>
                </a:solidFill>
                <a:latin typeface="+mn-lt"/>
                <a:ea typeface="+mn-ea"/>
                <a:cs typeface="+mn-cs"/>
              </a:rPr>
              <a:t>The </a:t>
            </a:r>
            <a:r>
              <a:rPr lang="en-US" sz="2400" kern="1200" spc="-10" dirty="0">
                <a:solidFill>
                  <a:schemeClr val="tx1"/>
                </a:solidFill>
                <a:latin typeface="+mn-lt"/>
                <a:ea typeface="+mn-ea"/>
                <a:cs typeface="+mn-cs"/>
              </a:rPr>
              <a:t>strongest </a:t>
            </a:r>
            <a:r>
              <a:rPr lang="en-US" sz="2400" kern="1200" dirty="0">
                <a:solidFill>
                  <a:schemeClr val="tx1"/>
                </a:solidFill>
                <a:latin typeface="+mn-lt"/>
                <a:ea typeface="+mn-ea"/>
                <a:cs typeface="+mn-cs"/>
              </a:rPr>
              <a:t>correlations</a:t>
            </a:r>
            <a:r>
              <a:rPr lang="en-US" sz="2400" kern="1200" spc="-10" dirty="0">
                <a:solidFill>
                  <a:schemeClr val="tx1"/>
                </a:solidFill>
                <a:latin typeface="+mn-lt"/>
                <a:ea typeface="+mn-ea"/>
                <a:cs typeface="+mn-cs"/>
              </a:rPr>
              <a:t> </a:t>
            </a:r>
            <a:r>
              <a:rPr lang="en-US" sz="2400" kern="1200" dirty="0">
                <a:solidFill>
                  <a:schemeClr val="tx1"/>
                </a:solidFill>
                <a:latin typeface="+mn-lt"/>
                <a:ea typeface="+mn-ea"/>
                <a:cs typeface="+mn-cs"/>
              </a:rPr>
              <a:t>(r</a:t>
            </a:r>
            <a:r>
              <a:rPr lang="en-US" sz="2400" kern="1200" spc="-10" dirty="0">
                <a:solidFill>
                  <a:schemeClr val="tx1"/>
                </a:solidFill>
                <a:latin typeface="+mn-lt"/>
                <a:ea typeface="+mn-ea"/>
                <a:cs typeface="+mn-cs"/>
              </a:rPr>
              <a:t> </a:t>
            </a:r>
            <a:r>
              <a:rPr lang="en-US" sz="2400" kern="1200" dirty="0">
                <a:solidFill>
                  <a:schemeClr val="tx1"/>
                </a:solidFill>
                <a:latin typeface="+mn-lt"/>
                <a:ea typeface="+mn-ea"/>
                <a:cs typeface="+mn-cs"/>
              </a:rPr>
              <a:t>=</a:t>
            </a:r>
            <a:r>
              <a:rPr lang="en-US" sz="2400" kern="1200" spc="-10" dirty="0">
                <a:solidFill>
                  <a:schemeClr val="tx1"/>
                </a:solidFill>
                <a:latin typeface="+mn-lt"/>
                <a:ea typeface="+mn-ea"/>
                <a:cs typeface="+mn-cs"/>
              </a:rPr>
              <a:t> </a:t>
            </a:r>
            <a:r>
              <a:rPr lang="en-US" sz="2400" kern="1200" dirty="0">
                <a:solidFill>
                  <a:schemeClr val="tx1"/>
                </a:solidFill>
                <a:latin typeface="+mn-lt"/>
                <a:ea typeface="+mn-ea"/>
                <a:cs typeface="+mn-cs"/>
              </a:rPr>
              <a:t>1</a:t>
            </a:r>
            <a:r>
              <a:rPr lang="en-US" sz="2400" kern="1200" spc="-5" dirty="0">
                <a:solidFill>
                  <a:schemeClr val="tx1"/>
                </a:solidFill>
                <a:latin typeface="+mn-lt"/>
                <a:ea typeface="+mn-ea"/>
                <a:cs typeface="+mn-cs"/>
              </a:rPr>
              <a:t> </a:t>
            </a:r>
            <a:r>
              <a:rPr lang="en-US" sz="2400" kern="1200" dirty="0">
                <a:solidFill>
                  <a:schemeClr val="tx1"/>
                </a:solidFill>
                <a:latin typeface="+mn-lt"/>
                <a:ea typeface="+mn-ea"/>
                <a:cs typeface="+mn-cs"/>
              </a:rPr>
              <a:t>and r</a:t>
            </a:r>
            <a:r>
              <a:rPr lang="en-US" sz="2400" kern="1200" spc="-10" dirty="0">
                <a:solidFill>
                  <a:schemeClr val="tx1"/>
                </a:solidFill>
                <a:latin typeface="+mn-lt"/>
                <a:ea typeface="+mn-ea"/>
                <a:cs typeface="+mn-cs"/>
              </a:rPr>
              <a:t> </a:t>
            </a:r>
            <a:r>
              <a:rPr lang="en-US" sz="2400" kern="1200" dirty="0">
                <a:solidFill>
                  <a:schemeClr val="tx1"/>
                </a:solidFill>
                <a:latin typeface="+mn-lt"/>
                <a:ea typeface="+mn-ea"/>
                <a:cs typeface="+mn-cs"/>
              </a:rPr>
              <a:t>= </a:t>
            </a:r>
            <a:r>
              <a:rPr lang="en-US" sz="2400" kern="1200" spc="-10" dirty="0">
                <a:solidFill>
                  <a:schemeClr val="tx1"/>
                </a:solidFill>
                <a:latin typeface="+mn-lt"/>
                <a:ea typeface="+mn-ea"/>
                <a:cs typeface="+mn-cs"/>
              </a:rPr>
              <a:t>-</a:t>
            </a:r>
            <a:r>
              <a:rPr lang="en-US" sz="2400" kern="1200" spc="-25" dirty="0">
                <a:solidFill>
                  <a:schemeClr val="tx1"/>
                </a:solidFill>
                <a:latin typeface="+mn-lt"/>
                <a:ea typeface="+mn-ea"/>
                <a:cs typeface="+mn-cs"/>
              </a:rPr>
              <a:t>1) </a:t>
            </a:r>
            <a:r>
              <a:rPr lang="en-US" sz="2400" kern="1200" dirty="0">
                <a:solidFill>
                  <a:schemeClr val="tx1"/>
                </a:solidFill>
                <a:latin typeface="+mn-lt"/>
                <a:ea typeface="+mn-ea"/>
                <a:cs typeface="+mn-cs"/>
              </a:rPr>
              <a:t>occur</a:t>
            </a:r>
            <a:r>
              <a:rPr lang="en-US" sz="2400" kern="1200" spc="-35" dirty="0">
                <a:solidFill>
                  <a:schemeClr val="tx1"/>
                </a:solidFill>
                <a:latin typeface="+mn-lt"/>
                <a:ea typeface="+mn-ea"/>
                <a:cs typeface="+mn-cs"/>
              </a:rPr>
              <a:t> </a:t>
            </a:r>
            <a:r>
              <a:rPr lang="en-US" sz="2400" kern="1200" dirty="0">
                <a:solidFill>
                  <a:schemeClr val="tx1"/>
                </a:solidFill>
                <a:latin typeface="+mn-lt"/>
                <a:ea typeface="+mn-ea"/>
                <a:cs typeface="+mn-cs"/>
              </a:rPr>
              <a:t>when</a:t>
            </a:r>
            <a:r>
              <a:rPr lang="en-US" sz="2400" kern="1200" spc="-15" dirty="0">
                <a:solidFill>
                  <a:schemeClr val="tx1"/>
                </a:solidFill>
                <a:latin typeface="+mn-lt"/>
                <a:ea typeface="+mn-ea"/>
                <a:cs typeface="+mn-cs"/>
              </a:rPr>
              <a:t> </a:t>
            </a:r>
            <a:r>
              <a:rPr lang="en-US" sz="2400" kern="1200" dirty="0">
                <a:solidFill>
                  <a:schemeClr val="tx1"/>
                </a:solidFill>
                <a:latin typeface="+mn-lt"/>
                <a:ea typeface="+mn-ea"/>
                <a:cs typeface="+mn-cs"/>
              </a:rPr>
              <a:t>the</a:t>
            </a:r>
            <a:r>
              <a:rPr lang="en-US" sz="2400" kern="1200" spc="-15" dirty="0">
                <a:solidFill>
                  <a:schemeClr val="tx1"/>
                </a:solidFill>
                <a:latin typeface="+mn-lt"/>
                <a:ea typeface="+mn-ea"/>
                <a:cs typeface="+mn-cs"/>
              </a:rPr>
              <a:t> </a:t>
            </a:r>
            <a:r>
              <a:rPr lang="en-US" sz="2400" kern="1200" dirty="0">
                <a:solidFill>
                  <a:schemeClr val="tx1"/>
                </a:solidFill>
                <a:latin typeface="+mn-lt"/>
                <a:ea typeface="+mn-ea"/>
                <a:cs typeface="+mn-cs"/>
              </a:rPr>
              <a:t>data</a:t>
            </a:r>
            <a:r>
              <a:rPr lang="en-US" sz="2400" kern="1200" spc="-25" dirty="0">
                <a:solidFill>
                  <a:schemeClr val="tx1"/>
                </a:solidFill>
                <a:latin typeface="+mn-lt"/>
                <a:ea typeface="+mn-ea"/>
                <a:cs typeface="+mn-cs"/>
              </a:rPr>
              <a:t> </a:t>
            </a:r>
            <a:r>
              <a:rPr lang="en-US" sz="2400" kern="1200" dirty="0">
                <a:solidFill>
                  <a:schemeClr val="tx1"/>
                </a:solidFill>
                <a:latin typeface="+mn-lt"/>
                <a:ea typeface="+mn-ea"/>
                <a:cs typeface="+mn-cs"/>
              </a:rPr>
              <a:t>fall</a:t>
            </a:r>
            <a:r>
              <a:rPr lang="en-US" sz="2400" kern="1200" spc="-20" dirty="0">
                <a:solidFill>
                  <a:schemeClr val="tx1"/>
                </a:solidFill>
                <a:latin typeface="+mn-lt"/>
                <a:ea typeface="+mn-ea"/>
                <a:cs typeface="+mn-cs"/>
              </a:rPr>
              <a:t> </a:t>
            </a:r>
            <a:r>
              <a:rPr lang="en-US" sz="2400" kern="1200" dirty="0">
                <a:solidFill>
                  <a:schemeClr val="tx1"/>
                </a:solidFill>
                <a:latin typeface="+mn-lt"/>
                <a:ea typeface="+mn-ea"/>
                <a:cs typeface="+mn-cs"/>
              </a:rPr>
              <a:t>exactly</a:t>
            </a:r>
            <a:r>
              <a:rPr lang="en-US" sz="2400" kern="1200" spc="-20" dirty="0">
                <a:solidFill>
                  <a:schemeClr val="tx1"/>
                </a:solidFill>
                <a:latin typeface="+mn-lt"/>
                <a:ea typeface="+mn-ea"/>
                <a:cs typeface="+mn-cs"/>
              </a:rPr>
              <a:t> </a:t>
            </a:r>
            <a:r>
              <a:rPr lang="en-US" sz="2400" kern="1200" dirty="0">
                <a:solidFill>
                  <a:schemeClr val="tx1"/>
                </a:solidFill>
                <a:latin typeface="+mn-lt"/>
                <a:ea typeface="+mn-ea"/>
                <a:cs typeface="+mn-cs"/>
              </a:rPr>
              <a:t>on</a:t>
            </a:r>
            <a:r>
              <a:rPr lang="en-US" sz="2400" kern="1200" spc="-20" dirty="0">
                <a:solidFill>
                  <a:schemeClr val="tx1"/>
                </a:solidFill>
                <a:latin typeface="+mn-lt"/>
                <a:ea typeface="+mn-ea"/>
                <a:cs typeface="+mn-cs"/>
              </a:rPr>
              <a:t> </a:t>
            </a:r>
            <a:r>
              <a:rPr lang="en-US" sz="2400" kern="1200" dirty="0">
                <a:solidFill>
                  <a:schemeClr val="tx1"/>
                </a:solidFill>
                <a:latin typeface="+mn-lt"/>
                <a:ea typeface="+mn-ea"/>
                <a:cs typeface="+mn-cs"/>
              </a:rPr>
              <a:t>a</a:t>
            </a:r>
            <a:r>
              <a:rPr lang="en-US" sz="2400" kern="1200" spc="-20" dirty="0">
                <a:solidFill>
                  <a:schemeClr val="tx1"/>
                </a:solidFill>
                <a:latin typeface="+mn-lt"/>
                <a:ea typeface="+mn-ea"/>
                <a:cs typeface="+mn-cs"/>
              </a:rPr>
              <a:t> </a:t>
            </a:r>
            <a:r>
              <a:rPr lang="en-US" sz="2400" kern="1200" spc="-10" dirty="0">
                <a:solidFill>
                  <a:schemeClr val="tx1"/>
                </a:solidFill>
                <a:latin typeface="+mn-lt"/>
                <a:ea typeface="+mn-ea"/>
                <a:cs typeface="+mn-cs"/>
              </a:rPr>
              <a:t>straight </a:t>
            </a:r>
            <a:r>
              <a:rPr lang="en-US" sz="2400" kern="1200" spc="-20" dirty="0">
                <a:solidFill>
                  <a:schemeClr val="tx1"/>
                </a:solidFill>
                <a:latin typeface="+mn-lt"/>
                <a:ea typeface="+mn-ea"/>
                <a:cs typeface="+mn-cs"/>
              </a:rPr>
              <a:t>line.</a:t>
            </a:r>
            <a:endParaRPr lang="en-US" sz="2400" kern="1200" dirty="0">
              <a:solidFill>
                <a:schemeClr val="tx1"/>
              </a:solidFill>
              <a:latin typeface="+mn-lt"/>
              <a:ea typeface="+mn-ea"/>
              <a:cs typeface="+mn-cs"/>
            </a:endParaRPr>
          </a:p>
          <a:p>
            <a:pPr marL="240665" marR="200660" indent="-228600" algn="l" rtl="0">
              <a:lnSpc>
                <a:spcPct val="90000"/>
              </a:lnSpc>
              <a:spcBef>
                <a:spcPts val="640"/>
              </a:spcBef>
              <a:buFont typeface="Arial" panose="020B0604020202020204" pitchFamily="34" charset="0"/>
              <a:buChar char="•"/>
              <a:tabLst>
                <a:tab pos="240665" algn="l"/>
                <a:tab pos="241300" algn="l"/>
              </a:tabLst>
            </a:pPr>
            <a:r>
              <a:rPr lang="en-US" sz="2400" kern="1200" dirty="0">
                <a:solidFill>
                  <a:schemeClr val="tx1"/>
                </a:solidFill>
                <a:latin typeface="+mn-lt"/>
                <a:ea typeface="+mn-ea"/>
                <a:cs typeface="+mn-cs"/>
              </a:rPr>
              <a:t>The</a:t>
            </a:r>
            <a:r>
              <a:rPr lang="en-US" sz="2400" kern="1200" spc="-35" dirty="0">
                <a:solidFill>
                  <a:schemeClr val="tx1"/>
                </a:solidFill>
                <a:latin typeface="+mn-lt"/>
                <a:ea typeface="+mn-ea"/>
                <a:cs typeface="+mn-cs"/>
              </a:rPr>
              <a:t> </a:t>
            </a:r>
            <a:r>
              <a:rPr lang="en-US" sz="2400" kern="1200" dirty="0">
                <a:solidFill>
                  <a:schemeClr val="tx1"/>
                </a:solidFill>
                <a:latin typeface="+mn-lt"/>
                <a:ea typeface="+mn-ea"/>
                <a:cs typeface="+mn-cs"/>
              </a:rPr>
              <a:t>correlation</a:t>
            </a:r>
            <a:r>
              <a:rPr lang="en-US" sz="2400" kern="1200" spc="-30" dirty="0">
                <a:solidFill>
                  <a:schemeClr val="tx1"/>
                </a:solidFill>
                <a:latin typeface="+mn-lt"/>
                <a:ea typeface="+mn-ea"/>
                <a:cs typeface="+mn-cs"/>
              </a:rPr>
              <a:t> </a:t>
            </a:r>
            <a:r>
              <a:rPr lang="en-US" sz="2400" kern="1200" dirty="0">
                <a:solidFill>
                  <a:schemeClr val="tx1"/>
                </a:solidFill>
                <a:latin typeface="+mn-lt"/>
                <a:ea typeface="+mn-ea"/>
                <a:cs typeface="+mn-cs"/>
              </a:rPr>
              <a:t>becomes</a:t>
            </a:r>
            <a:r>
              <a:rPr lang="en-US" sz="2400" kern="1200" spc="-30" dirty="0">
                <a:solidFill>
                  <a:schemeClr val="tx1"/>
                </a:solidFill>
                <a:latin typeface="+mn-lt"/>
                <a:ea typeface="+mn-ea"/>
                <a:cs typeface="+mn-cs"/>
              </a:rPr>
              <a:t> </a:t>
            </a:r>
            <a:r>
              <a:rPr lang="en-US" sz="2400" kern="1200" dirty="0">
                <a:solidFill>
                  <a:schemeClr val="tx1"/>
                </a:solidFill>
                <a:latin typeface="+mn-lt"/>
                <a:ea typeface="+mn-ea"/>
                <a:cs typeface="+mn-cs"/>
              </a:rPr>
              <a:t>weaker</a:t>
            </a:r>
            <a:r>
              <a:rPr lang="en-US" sz="2400" kern="1200" spc="-30" dirty="0">
                <a:solidFill>
                  <a:schemeClr val="tx1"/>
                </a:solidFill>
                <a:latin typeface="+mn-lt"/>
                <a:ea typeface="+mn-ea"/>
                <a:cs typeface="+mn-cs"/>
              </a:rPr>
              <a:t> </a:t>
            </a:r>
            <a:r>
              <a:rPr lang="en-US" sz="2400" kern="1200" dirty="0">
                <a:solidFill>
                  <a:schemeClr val="tx1"/>
                </a:solidFill>
                <a:latin typeface="+mn-lt"/>
                <a:ea typeface="+mn-ea"/>
                <a:cs typeface="+mn-cs"/>
              </a:rPr>
              <a:t>as</a:t>
            </a:r>
            <a:r>
              <a:rPr lang="en-US" sz="2400" kern="1200" spc="-30" dirty="0">
                <a:solidFill>
                  <a:schemeClr val="tx1"/>
                </a:solidFill>
                <a:latin typeface="+mn-lt"/>
                <a:ea typeface="+mn-ea"/>
                <a:cs typeface="+mn-cs"/>
              </a:rPr>
              <a:t> </a:t>
            </a:r>
            <a:r>
              <a:rPr lang="en-US" sz="2400" kern="1200" dirty="0">
                <a:solidFill>
                  <a:schemeClr val="tx1"/>
                </a:solidFill>
                <a:latin typeface="+mn-lt"/>
                <a:ea typeface="+mn-ea"/>
                <a:cs typeface="+mn-cs"/>
              </a:rPr>
              <a:t>the</a:t>
            </a:r>
            <a:r>
              <a:rPr lang="en-US" sz="2400" kern="1200" spc="-30" dirty="0">
                <a:solidFill>
                  <a:schemeClr val="tx1"/>
                </a:solidFill>
                <a:latin typeface="+mn-lt"/>
                <a:ea typeface="+mn-ea"/>
                <a:cs typeface="+mn-cs"/>
              </a:rPr>
              <a:t> </a:t>
            </a:r>
            <a:r>
              <a:rPr lang="en-US" sz="2400" kern="1200" spc="-20" dirty="0">
                <a:solidFill>
                  <a:schemeClr val="tx1"/>
                </a:solidFill>
                <a:latin typeface="+mn-lt"/>
                <a:ea typeface="+mn-ea"/>
                <a:cs typeface="+mn-cs"/>
              </a:rPr>
              <a:t>data </a:t>
            </a:r>
            <a:r>
              <a:rPr lang="en-US" sz="2400" kern="1200" dirty="0">
                <a:solidFill>
                  <a:schemeClr val="tx1"/>
                </a:solidFill>
                <a:latin typeface="+mn-lt"/>
                <a:ea typeface="+mn-ea"/>
                <a:cs typeface="+mn-cs"/>
              </a:rPr>
              <a:t>points</a:t>
            </a:r>
            <a:r>
              <a:rPr lang="en-US" sz="2400" kern="1200" spc="-30" dirty="0">
                <a:solidFill>
                  <a:schemeClr val="tx1"/>
                </a:solidFill>
                <a:latin typeface="+mn-lt"/>
                <a:ea typeface="+mn-ea"/>
                <a:cs typeface="+mn-cs"/>
              </a:rPr>
              <a:t> </a:t>
            </a:r>
            <a:r>
              <a:rPr lang="en-US" sz="2400" kern="1200" dirty="0">
                <a:solidFill>
                  <a:schemeClr val="tx1"/>
                </a:solidFill>
                <a:latin typeface="+mn-lt"/>
                <a:ea typeface="+mn-ea"/>
                <a:cs typeface="+mn-cs"/>
              </a:rPr>
              <a:t>become</a:t>
            </a:r>
            <a:r>
              <a:rPr lang="en-US" sz="2400" kern="1200" spc="-25" dirty="0">
                <a:solidFill>
                  <a:schemeClr val="tx1"/>
                </a:solidFill>
                <a:latin typeface="+mn-lt"/>
                <a:ea typeface="+mn-ea"/>
                <a:cs typeface="+mn-cs"/>
              </a:rPr>
              <a:t> </a:t>
            </a:r>
            <a:r>
              <a:rPr lang="en-US" sz="2400" kern="1200" dirty="0">
                <a:solidFill>
                  <a:schemeClr val="tx1"/>
                </a:solidFill>
                <a:latin typeface="+mn-lt"/>
                <a:ea typeface="+mn-ea"/>
                <a:cs typeface="+mn-cs"/>
              </a:rPr>
              <a:t>more</a:t>
            </a:r>
            <a:r>
              <a:rPr lang="en-US" sz="2400" kern="1200" spc="-25" dirty="0">
                <a:solidFill>
                  <a:schemeClr val="tx1"/>
                </a:solidFill>
                <a:latin typeface="+mn-lt"/>
                <a:ea typeface="+mn-ea"/>
                <a:cs typeface="+mn-cs"/>
              </a:rPr>
              <a:t> </a:t>
            </a:r>
            <a:r>
              <a:rPr lang="en-US" sz="2400" kern="1200" spc="-10" dirty="0">
                <a:solidFill>
                  <a:schemeClr val="tx1"/>
                </a:solidFill>
                <a:latin typeface="+mn-lt"/>
                <a:ea typeface="+mn-ea"/>
                <a:cs typeface="+mn-cs"/>
              </a:rPr>
              <a:t>scattered.</a:t>
            </a:r>
            <a:endParaRPr lang="en-US" sz="2400" kern="1200" dirty="0">
              <a:solidFill>
                <a:schemeClr val="tx1"/>
              </a:solidFill>
              <a:latin typeface="+mn-lt"/>
              <a:ea typeface="+mn-ea"/>
              <a:cs typeface="+mn-cs"/>
            </a:endParaRPr>
          </a:p>
          <a:p>
            <a:pPr marL="697865" lvl="1" indent="-228600" algn="l" rtl="0">
              <a:lnSpc>
                <a:spcPct val="90000"/>
              </a:lnSpc>
              <a:spcBef>
                <a:spcPts val="605"/>
              </a:spcBef>
              <a:buFont typeface="Arial" panose="020B0604020202020204" pitchFamily="34" charset="0"/>
              <a:buChar char="•"/>
              <a:tabLst>
                <a:tab pos="697865" algn="l"/>
                <a:tab pos="698500" algn="l"/>
              </a:tabLst>
            </a:pPr>
            <a:r>
              <a:rPr lang="en-US" sz="2400" kern="1200" dirty="0">
                <a:solidFill>
                  <a:schemeClr val="tx1"/>
                </a:solidFill>
                <a:latin typeface="+mn-lt"/>
                <a:ea typeface="+mn-ea"/>
                <a:cs typeface="+mn-cs"/>
              </a:rPr>
              <a:t>If</a:t>
            </a:r>
            <a:r>
              <a:rPr lang="en-US" sz="2400" kern="1200" spc="-25" dirty="0">
                <a:solidFill>
                  <a:schemeClr val="tx1"/>
                </a:solidFill>
                <a:latin typeface="+mn-lt"/>
                <a:ea typeface="+mn-ea"/>
                <a:cs typeface="+mn-cs"/>
              </a:rPr>
              <a:t> </a:t>
            </a:r>
            <a:r>
              <a:rPr lang="en-US" sz="2400" kern="1200" dirty="0">
                <a:solidFill>
                  <a:schemeClr val="tx1"/>
                </a:solidFill>
                <a:latin typeface="+mn-lt"/>
                <a:ea typeface="+mn-ea"/>
                <a:cs typeface="+mn-cs"/>
              </a:rPr>
              <a:t>the</a:t>
            </a:r>
            <a:r>
              <a:rPr lang="en-US" sz="2400" kern="1200" spc="-15" dirty="0">
                <a:solidFill>
                  <a:schemeClr val="tx1"/>
                </a:solidFill>
                <a:latin typeface="+mn-lt"/>
                <a:ea typeface="+mn-ea"/>
                <a:cs typeface="+mn-cs"/>
              </a:rPr>
              <a:t> </a:t>
            </a:r>
            <a:r>
              <a:rPr lang="en-US" sz="2400" kern="1200" dirty="0">
                <a:solidFill>
                  <a:schemeClr val="tx1"/>
                </a:solidFill>
                <a:latin typeface="+mn-lt"/>
                <a:ea typeface="+mn-ea"/>
                <a:cs typeface="+mn-cs"/>
              </a:rPr>
              <a:t>data</a:t>
            </a:r>
            <a:r>
              <a:rPr lang="en-US" sz="2400" kern="1200" spc="-25" dirty="0">
                <a:solidFill>
                  <a:schemeClr val="tx1"/>
                </a:solidFill>
                <a:latin typeface="+mn-lt"/>
                <a:ea typeface="+mn-ea"/>
                <a:cs typeface="+mn-cs"/>
              </a:rPr>
              <a:t> </a:t>
            </a:r>
            <a:r>
              <a:rPr lang="en-US" sz="2400" kern="1200" dirty="0">
                <a:solidFill>
                  <a:schemeClr val="tx1"/>
                </a:solidFill>
                <a:latin typeface="+mn-lt"/>
                <a:ea typeface="+mn-ea"/>
                <a:cs typeface="+mn-cs"/>
              </a:rPr>
              <a:t>points</a:t>
            </a:r>
            <a:r>
              <a:rPr lang="en-US" sz="2400" kern="1200" spc="-25" dirty="0">
                <a:solidFill>
                  <a:schemeClr val="tx1"/>
                </a:solidFill>
                <a:latin typeface="+mn-lt"/>
                <a:ea typeface="+mn-ea"/>
                <a:cs typeface="+mn-cs"/>
              </a:rPr>
              <a:t> </a:t>
            </a:r>
            <a:r>
              <a:rPr lang="en-US" sz="2400" kern="1200" dirty="0">
                <a:solidFill>
                  <a:schemeClr val="tx1"/>
                </a:solidFill>
                <a:latin typeface="+mn-lt"/>
                <a:ea typeface="+mn-ea"/>
                <a:cs typeface="+mn-cs"/>
              </a:rPr>
              <a:t>fall</a:t>
            </a:r>
            <a:r>
              <a:rPr lang="en-US" sz="2400" kern="1200" spc="-25" dirty="0">
                <a:solidFill>
                  <a:schemeClr val="tx1"/>
                </a:solidFill>
                <a:latin typeface="+mn-lt"/>
                <a:ea typeface="+mn-ea"/>
                <a:cs typeface="+mn-cs"/>
              </a:rPr>
              <a:t> </a:t>
            </a:r>
            <a:r>
              <a:rPr lang="en-US" sz="2400" kern="1200" dirty="0">
                <a:solidFill>
                  <a:schemeClr val="tx1"/>
                </a:solidFill>
                <a:latin typeface="+mn-lt"/>
                <a:ea typeface="+mn-ea"/>
                <a:cs typeface="+mn-cs"/>
              </a:rPr>
              <a:t>in</a:t>
            </a:r>
            <a:r>
              <a:rPr lang="en-US" sz="2400" kern="1200" spc="-15" dirty="0">
                <a:solidFill>
                  <a:schemeClr val="tx1"/>
                </a:solidFill>
                <a:latin typeface="+mn-lt"/>
                <a:ea typeface="+mn-ea"/>
                <a:cs typeface="+mn-cs"/>
              </a:rPr>
              <a:t> </a:t>
            </a:r>
            <a:r>
              <a:rPr lang="en-US" sz="2400" kern="1200" dirty="0">
                <a:solidFill>
                  <a:schemeClr val="tx1"/>
                </a:solidFill>
                <a:latin typeface="+mn-lt"/>
                <a:ea typeface="+mn-ea"/>
                <a:cs typeface="+mn-cs"/>
              </a:rPr>
              <a:t>a</a:t>
            </a:r>
            <a:r>
              <a:rPr lang="en-US" sz="2400" kern="1200" spc="-25" dirty="0">
                <a:solidFill>
                  <a:schemeClr val="tx1"/>
                </a:solidFill>
                <a:latin typeface="+mn-lt"/>
                <a:ea typeface="+mn-ea"/>
                <a:cs typeface="+mn-cs"/>
              </a:rPr>
              <a:t> </a:t>
            </a:r>
            <a:r>
              <a:rPr lang="en-US" sz="2400" kern="1200" dirty="0">
                <a:solidFill>
                  <a:schemeClr val="tx1"/>
                </a:solidFill>
                <a:latin typeface="+mn-lt"/>
                <a:ea typeface="+mn-ea"/>
                <a:cs typeface="+mn-cs"/>
              </a:rPr>
              <a:t>random</a:t>
            </a:r>
            <a:r>
              <a:rPr lang="en-US" sz="2400" kern="1200" spc="-20" dirty="0">
                <a:solidFill>
                  <a:schemeClr val="tx1"/>
                </a:solidFill>
                <a:latin typeface="+mn-lt"/>
                <a:ea typeface="+mn-ea"/>
                <a:cs typeface="+mn-cs"/>
              </a:rPr>
              <a:t> </a:t>
            </a:r>
            <a:r>
              <a:rPr lang="en-US" sz="2400" kern="1200" dirty="0">
                <a:solidFill>
                  <a:schemeClr val="tx1"/>
                </a:solidFill>
                <a:latin typeface="+mn-lt"/>
                <a:ea typeface="+mn-ea"/>
                <a:cs typeface="+mn-cs"/>
              </a:rPr>
              <a:t>pattern,</a:t>
            </a:r>
            <a:r>
              <a:rPr lang="en-US" sz="2400" kern="1200" spc="-20" dirty="0">
                <a:solidFill>
                  <a:schemeClr val="tx1"/>
                </a:solidFill>
                <a:latin typeface="+mn-lt"/>
                <a:ea typeface="+mn-ea"/>
                <a:cs typeface="+mn-cs"/>
              </a:rPr>
              <a:t> r=0.</a:t>
            </a:r>
            <a:endParaRPr lang="en-US" sz="2400" kern="1200" dirty="0">
              <a:solidFill>
                <a:schemeClr val="tx1"/>
              </a:solidFill>
              <a:latin typeface="+mn-lt"/>
              <a:ea typeface="+mn-ea"/>
              <a:cs typeface="+mn-cs"/>
            </a:endParaRPr>
          </a:p>
          <a:p>
            <a:pPr marL="240665" indent="-228600" algn="l" rtl="0">
              <a:lnSpc>
                <a:spcPct val="90000"/>
              </a:lnSpc>
              <a:spcBef>
                <a:spcPts val="520"/>
              </a:spcBef>
              <a:buFont typeface="Arial" panose="020B0604020202020204" pitchFamily="34" charset="0"/>
              <a:buChar char="•"/>
              <a:tabLst>
                <a:tab pos="240665" algn="l"/>
                <a:tab pos="241300" algn="l"/>
              </a:tabLst>
            </a:pPr>
            <a:r>
              <a:rPr lang="en-US" sz="2400" kern="1200" dirty="0">
                <a:solidFill>
                  <a:schemeClr val="tx1"/>
                </a:solidFill>
                <a:latin typeface="+mn-lt"/>
                <a:ea typeface="+mn-ea"/>
                <a:cs typeface="+mn-cs"/>
              </a:rPr>
              <a:t>Correlation</a:t>
            </a:r>
            <a:r>
              <a:rPr lang="en-US" sz="2400" kern="1200" spc="-55" dirty="0">
                <a:solidFill>
                  <a:schemeClr val="tx1"/>
                </a:solidFill>
                <a:latin typeface="+mn-lt"/>
                <a:ea typeface="+mn-ea"/>
                <a:cs typeface="+mn-cs"/>
              </a:rPr>
              <a:t> </a:t>
            </a:r>
            <a:r>
              <a:rPr lang="en-US" sz="2400" kern="1200" dirty="0">
                <a:solidFill>
                  <a:schemeClr val="tx1"/>
                </a:solidFill>
                <a:latin typeface="+mn-lt"/>
                <a:ea typeface="+mn-ea"/>
                <a:cs typeface="+mn-cs"/>
              </a:rPr>
              <a:t>coefficient</a:t>
            </a:r>
            <a:r>
              <a:rPr lang="en-US" sz="2400" kern="1200" spc="-50" dirty="0">
                <a:solidFill>
                  <a:schemeClr val="tx1"/>
                </a:solidFill>
                <a:latin typeface="+mn-lt"/>
                <a:ea typeface="+mn-ea"/>
                <a:cs typeface="+mn-cs"/>
              </a:rPr>
              <a:t> </a:t>
            </a:r>
            <a:r>
              <a:rPr lang="en-US" sz="2400" kern="1200" dirty="0">
                <a:solidFill>
                  <a:schemeClr val="tx1"/>
                </a:solidFill>
                <a:latin typeface="+mn-lt"/>
                <a:ea typeface="+mn-ea"/>
                <a:cs typeface="+mn-cs"/>
              </a:rPr>
              <a:t>is</a:t>
            </a:r>
            <a:r>
              <a:rPr lang="en-US" sz="2400" kern="1200" spc="-45" dirty="0">
                <a:solidFill>
                  <a:schemeClr val="tx1"/>
                </a:solidFill>
                <a:latin typeface="+mn-lt"/>
                <a:ea typeface="+mn-ea"/>
                <a:cs typeface="+mn-cs"/>
              </a:rPr>
              <a:t> </a:t>
            </a:r>
            <a:r>
              <a:rPr lang="en-US" sz="2400" kern="1200" dirty="0">
                <a:solidFill>
                  <a:schemeClr val="tx1"/>
                </a:solidFill>
                <a:latin typeface="+mn-lt"/>
                <a:ea typeface="+mn-ea"/>
                <a:cs typeface="+mn-cs"/>
              </a:rPr>
              <a:t>affected</a:t>
            </a:r>
            <a:r>
              <a:rPr lang="en-US" sz="2400" kern="1200" spc="-55" dirty="0">
                <a:solidFill>
                  <a:schemeClr val="tx1"/>
                </a:solidFill>
                <a:latin typeface="+mn-lt"/>
                <a:ea typeface="+mn-ea"/>
                <a:cs typeface="+mn-cs"/>
              </a:rPr>
              <a:t> </a:t>
            </a:r>
            <a:r>
              <a:rPr lang="en-US" sz="2400" kern="1200" dirty="0">
                <a:solidFill>
                  <a:schemeClr val="tx1"/>
                </a:solidFill>
                <a:latin typeface="+mn-lt"/>
                <a:ea typeface="+mn-ea"/>
                <a:cs typeface="+mn-cs"/>
              </a:rPr>
              <a:t>by</a:t>
            </a:r>
            <a:r>
              <a:rPr lang="en-US" sz="2400" kern="1200" spc="-55" dirty="0">
                <a:solidFill>
                  <a:schemeClr val="tx1"/>
                </a:solidFill>
                <a:latin typeface="+mn-lt"/>
                <a:ea typeface="+mn-ea"/>
                <a:cs typeface="+mn-cs"/>
              </a:rPr>
              <a:t> </a:t>
            </a:r>
            <a:r>
              <a:rPr lang="en-US" sz="2400" kern="1200" spc="-10" dirty="0">
                <a:solidFill>
                  <a:schemeClr val="tx1"/>
                </a:solidFill>
                <a:latin typeface="+mn-lt"/>
                <a:ea typeface="+mn-ea"/>
                <a:cs typeface="+mn-cs"/>
              </a:rPr>
              <a:t>outliers.</a:t>
            </a:r>
            <a:endParaRPr lang="en-US" sz="2400" kern="1200" dirty="0">
              <a:solidFill>
                <a:schemeClr val="tx1"/>
              </a:solidFill>
              <a:latin typeface="+mn-lt"/>
              <a:ea typeface="+mn-ea"/>
              <a:cs typeface="+mn-cs"/>
            </a:endParaRPr>
          </a:p>
        </p:txBody>
      </p:sp>
      <p:pic>
        <p:nvPicPr>
          <p:cNvPr id="4" name="object 4"/>
          <p:cNvPicPr/>
          <p:nvPr/>
        </p:nvPicPr>
        <p:blipFill>
          <a:blip r:embed="rId3" cstate="print"/>
          <a:stretch>
            <a:fillRect/>
          </a:stretch>
        </p:blipFill>
        <p:spPr>
          <a:xfrm>
            <a:off x="5277853" y="304800"/>
            <a:ext cx="6456947" cy="607995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4452" rIns="0" bIns="0" rtlCol="0">
            <a:spAutoFit/>
          </a:bodyPr>
          <a:lstStyle/>
          <a:p>
            <a:pPr marL="12700">
              <a:lnSpc>
                <a:spcPct val="100000"/>
              </a:lnSpc>
              <a:spcBef>
                <a:spcPts val="100"/>
              </a:spcBef>
            </a:pPr>
            <a:r>
              <a:rPr dirty="0"/>
              <a:t>Intuition</a:t>
            </a:r>
            <a:r>
              <a:rPr spc="-75" dirty="0"/>
              <a:t> </a:t>
            </a:r>
            <a:r>
              <a:rPr dirty="0"/>
              <a:t>of</a:t>
            </a:r>
            <a:r>
              <a:rPr spc="-70" dirty="0"/>
              <a:t> </a:t>
            </a:r>
            <a:r>
              <a:rPr dirty="0"/>
              <a:t>Regression</a:t>
            </a:r>
            <a:r>
              <a:rPr spc="-70" dirty="0"/>
              <a:t> </a:t>
            </a:r>
            <a:r>
              <a:rPr spc="-20" dirty="0"/>
              <a:t>Line</a:t>
            </a:r>
          </a:p>
        </p:txBody>
      </p:sp>
      <p:sp>
        <p:nvSpPr>
          <p:cNvPr id="3" name="object 3"/>
          <p:cNvSpPr txBox="1"/>
          <p:nvPr/>
        </p:nvSpPr>
        <p:spPr>
          <a:xfrm>
            <a:off x="916939" y="1795779"/>
            <a:ext cx="4307205" cy="45212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800" dirty="0">
                <a:latin typeface="Calibri"/>
                <a:cs typeface="Calibri"/>
              </a:rPr>
              <a:t>But</a:t>
            </a:r>
            <a:r>
              <a:rPr sz="2800" spc="-55" dirty="0">
                <a:latin typeface="Calibri"/>
                <a:cs typeface="Calibri"/>
              </a:rPr>
              <a:t> </a:t>
            </a:r>
            <a:r>
              <a:rPr sz="2800" dirty="0">
                <a:latin typeface="Calibri"/>
                <a:cs typeface="Calibri"/>
              </a:rPr>
              <a:t>Correlation</a:t>
            </a:r>
            <a:r>
              <a:rPr sz="2800" spc="-30" dirty="0">
                <a:latin typeface="Calibri"/>
                <a:cs typeface="Calibri"/>
              </a:rPr>
              <a:t> </a:t>
            </a:r>
            <a:r>
              <a:rPr sz="2800" dirty="0">
                <a:latin typeface="Cambria Math"/>
                <a:cs typeface="Cambria Math"/>
              </a:rPr>
              <a:t>≠</a:t>
            </a:r>
            <a:r>
              <a:rPr sz="2800" spc="-25" dirty="0">
                <a:latin typeface="Cambria Math"/>
                <a:cs typeface="Cambria Math"/>
              </a:rPr>
              <a:t> </a:t>
            </a:r>
            <a:r>
              <a:rPr sz="2800" spc="-10" dirty="0">
                <a:latin typeface="Calibri"/>
                <a:cs typeface="Calibri"/>
              </a:rPr>
              <a:t>Causation</a:t>
            </a:r>
            <a:endParaRPr sz="2800">
              <a:latin typeface="Calibri"/>
              <a:cs typeface="Calibri"/>
            </a:endParaRPr>
          </a:p>
        </p:txBody>
      </p:sp>
      <p:grpSp>
        <p:nvGrpSpPr>
          <p:cNvPr id="4" name="object 4"/>
          <p:cNvGrpSpPr/>
          <p:nvPr/>
        </p:nvGrpSpPr>
        <p:grpSpPr>
          <a:xfrm>
            <a:off x="1612600" y="2320137"/>
            <a:ext cx="8966835" cy="4172585"/>
            <a:chOff x="1612600" y="2320137"/>
            <a:chExt cx="8966835" cy="4172585"/>
          </a:xfrm>
        </p:grpSpPr>
        <p:pic>
          <p:nvPicPr>
            <p:cNvPr id="5" name="object 5"/>
            <p:cNvPicPr/>
            <p:nvPr/>
          </p:nvPicPr>
          <p:blipFill>
            <a:blip r:embed="rId3" cstate="print"/>
            <a:stretch>
              <a:fillRect/>
            </a:stretch>
          </p:blipFill>
          <p:spPr>
            <a:xfrm>
              <a:off x="1909740" y="2468331"/>
              <a:ext cx="8372516" cy="4024224"/>
            </a:xfrm>
            <a:prstGeom prst="rect">
              <a:avLst/>
            </a:prstGeom>
          </p:spPr>
        </p:pic>
        <p:pic>
          <p:nvPicPr>
            <p:cNvPr id="6" name="object 6"/>
            <p:cNvPicPr/>
            <p:nvPr/>
          </p:nvPicPr>
          <p:blipFill>
            <a:blip r:embed="rId4" cstate="print"/>
            <a:stretch>
              <a:fillRect/>
            </a:stretch>
          </p:blipFill>
          <p:spPr>
            <a:xfrm>
              <a:off x="1612600" y="2320137"/>
              <a:ext cx="8966796" cy="4154532"/>
            </a:xfrm>
            <a:prstGeom prst="rect">
              <a:avLst/>
            </a:prstGeom>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Molecular model and digital tablet on counter in lab">
            <a:extLst>
              <a:ext uri="{FF2B5EF4-FFF2-40B4-BE49-F238E27FC236}">
                <a16:creationId xmlns:a16="http://schemas.microsoft.com/office/drawing/2014/main" id="{2B16C895-80BC-D152-02A1-1F484DFD4F3C}"/>
              </a:ext>
            </a:extLst>
          </p:cNvPr>
          <p:cNvPicPr>
            <a:picLocks noChangeAspect="1"/>
          </p:cNvPicPr>
          <p:nvPr/>
        </p:nvPicPr>
        <p:blipFill rotWithShape="1">
          <a:blip r:embed="rId2"/>
          <a:srcRect r="5882" b="-1"/>
          <a:stretch/>
        </p:blipFill>
        <p:spPr>
          <a:xfrm>
            <a:off x="307853" y="939100"/>
            <a:ext cx="5181602" cy="5021434"/>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4DADCE-4246-EA0D-BEA4-D61946E80AF4}"/>
              </a:ext>
            </a:extLst>
          </p:cNvPr>
          <p:cNvSpPr>
            <a:spLocks noGrp="1"/>
          </p:cNvSpPr>
          <p:nvPr>
            <p:ph type="title"/>
          </p:nvPr>
        </p:nvSpPr>
        <p:spPr>
          <a:xfrm>
            <a:off x="5915384" y="365125"/>
            <a:ext cx="5847638" cy="673453"/>
          </a:xfrm>
        </p:spPr>
        <p:txBody>
          <a:bodyPr vert="horz" lIns="91440" tIns="45720" rIns="91440" bIns="45720" rtlCol="0">
            <a:normAutofit/>
          </a:bodyPr>
          <a:lstStyle/>
          <a:p>
            <a:r>
              <a:rPr lang="en-US" sz="4000" dirty="0"/>
              <a:t>Why do we need a model?</a:t>
            </a:r>
          </a:p>
        </p:txBody>
      </p:sp>
      <p:sp>
        <p:nvSpPr>
          <p:cNvPr id="9" name="Content Placeholder 8">
            <a:extLst>
              <a:ext uri="{FF2B5EF4-FFF2-40B4-BE49-F238E27FC236}">
                <a16:creationId xmlns:a16="http://schemas.microsoft.com/office/drawing/2014/main" id="{82F66BFD-4F36-79CA-E1BB-F987CEBC6C6E}"/>
              </a:ext>
            </a:extLst>
          </p:cNvPr>
          <p:cNvSpPr>
            <a:spLocks noGrp="1"/>
          </p:cNvSpPr>
          <p:nvPr>
            <p:ph idx="1"/>
          </p:nvPr>
        </p:nvSpPr>
        <p:spPr>
          <a:xfrm>
            <a:off x="5915384" y="1335969"/>
            <a:ext cx="6107280" cy="4829704"/>
          </a:xfrm>
        </p:spPr>
        <p:txBody>
          <a:bodyPr>
            <a:normAutofit lnSpcReduction="10000"/>
          </a:bodyPr>
          <a:lstStyle/>
          <a:p>
            <a:pPr marL="3429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Helvetica" pitchFamily="34" charset="0"/>
                <a:ea typeface="+mn-ea"/>
                <a:cs typeface="+mn-cs"/>
              </a:rPr>
              <a:t>The correlation coefficient </a:t>
            </a:r>
          </a:p>
          <a:p>
            <a:pPr marL="800100" lvl="1" indent="-342900">
              <a:lnSpc>
                <a:spcPct val="100000"/>
              </a:lnSpc>
              <a:spcBef>
                <a:spcPts val="1200"/>
              </a:spcBef>
              <a:defRPr/>
            </a:pPr>
            <a:r>
              <a:rPr kumimoji="0" lang="en-US" b="0" i="0" u="none" strike="noStrike" kern="1200" cap="none" spc="0" normalizeH="0" baseline="0" noProof="0" dirty="0">
                <a:ln>
                  <a:noFill/>
                </a:ln>
                <a:solidFill>
                  <a:prstClr val="black"/>
                </a:solidFill>
                <a:effectLst/>
                <a:uLnTx/>
                <a:uFillTx/>
                <a:latin typeface="Helvetica" pitchFamily="34" charset="0"/>
                <a:ea typeface="+mn-ea"/>
                <a:cs typeface="+mn-cs"/>
              </a:rPr>
              <a:t>captures </a:t>
            </a:r>
            <a:r>
              <a:rPr kumimoji="0" lang="en-US" b="1" i="0" u="none" strike="noStrike" kern="1200" cap="none" spc="0" normalizeH="0" baseline="0" noProof="0" dirty="0">
                <a:ln>
                  <a:noFill/>
                </a:ln>
                <a:solidFill>
                  <a:srgbClr val="FF0000"/>
                </a:solidFill>
                <a:effectLst/>
                <a:uLnTx/>
                <a:uFillTx/>
                <a:latin typeface="Helvetica" pitchFamily="34" charset="0"/>
                <a:ea typeface="+mn-ea"/>
                <a:cs typeface="+mn-cs"/>
              </a:rPr>
              <a:t>only a linear relationship</a:t>
            </a:r>
          </a:p>
          <a:p>
            <a:pPr marL="800100" lvl="1" indent="-342900">
              <a:lnSpc>
                <a:spcPct val="100000"/>
              </a:lnSpc>
              <a:spcBef>
                <a:spcPts val="1200"/>
              </a:spcBef>
              <a:defRPr/>
            </a:pPr>
            <a:r>
              <a:rPr kumimoji="0" lang="en-US" b="1" i="0" u="none" strike="noStrike" kern="1200" cap="none" spc="0" normalizeH="0" baseline="0" noProof="0" dirty="0">
                <a:ln>
                  <a:noFill/>
                </a:ln>
                <a:solidFill>
                  <a:srgbClr val="FF0000"/>
                </a:solidFill>
                <a:effectLst/>
                <a:uLnTx/>
                <a:uFillTx/>
                <a:latin typeface="Helvetica" pitchFamily="34" charset="0"/>
                <a:ea typeface="+mn-ea"/>
                <a:cs typeface="+mn-cs"/>
              </a:rPr>
              <a:t>may not be a reliable </a:t>
            </a:r>
            <a:r>
              <a:rPr kumimoji="0" lang="en-US" b="0" i="0" u="none" strike="noStrike" kern="1200" cap="none" spc="0" normalizeH="0" baseline="0" noProof="0" dirty="0">
                <a:ln>
                  <a:noFill/>
                </a:ln>
                <a:solidFill>
                  <a:prstClr val="black"/>
                </a:solidFill>
                <a:effectLst/>
                <a:uLnTx/>
                <a:uFillTx/>
                <a:latin typeface="Helvetica" pitchFamily="34" charset="0"/>
                <a:ea typeface="+mn-ea"/>
                <a:cs typeface="+mn-cs"/>
              </a:rPr>
              <a:t>measure in the presence of </a:t>
            </a:r>
            <a:r>
              <a:rPr kumimoji="0" lang="en-US" b="1" i="0" u="none" strike="noStrike" kern="1200" cap="none" spc="0" normalizeH="0" baseline="0" noProof="0" dirty="0">
                <a:ln>
                  <a:noFill/>
                </a:ln>
                <a:solidFill>
                  <a:prstClr val="black"/>
                </a:solidFill>
                <a:effectLst/>
                <a:uLnTx/>
                <a:uFillTx/>
                <a:latin typeface="Helvetica" pitchFamily="34" charset="0"/>
                <a:ea typeface="+mn-ea"/>
                <a:cs typeface="+mn-cs"/>
              </a:rPr>
              <a:t>outliers</a:t>
            </a:r>
            <a:endParaRPr lang="en-US" dirty="0">
              <a:solidFill>
                <a:prstClr val="black"/>
              </a:solidFill>
              <a:latin typeface="Helvetica" pitchFamily="34" charset="0"/>
            </a:endParaRPr>
          </a:p>
          <a:p>
            <a:pPr marL="800100" lvl="1" indent="-342900">
              <a:lnSpc>
                <a:spcPct val="100000"/>
              </a:lnSpc>
              <a:spcBef>
                <a:spcPts val="1200"/>
              </a:spcBef>
              <a:defRPr/>
            </a:pPr>
            <a:r>
              <a:rPr kumimoji="0" lang="en-US" b="1" i="0" u="none" strike="noStrike" kern="1200" cap="none" spc="0" normalizeH="0" baseline="0" noProof="0" dirty="0">
                <a:ln>
                  <a:noFill/>
                </a:ln>
                <a:solidFill>
                  <a:srgbClr val="FF0000"/>
                </a:solidFill>
                <a:effectLst/>
                <a:uLnTx/>
                <a:uFillTx/>
                <a:latin typeface="Helvetica" pitchFamily="34" charset="0"/>
                <a:ea typeface="+mn-ea"/>
                <a:cs typeface="+mn-cs"/>
              </a:rPr>
              <a:t>does not imply causation</a:t>
            </a:r>
            <a:r>
              <a:rPr lang="en-US" dirty="0">
                <a:solidFill>
                  <a:prstClr val="black"/>
                </a:solidFill>
                <a:latin typeface="Helvetica" pitchFamily="34" charset="0"/>
              </a:rPr>
              <a:t>: E</a:t>
            </a:r>
            <a:r>
              <a:rPr kumimoji="0" lang="en-US" b="0" i="0" u="none" strike="noStrike" kern="1200" cap="none" spc="0" normalizeH="0" baseline="0" noProof="0" dirty="0" err="1">
                <a:ln>
                  <a:noFill/>
                </a:ln>
                <a:solidFill>
                  <a:prstClr val="black"/>
                </a:solidFill>
                <a:effectLst/>
                <a:uLnTx/>
                <a:uFillTx/>
                <a:latin typeface="Helvetica" pitchFamily="34" charset="0"/>
                <a:ea typeface="+mn-ea"/>
                <a:cs typeface="+mn-cs"/>
              </a:rPr>
              <a:t>ven</a:t>
            </a:r>
            <a:r>
              <a:rPr kumimoji="0" lang="en-US" b="0" i="0" u="none" strike="noStrike" kern="1200" cap="none" spc="0" normalizeH="0" baseline="0" noProof="0" dirty="0">
                <a:ln>
                  <a:noFill/>
                </a:ln>
                <a:solidFill>
                  <a:prstClr val="black"/>
                </a:solidFill>
                <a:effectLst/>
                <a:uLnTx/>
                <a:uFillTx/>
                <a:latin typeface="Helvetica" pitchFamily="34" charset="0"/>
                <a:ea typeface="+mn-ea"/>
                <a:cs typeface="+mn-cs"/>
              </a:rPr>
              <a:t> if two variables are </a:t>
            </a:r>
            <a:r>
              <a:rPr kumimoji="0" lang="en-US" b="1" i="0" u="none" strike="noStrike" kern="1200" cap="none" spc="0" normalizeH="0" baseline="0" noProof="0" dirty="0">
                <a:ln>
                  <a:noFill/>
                </a:ln>
                <a:solidFill>
                  <a:srgbClr val="FF0000"/>
                </a:solidFill>
                <a:effectLst/>
                <a:uLnTx/>
                <a:uFillTx/>
                <a:latin typeface="Helvetica" pitchFamily="34" charset="0"/>
                <a:ea typeface="+mn-ea"/>
                <a:cs typeface="+mn-cs"/>
              </a:rPr>
              <a:t>highly correlated</a:t>
            </a:r>
            <a:r>
              <a:rPr kumimoji="0" lang="en-US" b="0" i="0" u="none" strike="noStrike" kern="1200" cap="none" spc="0" normalizeH="0" baseline="0" noProof="0" dirty="0">
                <a:ln>
                  <a:noFill/>
                </a:ln>
                <a:solidFill>
                  <a:prstClr val="black"/>
                </a:solidFill>
                <a:effectLst/>
                <a:uLnTx/>
                <a:uFillTx/>
                <a:latin typeface="Helvetica" pitchFamily="34" charset="0"/>
                <a:ea typeface="+mn-ea"/>
                <a:cs typeface="+mn-cs"/>
              </a:rPr>
              <a:t>, one </a:t>
            </a:r>
            <a:r>
              <a:rPr kumimoji="0" lang="en-US" b="1" i="0" u="none" strike="noStrike" kern="1200" cap="none" spc="0" normalizeH="0" baseline="0" noProof="0" dirty="0">
                <a:ln>
                  <a:noFill/>
                </a:ln>
                <a:solidFill>
                  <a:srgbClr val="FF0000"/>
                </a:solidFill>
                <a:effectLst/>
                <a:uLnTx/>
                <a:uFillTx/>
                <a:latin typeface="Helvetica" pitchFamily="34" charset="0"/>
                <a:ea typeface="+mn-ea"/>
                <a:cs typeface="+mn-cs"/>
              </a:rPr>
              <a:t>does not necessarily cause the other</a:t>
            </a:r>
            <a:endParaRPr lang="en-US" dirty="0">
              <a:solidFill>
                <a:prstClr val="black"/>
              </a:solidFill>
              <a:latin typeface="Helvetica" pitchFamily="34" charset="0"/>
            </a:endParaRPr>
          </a:p>
          <a:p>
            <a:pPr marL="800100" lvl="1" indent="-342900">
              <a:lnSpc>
                <a:spcPct val="100000"/>
              </a:lnSpc>
              <a:spcBef>
                <a:spcPts val="1200"/>
              </a:spcBef>
              <a:defRPr/>
            </a:pPr>
            <a:r>
              <a:rPr kumimoji="0" lang="en-US" b="1" i="0" u="none" strike="noStrike" kern="1200" cap="none" spc="0" normalizeH="0" baseline="0" noProof="0" dirty="0">
                <a:ln>
                  <a:noFill/>
                </a:ln>
                <a:solidFill>
                  <a:srgbClr val="FF0000"/>
                </a:solidFill>
                <a:effectLst/>
                <a:uLnTx/>
                <a:uFillTx/>
                <a:latin typeface="Helvetica" pitchFamily="34" charset="0"/>
                <a:ea typeface="+mn-ea"/>
                <a:cs typeface="+mn-cs"/>
              </a:rPr>
              <a:t>cannot be used for prediction</a:t>
            </a:r>
            <a:endParaRPr kumimoji="0" lang="en-US" b="0" i="0" u="none" strike="noStrike" kern="1200" cap="none" spc="0" normalizeH="0" baseline="0" noProof="0" dirty="0">
              <a:ln>
                <a:noFill/>
              </a:ln>
              <a:solidFill>
                <a:prstClr val="black"/>
              </a:solidFill>
              <a:effectLst/>
              <a:uLnTx/>
              <a:uFillTx/>
              <a:latin typeface="Helvetica" pitchFamily="34" charset="0"/>
              <a:ea typeface="+mn-ea"/>
              <a:cs typeface="+mn-cs"/>
            </a:endParaRPr>
          </a:p>
          <a:p>
            <a:pPr marL="3429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Helvetica" pitchFamily="34" charset="0"/>
                <a:ea typeface="+mn-ea"/>
                <a:cs typeface="+mn-cs"/>
              </a:rPr>
              <a:t>To predict values, we need a model: </a:t>
            </a:r>
            <a:r>
              <a:rPr kumimoji="0" lang="en-US" sz="2600" b="1" i="0" u="none" strike="noStrike" kern="1200" cap="none" spc="0" normalizeH="0" baseline="0" noProof="0" dirty="0">
                <a:ln>
                  <a:noFill/>
                </a:ln>
                <a:solidFill>
                  <a:prstClr val="black"/>
                </a:solidFill>
                <a:effectLst/>
                <a:uLnTx/>
                <a:uFillTx/>
                <a:latin typeface="Helvetica" pitchFamily="34" charset="0"/>
                <a:ea typeface="+mn-ea"/>
                <a:cs typeface="+mn-cs"/>
              </a:rPr>
              <a:t>Regression Analysis</a:t>
            </a:r>
          </a:p>
          <a:p>
            <a:endParaRPr lang="en-US" sz="2000" dirty="0"/>
          </a:p>
        </p:txBody>
      </p:sp>
    </p:spTree>
    <p:extLst>
      <p:ext uri="{BB962C8B-B14F-4D97-AF65-F5344CB8AC3E}">
        <p14:creationId xmlns:p14="http://schemas.microsoft.com/office/powerpoint/2010/main" val="1429197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B24A7-2C28-76BF-1D78-46AB8C1EEF44}"/>
              </a:ext>
            </a:extLst>
          </p:cNvPr>
          <p:cNvSpPr>
            <a:spLocks noGrp="1"/>
          </p:cNvSpPr>
          <p:nvPr>
            <p:ph type="title"/>
          </p:nvPr>
        </p:nvSpPr>
        <p:spPr>
          <a:xfrm>
            <a:off x="5868557" y="961457"/>
            <a:ext cx="5444382" cy="1047965"/>
          </a:xfrm>
        </p:spPr>
        <p:txBody>
          <a:bodyPr anchor="t">
            <a:normAutofit/>
          </a:bodyPr>
          <a:lstStyle/>
          <a:p>
            <a:r>
              <a:rPr lang="en-US" sz="4000" dirty="0"/>
              <a:t>LR Model</a:t>
            </a:r>
          </a:p>
        </p:txBody>
      </p:sp>
      <p:pic>
        <p:nvPicPr>
          <p:cNvPr id="9" name="Picture 8" descr="Many question marks on black background">
            <a:extLst>
              <a:ext uri="{FF2B5EF4-FFF2-40B4-BE49-F238E27FC236}">
                <a16:creationId xmlns:a16="http://schemas.microsoft.com/office/drawing/2014/main" id="{DB3D96F5-EDD0-106A-ECDE-E23C52F520D1}"/>
              </a:ext>
            </a:extLst>
          </p:cNvPr>
          <p:cNvPicPr>
            <a:picLocks noChangeAspect="1"/>
          </p:cNvPicPr>
          <p:nvPr/>
        </p:nvPicPr>
        <p:blipFill rotWithShape="1">
          <a:blip r:embed="rId2"/>
          <a:srcRect l="54181" r="2" b="2"/>
          <a:stretch/>
        </p:blipFill>
        <p:spPr>
          <a:xfrm>
            <a:off x="-1" y="10"/>
            <a:ext cx="5151179" cy="6857990"/>
          </a:xfrm>
          <a:prstGeom prst="rect">
            <a:avLst/>
          </a:prstGeom>
        </p:spPr>
      </p:pic>
      <p:cxnSp>
        <p:nvCxnSpPr>
          <p:cNvPr id="13" name="Straight Connector 12">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2A9AD555-E936-7C59-4824-D9719A4021F6}"/>
              </a:ext>
            </a:extLst>
          </p:cNvPr>
          <p:cNvSpPr>
            <a:spLocks noGrp="1"/>
          </p:cNvSpPr>
          <p:nvPr>
            <p:ph idx="1"/>
          </p:nvPr>
        </p:nvSpPr>
        <p:spPr>
          <a:xfrm>
            <a:off x="5339644" y="2280359"/>
            <a:ext cx="6637867" cy="3891164"/>
          </a:xfrm>
        </p:spPr>
        <p:txBody>
          <a:bodyPr>
            <a:normAutofit/>
          </a:bodyPr>
          <a:lstStyle/>
          <a:p>
            <a:pPr marL="342900" marR="0" lvl="0" indent="-342900" defTabSz="914400" rtl="0" eaLnBrk="1" fontAlgn="auto" latinLnBrk="0" hangingPunct="1">
              <a:spcBef>
                <a:spcPct val="200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effectLst/>
                <a:uLnTx/>
                <a:uFillTx/>
                <a:latin typeface="Helvetica" pitchFamily="34" charset="0"/>
                <a:ea typeface="+mn-ea"/>
                <a:cs typeface="+mn-cs"/>
              </a:rPr>
              <a:t>response variable</a:t>
            </a:r>
            <a:r>
              <a:rPr kumimoji="0" lang="en-US" b="0" i="0" u="none" strike="noStrike" kern="1200" cap="none" spc="0" normalizeH="0" baseline="0" noProof="0" dirty="0">
                <a:ln>
                  <a:noFill/>
                </a:ln>
                <a:effectLst/>
                <a:uLnTx/>
                <a:uFillTx/>
                <a:latin typeface="Helvetica" pitchFamily="34" charset="0"/>
                <a:ea typeface="+mn-ea"/>
                <a:cs typeface="+mn-cs"/>
              </a:rPr>
              <a:t> is </a:t>
            </a:r>
            <a:r>
              <a:rPr kumimoji="0" lang="en-US" b="1" i="0" u="none" strike="noStrike" kern="1200" cap="none" spc="0" normalizeH="0" baseline="0" noProof="0" dirty="0">
                <a:ln>
                  <a:noFill/>
                </a:ln>
                <a:effectLst/>
                <a:uLnTx/>
                <a:uFillTx/>
                <a:latin typeface="Helvetica" pitchFamily="34" charset="0"/>
                <a:ea typeface="+mn-ea"/>
                <a:cs typeface="+mn-cs"/>
              </a:rPr>
              <a:t>influenced by explanatory variable(s)</a:t>
            </a:r>
            <a:r>
              <a:rPr kumimoji="0" lang="en-US" b="0" i="0" u="none" strike="noStrike" kern="1200" cap="none" spc="0" normalizeH="0" baseline="0" noProof="0" dirty="0">
                <a:ln>
                  <a:noFill/>
                </a:ln>
                <a:effectLst/>
                <a:uLnTx/>
                <a:uFillTx/>
                <a:latin typeface="Helvetica" pitchFamily="34" charset="0"/>
                <a:ea typeface="+mn-ea"/>
                <a:cs typeface="+mn-cs"/>
              </a:rPr>
              <a:t>.</a:t>
            </a:r>
          </a:p>
          <a:p>
            <a:pPr marL="742950" marR="0" lvl="1" indent="-285750" defTabSz="914400" rtl="0" eaLnBrk="1" fontAlgn="auto" latinLnBrk="0" hangingPunct="1">
              <a:spcBef>
                <a:spcPct val="20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effectLst/>
                <a:uLnTx/>
                <a:uFillTx/>
                <a:latin typeface="Helvetica" pitchFamily="34" charset="0"/>
                <a:ea typeface="+mn-ea"/>
                <a:cs typeface="+mn-cs"/>
              </a:rPr>
              <a:t>Explanatory = input</a:t>
            </a:r>
          </a:p>
          <a:p>
            <a:pPr marL="742950" marR="0" lvl="1" indent="-285750" defTabSz="914400" rtl="0" eaLnBrk="1" fontAlgn="auto" latinLnBrk="0" hangingPunct="1">
              <a:spcBef>
                <a:spcPct val="20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effectLst/>
                <a:uLnTx/>
                <a:uFillTx/>
                <a:latin typeface="Helvetica" pitchFamily="34" charset="0"/>
                <a:ea typeface="+mn-ea"/>
                <a:cs typeface="+mn-cs"/>
              </a:rPr>
              <a:t>Response = target</a:t>
            </a:r>
          </a:p>
          <a:p>
            <a:pPr marL="342900" marR="0" lvl="0" indent="-342900" defTabSz="914400" rtl="0" eaLnBrk="1" fontAlgn="auto" latinLnBrk="0" hangingPunct="1">
              <a:spcBef>
                <a:spcPct val="200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effectLst/>
                <a:uLnTx/>
                <a:uFillTx/>
                <a:latin typeface="Helvetica" pitchFamily="34" charset="0"/>
                <a:ea typeface="+mn-ea"/>
                <a:cs typeface="+mn-cs"/>
              </a:rPr>
              <a:t>Use explanatory variable(s) to </a:t>
            </a:r>
            <a:r>
              <a:rPr kumimoji="0" lang="en-US" b="1" i="0" u="none" strike="noStrike" kern="1200" cap="none" spc="0" normalizeH="0" baseline="0" noProof="0" dirty="0">
                <a:ln>
                  <a:noFill/>
                </a:ln>
                <a:effectLst/>
                <a:uLnTx/>
                <a:uFillTx/>
                <a:latin typeface="Helvetica" pitchFamily="34" charset="0"/>
                <a:ea typeface="+mn-ea"/>
                <a:cs typeface="+mn-cs"/>
              </a:rPr>
              <a:t>predict changes</a:t>
            </a:r>
            <a:r>
              <a:rPr kumimoji="0" lang="en-US" b="0" i="0" u="none" strike="noStrike" kern="1200" cap="none" spc="0" normalizeH="0" baseline="0" noProof="0" dirty="0">
                <a:ln>
                  <a:noFill/>
                </a:ln>
                <a:effectLst/>
                <a:uLnTx/>
                <a:uFillTx/>
                <a:latin typeface="Helvetica" pitchFamily="34" charset="0"/>
                <a:ea typeface="+mn-ea"/>
                <a:cs typeface="+mn-cs"/>
              </a:rPr>
              <a:t> in the response variable. </a:t>
            </a:r>
          </a:p>
          <a:p>
            <a:pPr marL="0" indent="0">
              <a:buNone/>
            </a:pPr>
            <a:endParaRPr lang="en-US" dirty="0"/>
          </a:p>
        </p:txBody>
      </p:sp>
    </p:spTree>
    <p:extLst>
      <p:ext uri="{BB962C8B-B14F-4D97-AF65-F5344CB8AC3E}">
        <p14:creationId xmlns:p14="http://schemas.microsoft.com/office/powerpoint/2010/main" val="1819338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A3C4D-8E3F-3905-5C88-26B0DB79D9AA}"/>
              </a:ext>
            </a:extLst>
          </p:cNvPr>
          <p:cNvSpPr>
            <a:spLocks noGrp="1"/>
          </p:cNvSpPr>
          <p:nvPr>
            <p:ph type="title"/>
          </p:nvPr>
        </p:nvSpPr>
        <p:spPr>
          <a:xfrm>
            <a:off x="5868557" y="1138036"/>
            <a:ext cx="5444382" cy="1402470"/>
          </a:xfrm>
        </p:spPr>
        <p:txBody>
          <a:bodyPr anchor="t">
            <a:normAutofit/>
          </a:bodyPr>
          <a:lstStyle/>
          <a:p>
            <a:r>
              <a:rPr lang="en-US" sz="3200"/>
              <a:t>LR Model</a:t>
            </a:r>
          </a:p>
        </p:txBody>
      </p:sp>
      <p:pic>
        <p:nvPicPr>
          <p:cNvPr id="5" name="Picture 4" descr="Lock with a love heart">
            <a:extLst>
              <a:ext uri="{FF2B5EF4-FFF2-40B4-BE49-F238E27FC236}">
                <a16:creationId xmlns:a16="http://schemas.microsoft.com/office/drawing/2014/main" id="{CDF416A4-FF50-A7E2-287C-ED47754C69E7}"/>
              </a:ext>
            </a:extLst>
          </p:cNvPr>
          <p:cNvPicPr>
            <a:picLocks noChangeAspect="1"/>
          </p:cNvPicPr>
          <p:nvPr/>
        </p:nvPicPr>
        <p:blipFill rotWithShape="1">
          <a:blip r:embed="rId2"/>
          <a:srcRect l="29150" r="28600"/>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F543BC9-1FEE-11A4-34A2-B41C55B30BF4}"/>
              </a:ext>
            </a:extLst>
          </p:cNvPr>
          <p:cNvSpPr>
            <a:spLocks noGrp="1"/>
          </p:cNvSpPr>
          <p:nvPr>
            <p:ph idx="1"/>
          </p:nvPr>
        </p:nvSpPr>
        <p:spPr>
          <a:xfrm>
            <a:off x="5588000" y="1907822"/>
            <a:ext cx="6366933" cy="4820356"/>
          </a:xfrm>
        </p:spPr>
        <p:txBody>
          <a:bodyPr>
            <a:normAutofit/>
          </a:bodyPr>
          <a:lstStyle/>
          <a:p>
            <a:pPr marL="342900" marR="0" lvl="0" indent="-342900" defTabSz="914400" rtl="0" eaLnBrk="1" fontAlgn="auto" latinLnBrk="0" hangingPunct="1">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Helvetica" pitchFamily="34" charset="0"/>
                <a:ea typeface="+mn-ea"/>
                <a:cs typeface="+mn-cs"/>
              </a:rPr>
              <a:t>Predict </a:t>
            </a:r>
            <a:r>
              <a:rPr kumimoji="0" lang="en-US" sz="2400" b="1" i="0" u="none" strike="noStrike" kern="1200" cap="none" spc="0" normalizeH="0" baseline="0" noProof="0" dirty="0">
                <a:ln>
                  <a:noFill/>
                </a:ln>
                <a:effectLst/>
                <a:uLnTx/>
                <a:uFillTx/>
                <a:latin typeface="Helvetica" pitchFamily="34" charset="0"/>
                <a:ea typeface="+mn-ea"/>
                <a:cs typeface="+mn-cs"/>
              </a:rPr>
              <a:t>exact</a:t>
            </a:r>
            <a:r>
              <a:rPr kumimoji="0" lang="en-US" sz="2400" b="0" i="0" u="none" strike="noStrike" kern="1200" cap="none" spc="0" normalizeH="0" baseline="0" noProof="0" dirty="0">
                <a:ln>
                  <a:noFill/>
                </a:ln>
                <a:effectLst/>
                <a:uLnTx/>
                <a:uFillTx/>
                <a:latin typeface="Helvetica" pitchFamily="34" charset="0"/>
                <a:ea typeface="+mn-ea"/>
                <a:cs typeface="+mn-cs"/>
              </a:rPr>
              <a:t> value: </a:t>
            </a:r>
            <a:r>
              <a:rPr kumimoji="0" lang="en-US" sz="2400" b="1" i="0" u="none" strike="noStrike" kern="1200" cap="none" spc="0" normalizeH="0" baseline="0" noProof="0" dirty="0">
                <a:ln>
                  <a:noFill/>
                </a:ln>
                <a:effectLst/>
                <a:uLnTx/>
                <a:uFillTx/>
                <a:latin typeface="Helvetica" pitchFamily="34" charset="0"/>
                <a:ea typeface="+mn-ea"/>
                <a:cs typeface="+mn-cs"/>
              </a:rPr>
              <a:t>Not possible </a:t>
            </a:r>
            <a:r>
              <a:rPr kumimoji="0" lang="en-US" sz="2400" b="0" i="0" u="none" strike="noStrike" kern="1200" cap="none" spc="0" normalizeH="0" baseline="0" noProof="0" dirty="0">
                <a:ln>
                  <a:noFill/>
                </a:ln>
                <a:effectLst/>
                <a:uLnTx/>
                <a:uFillTx/>
                <a:latin typeface="Helvetica" pitchFamily="34" charset="0"/>
                <a:ea typeface="+mn-ea"/>
                <a:cs typeface="+mn-cs"/>
              </a:rPr>
              <a:t>(generally).</a:t>
            </a:r>
          </a:p>
          <a:p>
            <a:pPr marL="342900" marR="0" lvl="0" indent="-342900" defTabSz="914400" rtl="0" eaLnBrk="1" fontAlgn="auto" latinLnBrk="0" hangingPunct="1">
              <a:spcBef>
                <a:spcPct val="20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effectLst/>
                <a:uLnTx/>
                <a:uFillTx/>
                <a:latin typeface="Helvetica" pitchFamily="34" charset="0"/>
                <a:ea typeface="+mn-ea"/>
                <a:cs typeface="+mn-cs"/>
              </a:rPr>
              <a:t>Response variable: Uniquely determined </a:t>
            </a:r>
            <a:r>
              <a:rPr kumimoji="0" lang="en-US" sz="2400" b="0" i="0" u="none" strike="noStrike" kern="1200" cap="none" spc="0" normalizeH="0" baseline="0" noProof="0" dirty="0">
                <a:ln>
                  <a:noFill/>
                </a:ln>
                <a:effectLst/>
                <a:uLnTx/>
                <a:uFillTx/>
                <a:latin typeface="Helvetica" pitchFamily="34" charset="0"/>
                <a:ea typeface="+mn-ea"/>
                <a:cs typeface="+mn-cs"/>
              </a:rPr>
              <a:t>by </a:t>
            </a:r>
            <a:r>
              <a:rPr kumimoji="0" lang="en-US" sz="2400" b="1" i="0" u="none" strike="noStrike" kern="1200" cap="none" spc="0" normalizeH="0" baseline="0" noProof="0" dirty="0">
                <a:ln>
                  <a:noFill/>
                </a:ln>
                <a:effectLst/>
                <a:uLnTx/>
                <a:uFillTx/>
                <a:latin typeface="Helvetica" pitchFamily="34" charset="0"/>
                <a:ea typeface="+mn-ea"/>
                <a:cs typeface="+mn-cs"/>
              </a:rPr>
              <a:t>explanatory variables </a:t>
            </a:r>
            <a:r>
              <a:rPr kumimoji="0" lang="en-US" sz="2400" b="1" i="0" u="none" strike="noStrike" kern="1200" cap="none" spc="0" normalizeH="0" baseline="0" noProof="0" dirty="0">
                <a:ln>
                  <a:noFill/>
                </a:ln>
                <a:effectLst/>
                <a:uLnTx/>
                <a:uFillTx/>
                <a:latin typeface="Helvetica" pitchFamily="34" charset="0"/>
                <a:ea typeface="+mn-ea"/>
                <a:cs typeface="+mn-cs"/>
                <a:sym typeface="Wingdings" panose="05000000000000000000" pitchFamily="2" charset="2"/>
              </a:rPr>
              <a:t> </a:t>
            </a:r>
            <a:r>
              <a:rPr kumimoji="0" lang="en-US" sz="2400" b="1" i="0" u="none" strike="noStrike" kern="1200" cap="none" spc="0" normalizeH="0" baseline="0" noProof="0" dirty="0">
                <a:ln>
                  <a:noFill/>
                </a:ln>
                <a:effectLst/>
                <a:uLnTx/>
                <a:uFillTx/>
                <a:latin typeface="Helvetica" pitchFamily="34" charset="0"/>
                <a:ea typeface="+mn-ea"/>
                <a:cs typeface="+mn-cs"/>
              </a:rPr>
              <a:t>relationship is deterministic</a:t>
            </a:r>
            <a:r>
              <a:rPr kumimoji="0" lang="en-US" sz="2400" b="0" i="0" u="none" strike="noStrike" kern="1200" cap="none" spc="0" normalizeH="0" baseline="0" noProof="0" dirty="0">
                <a:ln>
                  <a:noFill/>
                </a:ln>
                <a:effectLst/>
                <a:uLnTx/>
                <a:uFillTx/>
                <a:latin typeface="Helvetica" pitchFamily="34" charset="0"/>
                <a:ea typeface="+mn-ea"/>
                <a:cs typeface="+mn-cs"/>
              </a:rPr>
              <a:t>.</a:t>
            </a:r>
          </a:p>
          <a:p>
            <a:pPr marL="342900" marR="0" lvl="0" indent="-342900" defTabSz="914400" rtl="0" eaLnBrk="1" fontAlgn="auto" latinLnBrk="0" hangingPunct="1">
              <a:spcBef>
                <a:spcPct val="20000"/>
              </a:spcBef>
              <a:spcAft>
                <a:spcPts val="0"/>
              </a:spcAft>
              <a:buClrTx/>
              <a:buSzTx/>
              <a:buFont typeface="Arial" panose="020B0604020202020204" pitchFamily="34" charset="0"/>
              <a:buChar char="•"/>
              <a:tabLst/>
              <a:defRPr/>
            </a:pPr>
            <a:r>
              <a:rPr lang="en-US" sz="2400" dirty="0">
                <a:latin typeface="Helvetica" pitchFamily="34" charset="0"/>
              </a:rPr>
              <a:t>Real life: </a:t>
            </a:r>
            <a:r>
              <a:rPr kumimoji="0" lang="en-US" sz="2400" b="1" i="0" u="none" strike="noStrike" kern="1200" cap="none" spc="0" normalizeH="0" baseline="0" noProof="0" dirty="0">
                <a:ln>
                  <a:noFill/>
                </a:ln>
                <a:effectLst/>
                <a:uLnTx/>
                <a:uFillTx/>
                <a:latin typeface="Helvetica" pitchFamily="34" charset="0"/>
                <a:ea typeface="+mn-ea"/>
                <a:cs typeface="+mn-cs"/>
              </a:rPr>
              <a:t>relationship</a:t>
            </a:r>
            <a:r>
              <a:rPr kumimoji="0" lang="en-US" sz="2400" b="0" i="0" u="none" strike="noStrike" kern="1200" cap="none" spc="0" normalizeH="0" baseline="0" noProof="0" dirty="0">
                <a:ln>
                  <a:noFill/>
                </a:ln>
                <a:effectLst/>
                <a:uLnTx/>
                <a:uFillTx/>
                <a:latin typeface="Helvetica" pitchFamily="34" charset="0"/>
                <a:ea typeface="+mn-ea"/>
                <a:cs typeface="+mn-cs"/>
              </a:rPr>
              <a:t> is generally </a:t>
            </a:r>
            <a:r>
              <a:rPr kumimoji="0" lang="en-US" sz="2400" b="1" i="0" u="none" strike="noStrike" kern="1200" cap="none" spc="0" normalizeH="0" baseline="0" noProof="0" dirty="0">
                <a:ln>
                  <a:noFill/>
                </a:ln>
                <a:effectLst/>
                <a:uLnTx/>
                <a:uFillTx/>
                <a:latin typeface="Helvetica" pitchFamily="34" charset="0"/>
                <a:ea typeface="+mn-ea"/>
                <a:cs typeface="+mn-cs"/>
              </a:rPr>
              <a:t>stochastic</a:t>
            </a:r>
            <a:r>
              <a:rPr kumimoji="0" lang="en-US" sz="2400" b="0" i="0" u="none" strike="noStrike" kern="1200" cap="none" spc="0" normalizeH="0" baseline="0" noProof="0" dirty="0">
                <a:ln>
                  <a:noFill/>
                </a:ln>
                <a:effectLst/>
                <a:uLnTx/>
                <a:uFillTx/>
                <a:latin typeface="Helvetica" pitchFamily="34" charset="0"/>
                <a:ea typeface="+mn-ea"/>
                <a:cs typeface="+mn-cs"/>
              </a:rPr>
              <a:t>. </a:t>
            </a:r>
          </a:p>
          <a:p>
            <a:pPr marL="342900" marR="0" lvl="0" indent="-342900" defTabSz="914400" rtl="0" eaLnBrk="1" fontAlgn="auto" latinLnBrk="0" hangingPunct="1">
              <a:spcBef>
                <a:spcPct val="20000"/>
              </a:spcBef>
              <a:spcAft>
                <a:spcPts val="0"/>
              </a:spcAft>
              <a:buClrTx/>
              <a:buSzTx/>
              <a:buFont typeface="Arial" panose="020B0604020202020204" pitchFamily="34" charset="0"/>
              <a:buChar char="•"/>
              <a:tabLst/>
              <a:defRPr/>
            </a:pPr>
            <a:r>
              <a:rPr lang="en-US" sz="2400" dirty="0">
                <a:latin typeface="Helvetica" pitchFamily="34" charset="0"/>
              </a:rPr>
              <a:t>Since we</a:t>
            </a:r>
            <a:r>
              <a:rPr kumimoji="0" lang="en-US" sz="2400" b="0" i="0" u="none" strike="noStrike" kern="1200" cap="none" spc="0" normalizeH="0" baseline="0" noProof="0" dirty="0">
                <a:ln>
                  <a:noFill/>
                </a:ln>
                <a:effectLst/>
                <a:uLnTx/>
                <a:uFillTx/>
                <a:latin typeface="Helvetica" pitchFamily="34" charset="0"/>
                <a:ea typeface="+mn-ea"/>
                <a:cs typeface="+mn-cs"/>
              </a:rPr>
              <a:t> </a:t>
            </a:r>
          </a:p>
          <a:p>
            <a:pPr marL="800100" lvl="1" indent="-342900">
              <a:spcBef>
                <a:spcPct val="20000"/>
              </a:spcBef>
              <a:defRPr/>
            </a:pPr>
            <a:r>
              <a:rPr kumimoji="0" lang="en-US" b="1" i="0" u="none" strike="noStrike" kern="1200" cap="none" spc="0" normalizeH="0" baseline="0" noProof="0" dirty="0">
                <a:ln>
                  <a:noFill/>
                </a:ln>
                <a:effectLst/>
                <a:uLnTx/>
                <a:uFillTx/>
                <a:latin typeface="Helvetica" pitchFamily="34" charset="0"/>
                <a:ea typeface="+mn-ea"/>
                <a:cs typeface="+mn-cs"/>
              </a:rPr>
              <a:t>omit relevant variables or </a:t>
            </a:r>
          </a:p>
          <a:p>
            <a:pPr marL="800100" lvl="1" indent="-342900">
              <a:spcBef>
                <a:spcPct val="20000"/>
              </a:spcBef>
              <a:defRPr/>
            </a:pPr>
            <a:r>
              <a:rPr kumimoji="0" lang="en-US" b="1" i="0" u="none" strike="noStrike" kern="1200" cap="none" spc="0" normalizeH="0" baseline="0" noProof="0" dirty="0">
                <a:ln>
                  <a:noFill/>
                </a:ln>
                <a:effectLst/>
                <a:uLnTx/>
                <a:uFillTx/>
                <a:latin typeface="Helvetica" pitchFamily="34" charset="0"/>
                <a:ea typeface="+mn-ea"/>
                <a:cs typeface="+mn-cs"/>
              </a:rPr>
              <a:t>cannot measure the ones </a:t>
            </a:r>
          </a:p>
          <a:p>
            <a:pPr marL="457200" lvl="1" indent="0">
              <a:spcBef>
                <a:spcPct val="20000"/>
              </a:spcBef>
              <a:buNone/>
              <a:defRPr/>
            </a:pPr>
            <a:r>
              <a:rPr kumimoji="0" lang="en-US" b="0" i="0" u="none" strike="noStrike" kern="1200" cap="none" spc="0" normalizeH="0" baseline="0" noProof="0" dirty="0">
                <a:ln>
                  <a:noFill/>
                </a:ln>
                <a:effectLst/>
                <a:uLnTx/>
                <a:uFillTx/>
                <a:latin typeface="Helvetica" pitchFamily="34" charset="0"/>
                <a:ea typeface="+mn-ea"/>
                <a:cs typeface="+mn-cs"/>
              </a:rPr>
              <a:t>that influence the response variable. </a:t>
            </a:r>
          </a:p>
          <a:p>
            <a:endParaRPr lang="en-US" sz="2400" dirty="0"/>
          </a:p>
        </p:txBody>
      </p:sp>
    </p:spTree>
    <p:extLst>
      <p:ext uri="{BB962C8B-B14F-4D97-AF65-F5344CB8AC3E}">
        <p14:creationId xmlns:p14="http://schemas.microsoft.com/office/powerpoint/2010/main" val="509423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6F92CE-6962-A97B-1C0E-8B3967934EDC}"/>
              </a:ext>
            </a:extLst>
          </p:cNvPr>
          <p:cNvSpPr>
            <a:spLocks noGrp="1"/>
          </p:cNvSpPr>
          <p:nvPr>
            <p:ph type="title"/>
          </p:nvPr>
        </p:nvSpPr>
        <p:spPr/>
        <p:txBody>
          <a:bodyPr/>
          <a:lstStyle/>
          <a:p>
            <a:r>
              <a:rPr lang="en-US" dirty="0"/>
              <a:t>What do you think?</a:t>
            </a:r>
          </a:p>
        </p:txBody>
      </p:sp>
      <p:graphicFrame>
        <p:nvGraphicFramePr>
          <p:cNvPr id="5" name="Content Placeholder 2">
            <a:extLst>
              <a:ext uri="{FF2B5EF4-FFF2-40B4-BE49-F238E27FC236}">
                <a16:creationId xmlns:a16="http://schemas.microsoft.com/office/drawing/2014/main" id="{7ECB3E6F-613F-637B-AAA9-9CDA7DE67256}"/>
              </a:ext>
            </a:extLst>
          </p:cNvPr>
          <p:cNvGraphicFramePr>
            <a:graphicFrameLocks noGrp="1"/>
          </p:cNvGraphicFramePr>
          <p:nvPr>
            <p:ph idx="1"/>
            <p:extLst>
              <p:ext uri="{D42A27DB-BD31-4B8C-83A1-F6EECF244321}">
                <p14:modId xmlns:p14="http://schemas.microsoft.com/office/powerpoint/2010/main" val="191558762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140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7A3C4D-8E3F-3905-5C88-26B0DB79D9AA}"/>
              </a:ext>
            </a:extLst>
          </p:cNvPr>
          <p:cNvSpPr>
            <a:spLocks noGrp="1"/>
          </p:cNvSpPr>
          <p:nvPr>
            <p:ph type="title"/>
          </p:nvPr>
        </p:nvSpPr>
        <p:spPr>
          <a:xfrm>
            <a:off x="761800" y="242710"/>
            <a:ext cx="5334197" cy="953912"/>
          </a:xfrm>
        </p:spPr>
        <p:txBody>
          <a:bodyPr anchor="ctr">
            <a:normAutofit/>
          </a:bodyPr>
          <a:lstStyle/>
          <a:p>
            <a:r>
              <a:rPr lang="en-US" sz="4000" dirty="0"/>
              <a:t>LR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F543BC9-1FEE-11A4-34A2-B41C55B30BF4}"/>
                  </a:ext>
                </a:extLst>
              </p:cNvPr>
              <p:cNvSpPr>
                <a:spLocks noGrp="1"/>
              </p:cNvSpPr>
              <p:nvPr>
                <p:ph idx="1"/>
              </p:nvPr>
            </p:nvSpPr>
            <p:spPr>
              <a:xfrm>
                <a:off x="158044" y="1693334"/>
                <a:ext cx="6479823" cy="5057422"/>
              </a:xfrm>
            </p:spPr>
            <p:txBody>
              <a:bodyPr anchor="ctr">
                <a:normAutofit/>
              </a:bodyPr>
              <a:lstStyle/>
              <a:p>
                <a:pPr marL="342900" marR="0" lvl="0" indent="-342900" defTabSz="914400" rtl="0" eaLnBrk="1" fontAlgn="auto" latinLnBrk="0" hangingPunct="1">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Helvetica" pitchFamily="34" charset="0"/>
                    <a:ea typeface="+mn-ea"/>
                    <a:cs typeface="+mn-cs"/>
                  </a:rPr>
                  <a:t>Develop a </a:t>
                </a:r>
                <a:r>
                  <a:rPr kumimoji="0" lang="en-US" sz="2400" b="1" i="0" u="none" strike="noStrike" kern="1200" cap="none" spc="0" normalizeH="0" baseline="0" noProof="0" dirty="0">
                    <a:ln>
                      <a:noFill/>
                    </a:ln>
                    <a:effectLst/>
                    <a:uLnTx/>
                    <a:uFillTx/>
                    <a:latin typeface="Helvetica" pitchFamily="34" charset="0"/>
                    <a:ea typeface="+mn-ea"/>
                    <a:cs typeface="+mn-cs"/>
                  </a:rPr>
                  <a:t>mathematical model that captures the relationship</a:t>
                </a:r>
                <a:r>
                  <a:rPr kumimoji="0" lang="en-US" sz="2400" b="0" i="0" u="none" strike="noStrike" kern="1200" cap="none" spc="0" normalizeH="0" baseline="0" noProof="0" dirty="0">
                    <a:ln>
                      <a:noFill/>
                    </a:ln>
                    <a:effectLst/>
                    <a:uLnTx/>
                    <a:uFillTx/>
                    <a:latin typeface="Helvetica" pitchFamily="34" charset="0"/>
                    <a:ea typeface="+mn-ea"/>
                    <a:cs typeface="+mn-cs"/>
                  </a:rPr>
                  <a:t> between the response variable and explanatory variables.</a:t>
                </a:r>
              </a:p>
              <a:p>
                <a:pPr marL="742950" marR="0" lvl="1" indent="-285750" defTabSz="914400" rtl="0" eaLnBrk="1" fontAlgn="auto" latinLnBrk="0" hangingPunct="1">
                  <a:spcBef>
                    <a:spcPct val="200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effectLst/>
                    <a:uLnTx/>
                    <a:uFillTx/>
                    <a:latin typeface="Helvetica" pitchFamily="34" charset="0"/>
                    <a:ea typeface="+mn-ea"/>
                    <a:cs typeface="+mn-cs"/>
                  </a:rPr>
                  <a:t>The </a:t>
                </a:r>
                <a:r>
                  <a:rPr kumimoji="0" lang="en-US" b="1" i="0" u="none" strike="noStrike" kern="1200" cap="none" spc="0" normalizeH="0" baseline="0" noProof="0" dirty="0">
                    <a:ln>
                      <a:noFill/>
                    </a:ln>
                    <a:effectLst/>
                    <a:uLnTx/>
                    <a:uFillTx/>
                    <a:latin typeface="Helvetica" pitchFamily="34" charset="0"/>
                    <a:ea typeface="+mn-ea"/>
                    <a:cs typeface="+mn-cs"/>
                  </a:rPr>
                  <a:t>target or response</a:t>
                </a:r>
                <a:r>
                  <a:rPr kumimoji="0" lang="en-US" b="0" i="0" u="none" strike="noStrike" kern="1200" cap="none" spc="0" normalizeH="0" baseline="0" noProof="0" dirty="0">
                    <a:ln>
                      <a:noFill/>
                    </a:ln>
                    <a:effectLst/>
                    <a:uLnTx/>
                    <a:uFillTx/>
                    <a:latin typeface="Helvetica" pitchFamily="34" charset="0"/>
                    <a:ea typeface="+mn-ea"/>
                    <a:cs typeface="+mn-cs"/>
                  </a:rPr>
                  <a:t> is denoted as </a:t>
                </a:r>
                <a14:m>
                  <m:oMath xmlns:m="http://schemas.openxmlformats.org/officeDocument/2006/math">
                    <m:r>
                      <a:rPr kumimoji="0" lang="en-US" b="0" i="1" u="none" strike="noStrike" kern="1200" cap="none" spc="0" normalizeH="0" baseline="0" noProof="0">
                        <a:ln>
                          <a:noFill/>
                        </a:ln>
                        <a:effectLst/>
                        <a:uLnTx/>
                        <a:uFillTx/>
                        <a:latin typeface="Cambria Math" panose="02040503050406030204" pitchFamily="18" charset="0"/>
                        <a:ea typeface="+mn-ea"/>
                        <a:cs typeface="+mn-cs"/>
                      </a:rPr>
                      <m:t>𝑦</m:t>
                    </m:r>
                  </m:oMath>
                </a14:m>
                <a:endParaRPr kumimoji="0" lang="en-US" b="0" i="0" u="none" strike="noStrike" kern="1200" cap="none" spc="0" normalizeH="0" baseline="0" noProof="0" dirty="0">
                  <a:ln>
                    <a:noFill/>
                  </a:ln>
                  <a:effectLst/>
                  <a:uLnTx/>
                  <a:uFillTx/>
                  <a:latin typeface="Helvetica" pitchFamily="34" charset="0"/>
                  <a:ea typeface="+mn-ea"/>
                  <a:cs typeface="+mn-cs"/>
                </a:endParaRPr>
              </a:p>
              <a:p>
                <a:pPr marL="742950" lvl="1" indent="-285750">
                  <a:spcBef>
                    <a:spcPct val="20000"/>
                  </a:spcBef>
                  <a:buFont typeface="Arial" panose="020B0604020202020204" pitchFamily="34" charset="0"/>
                  <a:buChar char="–"/>
                  <a:defRPr/>
                </a:pPr>
                <a:r>
                  <a:rPr kumimoji="0" lang="en-US" b="0" i="0" u="none" strike="noStrike" kern="1200" cap="none" spc="0" normalizeH="0" baseline="0" noProof="0" dirty="0">
                    <a:ln>
                      <a:noFill/>
                    </a:ln>
                    <a:effectLst/>
                    <a:uLnTx/>
                    <a:uFillTx/>
                    <a:latin typeface="Helvetica" pitchFamily="34" charset="0"/>
                    <a:ea typeface="+mn-ea"/>
                    <a:cs typeface="+mn-cs"/>
                  </a:rPr>
                  <a:t>The </a:t>
                </a:r>
                <a:r>
                  <a:rPr kumimoji="0" lang="en-US" b="1" i="0" u="none" strike="noStrike" kern="1200" cap="none" spc="0" normalizeH="0" baseline="0" noProof="0" dirty="0">
                    <a:ln>
                      <a:noFill/>
                    </a:ln>
                    <a:effectLst/>
                    <a:uLnTx/>
                    <a:uFillTx/>
                    <a:latin typeface="Helvetica" pitchFamily="34" charset="0"/>
                    <a:ea typeface="+mn-ea"/>
                    <a:cs typeface="+mn-cs"/>
                  </a:rPr>
                  <a:t>input or predictor variable(s)</a:t>
                </a:r>
                <a:r>
                  <a:rPr kumimoji="0" lang="en-US" b="0" i="0" u="none" strike="noStrike" kern="1200" cap="none" spc="0" normalizeH="0" baseline="0" noProof="0" dirty="0">
                    <a:ln>
                      <a:noFill/>
                    </a:ln>
                    <a:effectLst/>
                    <a:uLnTx/>
                    <a:uFillTx/>
                    <a:latin typeface="Helvetica" pitchFamily="34" charset="0"/>
                    <a:ea typeface="+mn-ea"/>
                    <a:cs typeface="+mn-cs"/>
                  </a:rPr>
                  <a:t> is/are denoted as </a:t>
                </a:r>
                <a14:m>
                  <m:oMath xmlns:m="http://schemas.openxmlformats.org/officeDocument/2006/math">
                    <m:sSub>
                      <m:sSubPr>
                        <m:ctrlPr>
                          <a:rPr kumimoji="0" lang="en-US" b="0" i="1" u="none" strike="noStrike" kern="1200" cap="none" spc="0" normalizeH="0" baseline="0" noProof="0">
                            <a:ln>
                              <a:noFill/>
                            </a:ln>
                            <a:effectLst/>
                            <a:uLnTx/>
                            <a:uFillTx/>
                            <a:latin typeface="Cambria Math" panose="02040503050406030204" pitchFamily="18" charset="0"/>
                            <a:ea typeface="+mn-ea"/>
                            <a:cs typeface="+mn-cs"/>
                          </a:rPr>
                        </m:ctrlPr>
                      </m:sSubPr>
                      <m:e>
                        <m:r>
                          <a:rPr kumimoji="0" lang="en-US" b="0" i="1" u="none" strike="noStrike" kern="1200" cap="none" spc="0" normalizeH="0" baseline="0" noProof="0">
                            <a:ln>
                              <a:noFill/>
                            </a:ln>
                            <a:effectLst/>
                            <a:uLnTx/>
                            <a:uFillTx/>
                            <a:latin typeface="Cambria Math" panose="02040503050406030204" pitchFamily="18" charset="0"/>
                            <a:ea typeface="+mn-ea"/>
                            <a:cs typeface="+mn-cs"/>
                          </a:rPr>
                          <m:t>𝑥</m:t>
                        </m:r>
                      </m:e>
                      <m:sub>
                        <m:r>
                          <a:rPr kumimoji="0" lang="en-US" b="0" i="1" u="none" strike="noStrike" kern="1200" cap="none" spc="0" normalizeH="0" baseline="0" noProof="0">
                            <a:ln>
                              <a:noFill/>
                            </a:ln>
                            <a:effectLst/>
                            <a:uLnTx/>
                            <a:uFillTx/>
                            <a:latin typeface="Cambria Math" panose="02040503050406030204" pitchFamily="18" charset="0"/>
                            <a:ea typeface="+mn-ea"/>
                            <a:cs typeface="+mn-cs"/>
                          </a:rPr>
                          <m:t>1</m:t>
                        </m:r>
                      </m:sub>
                    </m:sSub>
                    <m:r>
                      <a:rPr kumimoji="0" lang="en-US" b="0" i="1" u="none" strike="noStrike" kern="1200" cap="none" spc="0" normalizeH="0" baseline="0" noProof="0">
                        <a:ln>
                          <a:noFill/>
                        </a:ln>
                        <a:effectLst/>
                        <a:uLnTx/>
                        <a:uFillTx/>
                        <a:latin typeface="Cambria Math" panose="02040503050406030204" pitchFamily="18" charset="0"/>
                        <a:ea typeface="+mn-ea"/>
                        <a:cs typeface="+mn-cs"/>
                      </a:rPr>
                      <m:t> </m:t>
                    </m:r>
                    <m:r>
                      <a:rPr kumimoji="0" lang="en-US" b="0" i="1" u="none" strike="noStrike" kern="1200" cap="none" spc="0" normalizeH="0" baseline="0" noProof="0">
                        <a:ln>
                          <a:noFill/>
                        </a:ln>
                        <a:effectLst/>
                        <a:uLnTx/>
                        <a:uFillTx/>
                        <a:latin typeface="Cambria Math" panose="02040503050406030204" pitchFamily="18" charset="0"/>
                        <a:ea typeface="+mn-ea"/>
                        <a:cs typeface="+mn-cs"/>
                      </a:rPr>
                      <m:t>𝑜𝑟</m:t>
                    </m:r>
                    <m:sSub>
                      <m:sSubPr>
                        <m:ctrlPr>
                          <a:rPr lang="en-US" i="1">
                            <a:latin typeface="Cambria Math" panose="02040503050406030204" pitchFamily="18" charset="0"/>
                          </a:rPr>
                        </m:ctrlPr>
                      </m:sSubPr>
                      <m:e>
                        <m:r>
                          <a:rPr lang="en-US" b="0" i="1">
                            <a:latin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rPr>
                          <m:t>1</m:t>
                        </m:r>
                      </m:sub>
                    </m:sSub>
                    <m:r>
                      <a:rPr kumimoji="0" lang="en-US" b="0" i="1" u="none" strike="noStrike" kern="1200" cap="none" spc="0" normalizeH="0" baseline="0" noProof="0">
                        <a:ln>
                          <a:noFill/>
                        </a:ln>
                        <a:effectLst/>
                        <a:uLnTx/>
                        <a:uFillTx/>
                        <a:latin typeface="Cambria Math" panose="02040503050406030204" pitchFamily="18" charset="0"/>
                        <a:ea typeface="+mn-ea"/>
                        <a:cs typeface="+mn-cs"/>
                      </a:rPr>
                      <m:t>,</m:t>
                    </m:r>
                    <m:sSub>
                      <m:sSubPr>
                        <m:ctrlPr>
                          <a:rPr kumimoji="0" lang="en-US" b="0" i="1" u="none" strike="noStrike" kern="1200" cap="none" spc="0" normalizeH="0" baseline="0" noProof="0">
                            <a:ln>
                              <a:noFill/>
                            </a:ln>
                            <a:effectLst/>
                            <a:uLnTx/>
                            <a:uFillTx/>
                            <a:latin typeface="Cambria Math" panose="02040503050406030204" pitchFamily="18" charset="0"/>
                            <a:ea typeface="+mn-ea"/>
                            <a:cs typeface="+mn-cs"/>
                          </a:rPr>
                        </m:ctrlPr>
                      </m:sSubPr>
                      <m:e>
                        <m:r>
                          <a:rPr kumimoji="0" lang="en-US" b="0" i="1" u="none" strike="noStrike" kern="1200" cap="none" spc="0" normalizeH="0" baseline="0" noProof="0">
                            <a:ln>
                              <a:noFill/>
                            </a:ln>
                            <a:effectLst/>
                            <a:uLnTx/>
                            <a:uFillTx/>
                            <a:latin typeface="Cambria Math" panose="02040503050406030204" pitchFamily="18" charset="0"/>
                            <a:ea typeface="+mn-ea"/>
                            <a:cs typeface="+mn-cs"/>
                          </a:rPr>
                          <m:t>𝑥</m:t>
                        </m:r>
                      </m:e>
                      <m:sub>
                        <m:r>
                          <a:rPr kumimoji="0" lang="en-US" b="0" i="1" u="none" strike="noStrike" kern="1200" cap="none" spc="0" normalizeH="0" baseline="0" noProof="0">
                            <a:ln>
                              <a:noFill/>
                            </a:ln>
                            <a:effectLst/>
                            <a:uLnTx/>
                            <a:uFillTx/>
                            <a:latin typeface="Cambria Math" panose="02040503050406030204" pitchFamily="18" charset="0"/>
                            <a:ea typeface="+mn-ea"/>
                            <a:cs typeface="+mn-cs"/>
                          </a:rPr>
                          <m:t>2</m:t>
                        </m:r>
                      </m:sub>
                    </m:sSub>
                    <m:r>
                      <a:rPr kumimoji="0" lang="en-US" b="0" i="1" u="none" strike="noStrike" kern="1200" cap="none" spc="0" normalizeH="0" baseline="0" noProof="0">
                        <a:ln>
                          <a:noFill/>
                        </a:ln>
                        <a:effectLst/>
                        <a:uLnTx/>
                        <a:uFillTx/>
                        <a:latin typeface="Cambria Math" panose="02040503050406030204" pitchFamily="18" charset="0"/>
                        <a:ea typeface="+mn-ea"/>
                        <a:cs typeface="+mn-cs"/>
                      </a:rPr>
                      <m:t>,⋯,</m:t>
                    </m:r>
                    <m:sSub>
                      <m:sSubPr>
                        <m:ctrlPr>
                          <a:rPr kumimoji="0" lang="en-US" b="0" i="1" u="none" strike="noStrike" kern="1200" cap="none" spc="0" normalizeH="0" baseline="0" noProof="0">
                            <a:ln>
                              <a:noFill/>
                            </a:ln>
                            <a:effectLst/>
                            <a:uLnTx/>
                            <a:uFillTx/>
                            <a:latin typeface="Cambria Math" panose="02040503050406030204" pitchFamily="18" charset="0"/>
                            <a:ea typeface="+mn-ea"/>
                            <a:cs typeface="+mn-cs"/>
                          </a:rPr>
                        </m:ctrlPr>
                      </m:sSubPr>
                      <m:e>
                        <m:r>
                          <a:rPr kumimoji="0" lang="en-US" b="0" i="1" u="none" strike="noStrike" kern="1200" cap="none" spc="0" normalizeH="0" baseline="0" noProof="0">
                            <a:ln>
                              <a:noFill/>
                            </a:ln>
                            <a:effectLst/>
                            <a:uLnTx/>
                            <a:uFillTx/>
                            <a:latin typeface="Cambria Math" panose="02040503050406030204" pitchFamily="18" charset="0"/>
                            <a:ea typeface="+mn-ea"/>
                            <a:cs typeface="+mn-cs"/>
                          </a:rPr>
                          <m:t>𝑥</m:t>
                        </m:r>
                      </m:e>
                      <m:sub>
                        <m:r>
                          <a:rPr kumimoji="0" lang="en-US" b="0" i="1" u="none" strike="noStrike" kern="1200" cap="none" spc="0" normalizeH="0" baseline="0" noProof="0">
                            <a:ln>
                              <a:noFill/>
                            </a:ln>
                            <a:effectLst/>
                            <a:uLnTx/>
                            <a:uFillTx/>
                            <a:latin typeface="Cambria Math" panose="02040503050406030204" pitchFamily="18" charset="0"/>
                            <a:ea typeface="+mn-ea"/>
                            <a:cs typeface="+mn-cs"/>
                          </a:rPr>
                          <m:t>𝑘</m:t>
                        </m:r>
                      </m:sub>
                    </m:sSub>
                    <m:r>
                      <a:rPr kumimoji="0" lang="en-US" b="0" i="1" u="none" strike="noStrike" kern="1200" cap="none" spc="0" normalizeH="0" baseline="0" noProof="0">
                        <a:ln>
                          <a:noFill/>
                        </a:ln>
                        <a:effectLst/>
                        <a:uLnTx/>
                        <a:uFillTx/>
                        <a:latin typeface="Cambria Math" panose="02040503050406030204" pitchFamily="18" charset="0"/>
                        <a:ea typeface="+mn-ea"/>
                        <a:cs typeface="+mn-cs"/>
                      </a:rPr>
                      <m:t> </m:t>
                    </m:r>
                  </m:oMath>
                </a14:m>
                <a:endParaRPr kumimoji="0" lang="en-US" b="0" i="0" u="none" strike="noStrike" kern="1200" cap="none" spc="0" normalizeH="0" baseline="0" noProof="0" dirty="0">
                  <a:ln>
                    <a:noFill/>
                  </a:ln>
                  <a:effectLst/>
                  <a:uLnTx/>
                  <a:uFillTx/>
                  <a:latin typeface="Helvetica" pitchFamily="34" charset="0"/>
                  <a:ea typeface="+mn-ea"/>
                  <a:cs typeface="+mn-cs"/>
                </a:endParaRPr>
              </a:p>
              <a:p>
                <a:pPr marL="342900" marR="0" lvl="0" indent="-342900" defTabSz="914400" rtl="0" eaLnBrk="1" fontAlgn="auto" latinLnBrk="0" hangingPunct="1">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Helvetica" pitchFamily="34" charset="0"/>
                    <a:ea typeface="+mn-ea"/>
                    <a:cs typeface="+mn-cs"/>
                  </a:rPr>
                  <a:t>LR model has two components.</a:t>
                </a:r>
              </a:p>
              <a:p>
                <a:pPr marL="742950" marR="0" lvl="1" indent="-285750" defTabSz="914400" rtl="0" eaLnBrk="1" fontAlgn="auto" latinLnBrk="0" hangingPunct="1">
                  <a:spcBef>
                    <a:spcPct val="200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effectLst/>
                    <a:uLnTx/>
                    <a:uFillTx/>
                    <a:latin typeface="Helvetica" pitchFamily="34" charset="0"/>
                    <a:ea typeface="+mn-ea"/>
                    <a:cs typeface="+mn-cs"/>
                  </a:rPr>
                  <a:t>Deterministic</a:t>
                </a:r>
                <a:r>
                  <a:rPr kumimoji="0" lang="en-US" b="0" i="0" u="none" strike="noStrike" kern="1200" cap="none" spc="0" normalizeH="0" baseline="0" noProof="0" dirty="0">
                    <a:ln>
                      <a:noFill/>
                    </a:ln>
                    <a:effectLst/>
                    <a:uLnTx/>
                    <a:uFillTx/>
                    <a:latin typeface="Helvetica" pitchFamily="34" charset="0"/>
                    <a:ea typeface="+mn-ea"/>
                    <a:cs typeface="+mn-cs"/>
                  </a:rPr>
                  <a:t>: approximates the relationship we want to model</a:t>
                </a:r>
              </a:p>
              <a:p>
                <a:pPr marL="742950" marR="0" lvl="1" indent="-285750" defTabSz="914400" rtl="0" eaLnBrk="1" fontAlgn="auto" latinLnBrk="0" hangingPunct="1">
                  <a:spcBef>
                    <a:spcPct val="200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effectLst/>
                    <a:uLnTx/>
                    <a:uFillTx/>
                    <a:latin typeface="Helvetica" pitchFamily="34" charset="0"/>
                    <a:ea typeface="+mn-ea"/>
                    <a:cs typeface="+mn-cs"/>
                  </a:rPr>
                  <a:t>Stochastic</a:t>
                </a:r>
                <a:r>
                  <a:rPr kumimoji="0" lang="en-US" b="0" i="0" u="none" strike="noStrike" kern="1200" cap="none" spc="0" normalizeH="0" baseline="0" noProof="0" dirty="0">
                    <a:ln>
                      <a:noFill/>
                    </a:ln>
                    <a:effectLst/>
                    <a:uLnTx/>
                    <a:uFillTx/>
                    <a:latin typeface="Helvetica" pitchFamily="34" charset="0"/>
                    <a:ea typeface="+mn-ea"/>
                    <a:cs typeface="+mn-cs"/>
                  </a:rPr>
                  <a:t>: random error term</a:t>
                </a:r>
                <a:endParaRPr lang="en-US" dirty="0"/>
              </a:p>
            </p:txBody>
          </p:sp>
        </mc:Choice>
        <mc:Fallback>
          <p:sp>
            <p:nvSpPr>
              <p:cNvPr id="3" name="Content Placeholder 2">
                <a:extLst>
                  <a:ext uri="{FF2B5EF4-FFF2-40B4-BE49-F238E27FC236}">
                    <a16:creationId xmlns:a16="http://schemas.microsoft.com/office/drawing/2014/main" id="{4F543BC9-1FEE-11A4-34A2-B41C55B30BF4}"/>
                  </a:ext>
                </a:extLst>
              </p:cNvPr>
              <p:cNvSpPr>
                <a:spLocks noGrp="1" noRot="1" noChangeAspect="1" noMove="1" noResize="1" noEditPoints="1" noAdjustHandles="1" noChangeArrowheads="1" noChangeShapeType="1" noTextEdit="1"/>
              </p:cNvSpPr>
              <p:nvPr>
                <p:ph idx="1"/>
              </p:nvPr>
            </p:nvSpPr>
            <p:spPr>
              <a:xfrm>
                <a:off x="158044" y="1693334"/>
                <a:ext cx="6479823" cy="5057422"/>
              </a:xfrm>
              <a:blipFill>
                <a:blip r:embed="rId2"/>
                <a:stretch>
                  <a:fillRect l="-1317"/>
                </a:stretch>
              </a:blipFill>
            </p:spPr>
            <p:txBody>
              <a:bodyPr/>
              <a:lstStyle/>
              <a:p>
                <a:r>
                  <a:rPr lang="en-US">
                    <a:noFill/>
                  </a:rPr>
                  <a:t> </a:t>
                </a:r>
              </a:p>
            </p:txBody>
          </p:sp>
        </mc:Fallback>
      </mc:AlternateContent>
      <p:pic>
        <p:nvPicPr>
          <p:cNvPr id="5" name="Picture 4" descr="Model of atoms">
            <a:extLst>
              <a:ext uri="{FF2B5EF4-FFF2-40B4-BE49-F238E27FC236}">
                <a16:creationId xmlns:a16="http://schemas.microsoft.com/office/drawing/2014/main" id="{5D6DA461-4ADB-7B9C-3DA4-83C81CABBC49}"/>
              </a:ext>
            </a:extLst>
          </p:cNvPr>
          <p:cNvPicPr>
            <a:picLocks noChangeAspect="1"/>
          </p:cNvPicPr>
          <p:nvPr/>
        </p:nvPicPr>
        <p:blipFill rotWithShape="1">
          <a:blip r:embed="rId3"/>
          <a:srcRect l="38105" r="10253"/>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434016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E5FFB2-C40E-CCFB-877E-072340A449C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Simple, Multiple, Polynomial</a:t>
            </a:r>
          </a:p>
        </p:txBody>
      </p:sp>
      <p:pic>
        <p:nvPicPr>
          <p:cNvPr id="5" name="Picture 4" descr="A black text with red text&#10;&#10;Description automatically generated with medium confidence">
            <a:extLst>
              <a:ext uri="{FF2B5EF4-FFF2-40B4-BE49-F238E27FC236}">
                <a16:creationId xmlns:a16="http://schemas.microsoft.com/office/drawing/2014/main" id="{4B22AC74-0FB3-97D5-2A52-5CFBB6BD841A}"/>
              </a:ext>
            </a:extLst>
          </p:cNvPr>
          <p:cNvPicPr>
            <a:picLocks noChangeAspect="1"/>
          </p:cNvPicPr>
          <p:nvPr/>
        </p:nvPicPr>
        <p:blipFill>
          <a:blip r:embed="rId2"/>
          <a:stretch>
            <a:fillRect/>
          </a:stretch>
        </p:blipFill>
        <p:spPr>
          <a:xfrm>
            <a:off x="4038600" y="1405625"/>
            <a:ext cx="7188199" cy="4043361"/>
          </a:xfrm>
          <a:prstGeom prst="rect">
            <a:avLst/>
          </a:prstGeom>
        </p:spPr>
      </p:pic>
    </p:spTree>
    <p:extLst>
      <p:ext uri="{BB962C8B-B14F-4D97-AF65-F5344CB8AC3E}">
        <p14:creationId xmlns:p14="http://schemas.microsoft.com/office/powerpoint/2010/main" val="2793083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A3C4D-8E3F-3905-5C88-26B0DB79D9AA}"/>
              </a:ext>
            </a:extLst>
          </p:cNvPr>
          <p:cNvSpPr>
            <a:spLocks noGrp="1"/>
          </p:cNvSpPr>
          <p:nvPr>
            <p:ph type="title"/>
          </p:nvPr>
        </p:nvSpPr>
        <p:spPr>
          <a:xfrm>
            <a:off x="375355" y="188385"/>
            <a:ext cx="2785533" cy="1325563"/>
          </a:xfrm>
        </p:spPr>
        <p:txBody>
          <a:bodyPr/>
          <a:lstStyle/>
          <a:p>
            <a:r>
              <a:rPr lang="en-US"/>
              <a:t>LR Model</a:t>
            </a:r>
            <a:endParaRPr lang="en-US" dirty="0"/>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41A3571E-9622-96D5-49E3-3A3D83A62A43}"/>
                  </a:ext>
                </a:extLst>
              </p:cNvPr>
              <p:cNvSpPr>
                <a:spLocks noGrp="1"/>
              </p:cNvSpPr>
              <p:nvPr>
                <p:ph idx="1"/>
              </p:nvPr>
            </p:nvSpPr>
            <p:spPr>
              <a:xfrm>
                <a:off x="217305" y="3372555"/>
                <a:ext cx="11737627" cy="3389489"/>
              </a:xfrm>
            </p:spPr>
            <p:txBody>
              <a:bodyPr>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pitchFamily="34" charset="0"/>
                    <a:ea typeface="+mn-ea"/>
                    <a:cs typeface="+mn-cs"/>
                  </a:rPr>
                  <a:t>A simple LR model uses only one predictor variable.</a:t>
                </a:r>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𝜀</m:t>
                      </m:r>
                    </m:oMath>
                  </m:oMathPara>
                </a14:m>
                <a:endParaRPr kumimoji="0" lang="en-US" sz="2400" b="0" i="0" u="none" strike="noStrike" kern="1200" cap="none" spc="0" normalizeH="0" baseline="0" noProof="0" dirty="0">
                  <a:ln>
                    <a:noFill/>
                  </a:ln>
                  <a:solidFill>
                    <a:prstClr val="black"/>
                  </a:solidFill>
                  <a:effectLst/>
                  <a:uLnTx/>
                  <a:uFillTx/>
                  <a:latin typeface="Helvetica" pitchFamily="34" charset="0"/>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sub>
                    </m:sSub>
                  </m:oMath>
                </a14:m>
                <a:r>
                  <a:rPr kumimoji="0" lang="en-US" sz="2000" b="0" i="0" u="none" strike="noStrike" kern="1200" cap="none" spc="0" normalizeH="0" baseline="0" noProof="0" dirty="0">
                    <a:ln>
                      <a:noFill/>
                    </a:ln>
                    <a:solidFill>
                      <a:prstClr val="black"/>
                    </a:solidFill>
                    <a:effectLst/>
                    <a:uLnTx/>
                    <a:uFillTx/>
                    <a:latin typeface="Helvetica" pitchFamily="34" charset="0"/>
                    <a:ea typeface="+mn-ea"/>
                    <a:cs typeface="+mn-cs"/>
                  </a:rPr>
                  <a:t> is the unknown intercept</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oMath>
                </a14:m>
                <a:r>
                  <a:rPr kumimoji="0" lang="en-US" sz="2000" b="0" i="0" u="none" strike="noStrike" kern="1200" cap="none" spc="0" normalizeH="0" baseline="0" noProof="0" dirty="0">
                    <a:ln>
                      <a:noFill/>
                    </a:ln>
                    <a:solidFill>
                      <a:prstClr val="black"/>
                    </a:solidFill>
                    <a:effectLst/>
                    <a:uLnTx/>
                    <a:uFillTx/>
                    <a:latin typeface="Helvetica" pitchFamily="34" charset="0"/>
                    <a:ea typeface="+mn-ea"/>
                    <a:cs typeface="+mn-cs"/>
                  </a:rPr>
                  <a:t> is the unknown slope</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sub>
                    </m:s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𝑥</m:t>
                    </m:r>
                  </m:oMath>
                </a14:m>
                <a:r>
                  <a:rPr kumimoji="0" lang="en-US" sz="2000" b="0" i="0" u="none" strike="noStrike" kern="1200" cap="none" spc="0" normalizeH="0" baseline="0" noProof="0" dirty="0">
                    <a:ln>
                      <a:noFill/>
                    </a:ln>
                    <a:solidFill>
                      <a:prstClr val="black"/>
                    </a:solidFill>
                    <a:effectLst/>
                    <a:uLnTx/>
                    <a:uFillTx/>
                    <a:latin typeface="Helvetica" pitchFamily="34" charset="0"/>
                    <a:ea typeface="+mn-ea"/>
                    <a:cs typeface="+mn-cs"/>
                  </a:rPr>
                  <a:t> is the deterministic component</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14:m>
                  <m:oMath xmlns:m="http://schemas.openxmlformats.org/officeDocument/2006/math">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𝜀</m:t>
                    </m:r>
                  </m:oMath>
                </a14:m>
                <a:r>
                  <a:rPr kumimoji="0" lang="en-US" sz="2000" b="0" i="0" u="none" strike="noStrike" kern="1200" cap="none" spc="0" normalizeH="0" baseline="0" noProof="0" dirty="0">
                    <a:ln>
                      <a:noFill/>
                    </a:ln>
                    <a:solidFill>
                      <a:prstClr val="black"/>
                    </a:solidFill>
                    <a:effectLst/>
                    <a:uLnTx/>
                    <a:uFillTx/>
                    <a:latin typeface="Helvetica" pitchFamily="34" charset="0"/>
                    <a:ea typeface="+mn-ea"/>
                    <a:cs typeface="+mn-cs"/>
                  </a:rPr>
                  <a:t> is the stochastic component or random error term</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pitchFamily="34" charset="0"/>
                    <a:ea typeface="+mn-ea"/>
                    <a:cs typeface="+mn-cs"/>
                  </a:rPr>
                  <a:t>The expected value of </a:t>
                </a: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0" lang="en-US" sz="2400" b="0" i="0" u="none" strike="noStrike" kern="1200" cap="none" spc="0" normalizeH="0" baseline="0" noProof="0" dirty="0">
                    <a:ln>
                      <a:noFill/>
                    </a:ln>
                    <a:solidFill>
                      <a:prstClr val="black"/>
                    </a:solidFill>
                    <a:effectLst/>
                    <a:uLnTx/>
                    <a:uFillTx/>
                    <a:latin typeface="Helvetica" pitchFamily="34" charset="0"/>
                    <a:ea typeface="+mn-ea"/>
                    <a:cs typeface="+mn-cs"/>
                  </a:rPr>
                  <a:t>for a given value of </a:t>
                </a: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0" lang="en-US" sz="2400" b="0" i="0" u="none" strike="noStrike" kern="1200" cap="none" spc="0" normalizeH="0" baseline="0" noProof="0" dirty="0">
                    <a:ln>
                      <a:noFill/>
                    </a:ln>
                    <a:solidFill>
                      <a:prstClr val="black"/>
                    </a:solidFill>
                    <a:effectLst/>
                    <a:uLnTx/>
                    <a:uFillTx/>
                    <a:latin typeface="Helvetica" pitchFamily="34" charset="0"/>
                    <a:ea typeface="+mn-ea"/>
                    <a:cs typeface="+mn-cs"/>
                  </a:rPr>
                  <a:t>lies on a straight line: </a:t>
                </a:r>
              </a:p>
              <a:p>
                <a:pPr marL="0" marR="0" lvl="0" indent="0" algn="l" defTabSz="914400" rtl="0" eaLnBrk="1" fontAlgn="auto" latinLnBrk="0" hangingPunct="1">
                  <a:lnSpc>
                    <a:spcPct val="100000"/>
                  </a:lnSpc>
                  <a:spcBef>
                    <a:spcPct val="20000"/>
                  </a:spcBef>
                  <a:spcAft>
                    <a:spcPts val="0"/>
                  </a:spcAft>
                  <a:buClrTx/>
                  <a:buSzTx/>
                  <a:buNone/>
                  <a:tabLst/>
                  <a:defRPr/>
                </a:pPr>
                <a:r>
                  <a:rPr lang="en-US" sz="2400" dirty="0">
                    <a:solidFill>
                      <a:prstClr val="black"/>
                    </a:solidFill>
                    <a:latin typeface="Helvetica" pitchFamily="34" charset="0"/>
                  </a:rPr>
                  <a:t>					</a:t>
                </a: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oMath>
                </a14:m>
                <a:r>
                  <a:rPr kumimoji="0" lang="en-US" sz="2400" b="0" i="0" u="none" strike="noStrike" kern="1200" cap="none" spc="0" normalizeH="0" baseline="0" noProof="0" dirty="0">
                    <a:ln>
                      <a:noFill/>
                    </a:ln>
                    <a:solidFill>
                      <a:prstClr val="black"/>
                    </a:solidFill>
                    <a:effectLst/>
                    <a:uLnTx/>
                    <a:uFillTx/>
                    <a:latin typeface="Helvetica" pitchFamily="34" charset="0"/>
                    <a:ea typeface="+mn-ea"/>
                    <a:cs typeface="+mn-cs"/>
                  </a:rPr>
                  <a:t>.</a:t>
                </a:r>
              </a:p>
            </p:txBody>
          </p:sp>
        </mc:Choice>
        <mc:Fallback>
          <p:sp>
            <p:nvSpPr>
              <p:cNvPr id="6" name="Content Placeholder 2">
                <a:extLst>
                  <a:ext uri="{FF2B5EF4-FFF2-40B4-BE49-F238E27FC236}">
                    <a16:creationId xmlns:a16="http://schemas.microsoft.com/office/drawing/2014/main" id="{41A3571E-9622-96D5-49E3-3A3D83A62A43}"/>
                  </a:ext>
                </a:extLst>
              </p:cNvPr>
              <p:cNvSpPr>
                <a:spLocks noGrp="1" noRot="1" noChangeAspect="1" noMove="1" noResize="1" noEditPoints="1" noAdjustHandles="1" noChangeArrowheads="1" noChangeShapeType="1" noTextEdit="1"/>
              </p:cNvSpPr>
              <p:nvPr>
                <p:ph idx="1"/>
              </p:nvPr>
            </p:nvSpPr>
            <p:spPr>
              <a:xfrm>
                <a:off x="217305" y="3372555"/>
                <a:ext cx="11737627" cy="3389489"/>
              </a:xfrm>
              <a:blipFill>
                <a:blip r:embed="rId2"/>
                <a:stretch>
                  <a:fillRect l="-727" t="-1259"/>
                </a:stretch>
              </a:blipFill>
            </p:spPr>
            <p:txBody>
              <a:bodyPr/>
              <a:lstStyle/>
              <a:p>
                <a:r>
                  <a:rPr lang="en-US">
                    <a:noFill/>
                  </a:rPr>
                  <a:t> </a:t>
                </a:r>
              </a:p>
            </p:txBody>
          </p:sp>
        </mc:Fallback>
      </mc:AlternateContent>
      <p:pic>
        <p:nvPicPr>
          <p:cNvPr id="8" name="Picture 7" descr="A graph with a dotted line&#10;&#10;Description automatically generated with medium confidence">
            <a:extLst>
              <a:ext uri="{FF2B5EF4-FFF2-40B4-BE49-F238E27FC236}">
                <a16:creationId xmlns:a16="http://schemas.microsoft.com/office/drawing/2014/main" id="{B73211E7-C493-F987-8AC4-503B6363C61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018844" y="131940"/>
            <a:ext cx="7936089" cy="2893482"/>
          </a:xfrm>
          <a:prstGeom prst="rect">
            <a:avLst/>
          </a:prstGeom>
        </p:spPr>
      </p:pic>
    </p:spTree>
    <p:extLst>
      <p:ext uri="{BB962C8B-B14F-4D97-AF65-F5344CB8AC3E}">
        <p14:creationId xmlns:p14="http://schemas.microsoft.com/office/powerpoint/2010/main" val="2561019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6">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77A3C4D-8E3F-3905-5C88-26B0DB79D9AA}"/>
              </a:ext>
            </a:extLst>
          </p:cNvPr>
          <p:cNvSpPr>
            <a:spLocks noGrp="1"/>
          </p:cNvSpPr>
          <p:nvPr>
            <p:ph type="title"/>
          </p:nvPr>
        </p:nvSpPr>
        <p:spPr>
          <a:xfrm>
            <a:off x="630936" y="630936"/>
            <a:ext cx="3004086" cy="1092143"/>
          </a:xfrm>
          <a:noFill/>
        </p:spPr>
        <p:txBody>
          <a:bodyPr anchor="t">
            <a:normAutofit/>
          </a:bodyPr>
          <a:lstStyle/>
          <a:p>
            <a:r>
              <a:rPr lang="en-US" sz="4800" dirty="0">
                <a:solidFill>
                  <a:schemeClr val="bg1"/>
                </a:solidFill>
              </a:rPr>
              <a:t>LR Model</a:t>
            </a: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336DFC9B-875E-C467-CFD1-D3D8C838B19A}"/>
                  </a:ext>
                </a:extLst>
              </p:cNvPr>
              <p:cNvSpPr>
                <a:spLocks noGrp="1"/>
              </p:cNvSpPr>
              <p:nvPr>
                <p:ph idx="1"/>
              </p:nvPr>
            </p:nvSpPr>
            <p:spPr>
              <a:xfrm>
                <a:off x="4064000" y="630936"/>
                <a:ext cx="7096187" cy="1868897"/>
              </a:xfrm>
              <a:noFill/>
            </p:spPr>
            <p:txBody>
              <a:bodyPr anchor="t">
                <a:noAutofit/>
              </a:bodyPr>
              <a:lstStyle/>
              <a:p>
                <a:pPr marL="342900" marR="0" lvl="0" indent="-342900" defTabSz="914400" rtl="0" eaLnBrk="1" fontAlgn="auto" latinLnBrk="0" hangingPunct="1">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Helvetica" pitchFamily="34" charset="0"/>
                  </a:rPr>
                  <a:t>The slope parameter </a:t>
                </a:r>
                <a14:m>
                  <m:oMath xmlns:m="http://schemas.openxmlformats.org/officeDocument/2006/math">
                    <m:sSub>
                      <m:sSubPr>
                        <m:ctrlPr>
                          <a:rPr kumimoji="0" lang="en-US" sz="2400" b="0" i="1" u="none" strike="noStrike" kern="1200" cap="none" spc="0" normalizeH="0" baseline="0" noProof="0">
                            <a:ln>
                              <a:noFill/>
                            </a:ln>
                            <a:solidFill>
                              <a:schemeClr val="bg1"/>
                            </a:solidFill>
                            <a:effectLst/>
                            <a:uLnTx/>
                            <a:uFillTx/>
                            <a:latin typeface="Cambria Math" panose="02040503050406030204" pitchFamily="18" charset="0"/>
                          </a:rPr>
                        </m:ctrlPr>
                      </m:sSubPr>
                      <m:e>
                        <m:r>
                          <a:rPr kumimoji="0" lang="en-US" sz="2400" b="0" i="1" u="none" strike="noStrike" kern="1200" cap="none" spc="0" normalizeH="0" baseline="0" noProof="0">
                            <a:ln>
                              <a:noFill/>
                            </a:ln>
                            <a:solidFill>
                              <a:schemeClr val="bg1"/>
                            </a:solidFill>
                            <a:effectLst/>
                            <a:uLnTx/>
                            <a:uFillTx/>
                            <a:latin typeface="Cambria Math" panose="02040503050406030204" pitchFamily="18" charset="0"/>
                            <a:ea typeface="Cambria Math" panose="02040503050406030204" pitchFamily="18" charset="0"/>
                          </a:rPr>
                          <m:t>𝛽</m:t>
                        </m:r>
                      </m:e>
                      <m:sub>
                        <m:r>
                          <a:rPr kumimoji="0" lang="en-US" sz="2400" b="0" i="1" u="none" strike="noStrike" kern="1200" cap="none" spc="0" normalizeH="0" baseline="0" noProof="0">
                            <a:ln>
                              <a:noFill/>
                            </a:ln>
                            <a:solidFill>
                              <a:schemeClr val="bg1"/>
                            </a:solidFill>
                            <a:effectLst/>
                            <a:uLnTx/>
                            <a:uFillTx/>
                            <a:latin typeface="Cambria Math" panose="02040503050406030204" pitchFamily="18" charset="0"/>
                            <a:ea typeface="Cambria Math" panose="02040503050406030204" pitchFamily="18" charset="0"/>
                          </a:rPr>
                          <m:t>1</m:t>
                        </m:r>
                      </m:sub>
                    </m:sSub>
                  </m:oMath>
                </a14:m>
                <a:r>
                  <a:rPr kumimoji="0" lang="en-US" sz="2400" b="0" i="0" u="none" strike="noStrike" kern="1200" cap="none" spc="0" normalizeH="0" baseline="0" noProof="0" dirty="0">
                    <a:ln>
                      <a:noFill/>
                    </a:ln>
                    <a:solidFill>
                      <a:schemeClr val="bg1"/>
                    </a:solidFill>
                    <a:effectLst/>
                    <a:uLnTx/>
                    <a:uFillTx/>
                    <a:latin typeface="Helvetica" pitchFamily="34" charset="0"/>
                  </a:rPr>
                  <a:t> determines whether the </a:t>
                </a:r>
                <a:r>
                  <a:rPr kumimoji="0" lang="en-US" sz="2400" b="1" i="0" u="none" strike="noStrike" kern="1200" cap="none" spc="0" normalizeH="0" baseline="0" noProof="0" dirty="0">
                    <a:ln>
                      <a:noFill/>
                    </a:ln>
                    <a:solidFill>
                      <a:schemeClr val="bg1"/>
                    </a:solidFill>
                    <a:effectLst/>
                    <a:uLnTx/>
                    <a:uFillTx/>
                    <a:latin typeface="Helvetica" pitchFamily="34" charset="0"/>
                  </a:rPr>
                  <a:t>linear</a:t>
                </a:r>
                <a:r>
                  <a:rPr kumimoji="0" lang="en-US" sz="2400" b="0" i="0" u="none" strike="noStrike" kern="1200" cap="none" spc="0" normalizeH="0" baseline="0" noProof="0" dirty="0">
                    <a:ln>
                      <a:noFill/>
                    </a:ln>
                    <a:solidFill>
                      <a:schemeClr val="bg1"/>
                    </a:solidFill>
                    <a:effectLst/>
                    <a:uLnTx/>
                    <a:uFillTx/>
                    <a:latin typeface="Helvetica" pitchFamily="34" charset="0"/>
                  </a:rPr>
                  <a:t> relationship is </a:t>
                </a:r>
                <a:r>
                  <a:rPr kumimoji="0" lang="en-US" sz="2400" b="1" i="0" u="none" strike="noStrike" kern="1200" cap="none" spc="0" normalizeH="0" baseline="0" noProof="0" dirty="0">
                    <a:ln>
                      <a:noFill/>
                    </a:ln>
                    <a:solidFill>
                      <a:schemeClr val="bg1"/>
                    </a:solidFill>
                    <a:effectLst/>
                    <a:uLnTx/>
                    <a:uFillTx/>
                    <a:latin typeface="Helvetica" pitchFamily="34" charset="0"/>
                  </a:rPr>
                  <a:t>positive or negative</a:t>
                </a:r>
                <a:r>
                  <a:rPr kumimoji="0" lang="en-US" sz="2400" b="0" i="0" u="none" strike="noStrike" kern="1200" cap="none" spc="0" normalizeH="0" baseline="0" noProof="0" dirty="0">
                    <a:ln>
                      <a:noFill/>
                    </a:ln>
                    <a:solidFill>
                      <a:schemeClr val="bg1"/>
                    </a:solidFill>
                    <a:effectLst/>
                    <a:uLnTx/>
                    <a:uFillTx/>
                    <a:latin typeface="Helvetica" pitchFamily="34" charset="0"/>
                  </a:rPr>
                  <a:t>.</a:t>
                </a:r>
              </a:p>
              <a:p>
                <a:pPr marL="342900" marR="0" lvl="0" indent="-342900" defTabSz="914400" rtl="0" eaLnBrk="1" fontAlgn="auto" latinLnBrk="0" hangingPunct="1">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Helvetica" pitchFamily="34" charset="0"/>
                  </a:rPr>
                  <a:t>The population parameters </a:t>
                </a:r>
                <a14:m>
                  <m:oMath xmlns:m="http://schemas.openxmlformats.org/officeDocument/2006/math">
                    <m:sSub>
                      <m:sSubPr>
                        <m:ctrlPr>
                          <a:rPr kumimoji="0" lang="en-US" sz="2400" b="0" i="1" u="none" strike="noStrike" kern="1200" cap="none" spc="0" normalizeH="0" baseline="0" noProof="0">
                            <a:ln>
                              <a:noFill/>
                            </a:ln>
                            <a:solidFill>
                              <a:schemeClr val="bg1"/>
                            </a:solidFill>
                            <a:effectLst/>
                            <a:uLnTx/>
                            <a:uFillTx/>
                            <a:latin typeface="Cambria Math" panose="02040503050406030204" pitchFamily="18" charset="0"/>
                          </a:rPr>
                        </m:ctrlPr>
                      </m:sSubPr>
                      <m:e>
                        <m:r>
                          <a:rPr kumimoji="0" lang="en-US" sz="2400" b="0" i="1" u="none" strike="noStrike" kern="1200" cap="none" spc="0" normalizeH="0" baseline="0" noProof="0">
                            <a:ln>
                              <a:noFill/>
                            </a:ln>
                            <a:solidFill>
                              <a:schemeClr val="bg1"/>
                            </a:solidFill>
                            <a:effectLst/>
                            <a:uLnTx/>
                            <a:uFillTx/>
                            <a:latin typeface="Cambria Math" panose="02040503050406030204" pitchFamily="18" charset="0"/>
                            <a:ea typeface="Cambria Math" panose="02040503050406030204" pitchFamily="18" charset="0"/>
                          </a:rPr>
                          <m:t>𝛽</m:t>
                        </m:r>
                      </m:e>
                      <m:sub>
                        <m:r>
                          <a:rPr kumimoji="0" lang="en-US" sz="2400" b="0" i="1" u="none" strike="noStrike" kern="1200" cap="none" spc="0" normalizeH="0" baseline="0" noProof="0">
                            <a:ln>
                              <a:noFill/>
                            </a:ln>
                            <a:solidFill>
                              <a:schemeClr val="bg1"/>
                            </a:solidFill>
                            <a:effectLst/>
                            <a:uLnTx/>
                            <a:uFillTx/>
                            <a:latin typeface="Cambria Math" panose="02040503050406030204" pitchFamily="18" charset="0"/>
                          </a:rPr>
                          <m:t>0</m:t>
                        </m:r>
                      </m:sub>
                    </m:sSub>
                  </m:oMath>
                </a14:m>
                <a:r>
                  <a:rPr kumimoji="0" lang="en-US" sz="2400" b="0" i="0" u="none" strike="noStrike" kern="1200" cap="none" spc="0" normalizeH="0" baseline="0" noProof="0" dirty="0">
                    <a:ln>
                      <a:noFill/>
                    </a:ln>
                    <a:solidFill>
                      <a:schemeClr val="bg1"/>
                    </a:solidFill>
                    <a:effectLst/>
                    <a:uLnTx/>
                    <a:uFillTx/>
                    <a:latin typeface="Helvetica" pitchFamily="34" charset="0"/>
                  </a:rPr>
                  <a:t> and </a:t>
                </a:r>
                <a14:m>
                  <m:oMath xmlns:m="http://schemas.openxmlformats.org/officeDocument/2006/math">
                    <m:sSub>
                      <m:sSubPr>
                        <m:ctrlPr>
                          <a:rPr kumimoji="0" lang="en-US" sz="2400" b="0" i="1" u="none" strike="noStrike" kern="1200" cap="none" spc="0" normalizeH="0" baseline="0" noProof="0">
                            <a:ln>
                              <a:noFill/>
                            </a:ln>
                            <a:solidFill>
                              <a:schemeClr val="bg1"/>
                            </a:solidFill>
                            <a:effectLst/>
                            <a:uLnTx/>
                            <a:uFillTx/>
                            <a:latin typeface="Cambria Math" panose="02040503050406030204" pitchFamily="18" charset="0"/>
                          </a:rPr>
                        </m:ctrlPr>
                      </m:sSubPr>
                      <m:e>
                        <m:r>
                          <a:rPr kumimoji="0" lang="en-US" sz="2400" b="0" i="1" u="none" strike="noStrike" kern="1200" cap="none" spc="0" normalizeH="0" baseline="0" noProof="0">
                            <a:ln>
                              <a:noFill/>
                            </a:ln>
                            <a:solidFill>
                              <a:schemeClr val="bg1"/>
                            </a:solidFill>
                            <a:effectLst/>
                            <a:uLnTx/>
                            <a:uFillTx/>
                            <a:latin typeface="Cambria Math" panose="02040503050406030204" pitchFamily="18" charset="0"/>
                            <a:ea typeface="Cambria Math" panose="02040503050406030204" pitchFamily="18" charset="0"/>
                          </a:rPr>
                          <m:t>𝛽</m:t>
                        </m:r>
                      </m:e>
                      <m:sub>
                        <m:r>
                          <a:rPr kumimoji="0" lang="en-US" sz="2400" b="0" i="1" u="none" strike="noStrike" kern="1200" cap="none" spc="0" normalizeH="0" baseline="0" noProof="0">
                            <a:ln>
                              <a:noFill/>
                            </a:ln>
                            <a:solidFill>
                              <a:schemeClr val="bg1"/>
                            </a:solidFill>
                            <a:effectLst/>
                            <a:uLnTx/>
                            <a:uFillTx/>
                            <a:latin typeface="Cambria Math" panose="02040503050406030204" pitchFamily="18" charset="0"/>
                            <a:ea typeface="Cambria Math" panose="02040503050406030204" pitchFamily="18" charset="0"/>
                          </a:rPr>
                          <m:t>1</m:t>
                        </m:r>
                      </m:sub>
                    </m:sSub>
                  </m:oMath>
                </a14:m>
                <a:r>
                  <a:rPr kumimoji="0" lang="en-US" sz="2400" b="0" i="0" u="none" strike="noStrike" kern="1200" cap="none" spc="0" normalizeH="0" baseline="0" noProof="0" dirty="0">
                    <a:ln>
                      <a:noFill/>
                    </a:ln>
                    <a:solidFill>
                      <a:schemeClr val="bg1"/>
                    </a:solidFill>
                    <a:effectLst/>
                    <a:uLnTx/>
                    <a:uFillTx/>
                    <a:latin typeface="Helvetica" pitchFamily="34" charset="0"/>
                  </a:rPr>
                  <a:t> are unknown and must be estimated. </a:t>
                </a:r>
              </a:p>
              <a:p>
                <a:endParaRPr lang="en-US" sz="2400" dirty="0">
                  <a:solidFill>
                    <a:schemeClr val="bg1"/>
                  </a:solidFill>
                </a:endParaRPr>
              </a:p>
            </p:txBody>
          </p:sp>
        </mc:Choice>
        <mc:Fallback>
          <p:sp>
            <p:nvSpPr>
              <p:cNvPr id="7" name="Content Placeholder 2">
                <a:extLst>
                  <a:ext uri="{FF2B5EF4-FFF2-40B4-BE49-F238E27FC236}">
                    <a16:creationId xmlns:a16="http://schemas.microsoft.com/office/drawing/2014/main" id="{336DFC9B-875E-C467-CFD1-D3D8C838B19A}"/>
                  </a:ext>
                </a:extLst>
              </p:cNvPr>
              <p:cNvSpPr>
                <a:spLocks noGrp="1" noRot="1" noChangeAspect="1" noMove="1" noResize="1" noEditPoints="1" noAdjustHandles="1" noChangeArrowheads="1" noChangeShapeType="1" noTextEdit="1"/>
              </p:cNvSpPr>
              <p:nvPr>
                <p:ph idx="1"/>
              </p:nvPr>
            </p:nvSpPr>
            <p:spPr>
              <a:xfrm>
                <a:off x="4064000" y="630936"/>
                <a:ext cx="7096187" cy="1868897"/>
              </a:xfrm>
              <a:blipFill>
                <a:blip r:embed="rId2"/>
                <a:stretch>
                  <a:fillRect l="-1203" t="-4248" r="-1031"/>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5" name="Straight Connector 34">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FCAD5F3D-89A2-9B47-03B5-F37A2070E029}"/>
              </a:ext>
            </a:extLst>
          </p:cNvPr>
          <p:cNvPicPr>
            <a:picLocks noChangeAspect="1"/>
          </p:cNvPicPr>
          <p:nvPr/>
        </p:nvPicPr>
        <p:blipFill>
          <a:blip r:embed="rId3"/>
          <a:stretch>
            <a:fillRect/>
          </a:stretch>
        </p:blipFill>
        <p:spPr>
          <a:xfrm>
            <a:off x="655787" y="2885910"/>
            <a:ext cx="10794208" cy="3265248"/>
          </a:xfrm>
          <a:prstGeom prst="rect">
            <a:avLst/>
          </a:prstGeom>
        </p:spPr>
      </p:pic>
      <p:grpSp>
        <p:nvGrpSpPr>
          <p:cNvPr id="40" name="Group 39">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1" name="Straight Connector 40">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1034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7A3C4D-8E3F-3905-5C88-26B0DB79D9AA}"/>
              </a:ext>
            </a:extLst>
          </p:cNvPr>
          <p:cNvSpPr>
            <a:spLocks noGrp="1"/>
          </p:cNvSpPr>
          <p:nvPr>
            <p:ph type="title"/>
          </p:nvPr>
        </p:nvSpPr>
        <p:spPr>
          <a:xfrm>
            <a:off x="686834" y="1153572"/>
            <a:ext cx="3200400" cy="4461163"/>
          </a:xfrm>
        </p:spPr>
        <p:txBody>
          <a:bodyPr>
            <a:normAutofit/>
          </a:bodyPr>
          <a:lstStyle/>
          <a:p>
            <a:r>
              <a:rPr lang="en-US">
                <a:solidFill>
                  <a:srgbClr val="FFFFFF"/>
                </a:solidFill>
              </a:rPr>
              <a:t>LR Model</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F543BC9-1FEE-11A4-34A2-B41C55B30BF4}"/>
                  </a:ext>
                </a:extLst>
              </p:cNvPr>
              <p:cNvSpPr>
                <a:spLocks noGrp="1"/>
              </p:cNvSpPr>
              <p:nvPr>
                <p:ph idx="1"/>
              </p:nvPr>
            </p:nvSpPr>
            <p:spPr>
              <a:xfrm>
                <a:off x="4447308" y="591344"/>
                <a:ext cx="6906491" cy="5585619"/>
              </a:xfrm>
            </p:spPr>
            <p:txBody>
              <a:bodyPr anchor="ctr">
                <a:normAutofit/>
              </a:bodyPr>
              <a:lstStyle/>
              <a:p>
                <a:pPr marL="342900" marR="0" lvl="0" indent="-342900" defTabSz="914400" rtl="0" eaLnBrk="1" fontAlgn="auto" latinLnBrk="0" hangingPunct="1">
                  <a:spcBef>
                    <a:spcPct val="20000"/>
                  </a:spcBef>
                  <a:spcAft>
                    <a:spcPts val="0"/>
                  </a:spcAft>
                  <a:buClrTx/>
                  <a:buSzTx/>
                  <a:buFont typeface="Arial" panose="020B0604020202020204" pitchFamily="34" charset="0"/>
                  <a:buChar char="•"/>
                  <a:tabLst/>
                  <a:defRPr/>
                </a:pPr>
                <a:r>
                  <a:rPr kumimoji="0" lang="en-US" b="0" i="0" u="none" strike="noStrike" kern="1200" cap="none" spc="0" normalizeH="0" baseline="0" noProof="0">
                    <a:ln>
                      <a:noFill/>
                    </a:ln>
                    <a:effectLst/>
                    <a:uLnTx/>
                    <a:uFillTx/>
                    <a:latin typeface="Helvetica" pitchFamily="34" charset="0"/>
                    <a:ea typeface="+mn-ea"/>
                    <a:cs typeface="+mn-cs"/>
                  </a:rPr>
                  <a:t>We use the sample data to estimate the parameters: </a:t>
                </a:r>
                <a14:m>
                  <m:oMath xmlns:m="http://schemas.openxmlformats.org/officeDocument/2006/math">
                    <m:r>
                      <a:rPr kumimoji="0" lang="en-US" b="0" i="1" u="none" strike="noStrike" kern="1200" cap="none" spc="0" normalizeH="0" baseline="0" noProof="0" smtClean="0">
                        <a:ln>
                          <a:noFill/>
                        </a:ln>
                        <a:effectLst/>
                        <a:uLnTx/>
                        <a:uFillTx/>
                        <a:latin typeface="Cambria Math" panose="02040503050406030204" pitchFamily="18" charset="0"/>
                        <a:ea typeface="+mn-ea"/>
                        <a:cs typeface="+mn-cs"/>
                      </a:rPr>
                      <m:t>𝑛</m:t>
                    </m:r>
                  </m:oMath>
                </a14:m>
                <a:r>
                  <a:rPr kumimoji="0" lang="en-US" b="0" i="0" u="none" strike="noStrike" kern="1200" cap="none" spc="0" normalizeH="0" baseline="0" noProof="0">
                    <a:ln>
                      <a:noFill/>
                    </a:ln>
                    <a:effectLst/>
                    <a:uLnTx/>
                    <a:uFillTx/>
                    <a:latin typeface="Helvetica" pitchFamily="34" charset="0"/>
                    <a:ea typeface="+mn-ea"/>
                    <a:cs typeface="+mn-cs"/>
                  </a:rPr>
                  <a:t> pairs of observations on </a:t>
                </a:r>
                <a14:m>
                  <m:oMath xmlns:m="http://schemas.openxmlformats.org/officeDocument/2006/math">
                    <m:r>
                      <a:rPr kumimoji="0" lang="en-US" b="0" i="1" u="none" strike="noStrike" kern="1200" cap="none" spc="0" normalizeH="0" baseline="0" noProof="0" smtClean="0">
                        <a:ln>
                          <a:noFill/>
                        </a:ln>
                        <a:effectLst/>
                        <a:uLnTx/>
                        <a:uFillTx/>
                        <a:latin typeface="Cambria Math" panose="02040503050406030204" pitchFamily="18" charset="0"/>
                        <a:ea typeface="+mn-ea"/>
                        <a:cs typeface="+mn-cs"/>
                      </a:rPr>
                      <m:t>𝑦</m:t>
                    </m:r>
                  </m:oMath>
                </a14:m>
                <a:r>
                  <a:rPr kumimoji="0" lang="en-US" b="0" i="0" u="none" strike="noStrike" kern="1200" cap="none" spc="0" normalizeH="0" baseline="0" noProof="0">
                    <a:ln>
                      <a:noFill/>
                    </a:ln>
                    <a:effectLst/>
                    <a:uLnTx/>
                    <a:uFillTx/>
                    <a:latin typeface="Helvetica" pitchFamily="34" charset="0"/>
                    <a:ea typeface="+mn-ea"/>
                    <a:cs typeface="+mn-cs"/>
                  </a:rPr>
                  <a:t> and </a:t>
                </a:r>
                <a14:m>
                  <m:oMath xmlns:m="http://schemas.openxmlformats.org/officeDocument/2006/math">
                    <m:r>
                      <a:rPr kumimoji="0" lang="en-US" b="0" i="1" u="none" strike="noStrike" kern="1200" cap="none" spc="0" normalizeH="0" baseline="0" noProof="0" smtClean="0">
                        <a:ln>
                          <a:noFill/>
                        </a:ln>
                        <a:effectLst/>
                        <a:uLnTx/>
                        <a:uFillTx/>
                        <a:latin typeface="Cambria Math" panose="02040503050406030204" pitchFamily="18" charset="0"/>
                        <a:ea typeface="+mn-ea"/>
                        <a:cs typeface="+mn-cs"/>
                      </a:rPr>
                      <m:t>𝑥</m:t>
                    </m:r>
                  </m:oMath>
                </a14:m>
                <a:r>
                  <a:rPr kumimoji="0" lang="en-US" b="0" i="0" u="none" strike="noStrike" kern="1200" cap="none" spc="0" normalizeH="0" baseline="0" noProof="0">
                    <a:ln>
                      <a:noFill/>
                    </a:ln>
                    <a:effectLst/>
                    <a:uLnTx/>
                    <a:uFillTx/>
                    <a:latin typeface="Helvetica" pitchFamily="34" charset="0"/>
                    <a:ea typeface="+mn-ea"/>
                    <a:cs typeface="+mn-cs"/>
                  </a:rPr>
                  <a:t>.</a:t>
                </a:r>
              </a:p>
              <a:p>
                <a:pPr marL="342900" lvl="0" indent="-342900">
                  <a:spcBef>
                    <a:spcPct val="20000"/>
                  </a:spcBef>
                  <a:defRPr/>
                </a:pPr>
                <a14:m>
                  <m:oMath xmlns:m="http://schemas.openxmlformats.org/officeDocument/2006/math">
                    <m:sSub>
                      <m:sSubPr>
                        <m:ctrlPr>
                          <a:rPr kumimoji="0" lang="en-US" b="1" i="1" u="none" strike="noStrike" kern="1200" cap="none" spc="0" normalizeH="0" baseline="0" noProof="0">
                            <a:ln>
                              <a:noFill/>
                            </a:ln>
                            <a:effectLst/>
                            <a:uLnTx/>
                            <a:uFillTx/>
                            <a:latin typeface="Cambria Math" panose="02040503050406030204" pitchFamily="18" charset="0"/>
                            <a:ea typeface="+mn-ea"/>
                            <a:cs typeface="+mn-cs"/>
                          </a:rPr>
                        </m:ctrlPr>
                      </m:sSubPr>
                      <m:e>
                        <m:r>
                          <a:rPr kumimoji="0" lang="en-US" b="1" i="1" u="none" strike="noStrike" kern="1200" cap="none" spc="0" normalizeH="0" baseline="0" noProof="0">
                            <a:ln>
                              <a:noFill/>
                            </a:ln>
                            <a:effectLst/>
                            <a:uLnTx/>
                            <a:uFillTx/>
                            <a:latin typeface="Cambria Math" panose="02040503050406030204" pitchFamily="18" charset="0"/>
                            <a:ea typeface="+mn-ea"/>
                            <a:cs typeface="+mn-cs"/>
                          </a:rPr>
                          <m:t>𝒃</m:t>
                        </m:r>
                      </m:e>
                      <m:sub>
                        <m:r>
                          <a:rPr kumimoji="0" lang="en-US" b="1" i="1" u="none" strike="noStrike" kern="1200" cap="none" spc="0" normalizeH="0" baseline="0" noProof="0">
                            <a:ln>
                              <a:noFill/>
                            </a:ln>
                            <a:effectLst/>
                            <a:uLnTx/>
                            <a:uFillTx/>
                            <a:latin typeface="Cambria Math" panose="02040503050406030204" pitchFamily="18" charset="0"/>
                            <a:ea typeface="+mn-ea"/>
                            <a:cs typeface="+mn-cs"/>
                          </a:rPr>
                          <m:t>𝟎</m:t>
                        </m:r>
                      </m:sub>
                    </m:sSub>
                  </m:oMath>
                </a14:m>
                <a:r>
                  <a:rPr kumimoji="0" lang="en-US" b="1" i="0" u="none" strike="noStrike" kern="1200" cap="none" spc="0" normalizeH="0" baseline="0" noProof="0">
                    <a:ln>
                      <a:noFill/>
                    </a:ln>
                    <a:effectLst/>
                    <a:uLnTx/>
                    <a:uFillTx/>
                    <a:latin typeface="Helvetica" pitchFamily="34" charset="0"/>
                    <a:ea typeface="+mn-ea"/>
                    <a:cs typeface="+mn-cs"/>
                  </a:rPr>
                  <a:t> and </a:t>
                </a:r>
                <a14:m>
                  <m:oMath xmlns:m="http://schemas.openxmlformats.org/officeDocument/2006/math">
                    <m:sSub>
                      <m:sSubPr>
                        <m:ctrlPr>
                          <a:rPr kumimoji="0" lang="en-US" b="1" i="1" u="none" strike="noStrike" kern="1200" cap="none" spc="0" normalizeH="0" baseline="0" noProof="0">
                            <a:ln>
                              <a:noFill/>
                            </a:ln>
                            <a:effectLst/>
                            <a:uLnTx/>
                            <a:uFillTx/>
                            <a:latin typeface="Cambria Math" panose="02040503050406030204" pitchFamily="18" charset="0"/>
                            <a:ea typeface="+mn-ea"/>
                            <a:cs typeface="+mn-cs"/>
                          </a:rPr>
                        </m:ctrlPr>
                      </m:sSubPr>
                      <m:e>
                        <m:r>
                          <a:rPr kumimoji="0" lang="en-US" b="1" i="1" u="none" strike="noStrike" kern="1200" cap="none" spc="0" normalizeH="0" baseline="0" noProof="0">
                            <a:ln>
                              <a:noFill/>
                            </a:ln>
                            <a:effectLst/>
                            <a:uLnTx/>
                            <a:uFillTx/>
                            <a:latin typeface="Cambria Math" panose="02040503050406030204" pitchFamily="18" charset="0"/>
                            <a:ea typeface="+mn-ea"/>
                            <a:cs typeface="+mn-cs"/>
                          </a:rPr>
                          <m:t>𝒃</m:t>
                        </m:r>
                      </m:e>
                      <m:sub>
                        <m:r>
                          <a:rPr kumimoji="0" lang="en-US" b="1" i="1" u="none" strike="noStrike" kern="1200" cap="none" spc="0" normalizeH="0" baseline="0" noProof="0">
                            <a:ln>
                              <a:noFill/>
                            </a:ln>
                            <a:effectLst/>
                            <a:uLnTx/>
                            <a:uFillTx/>
                            <a:latin typeface="Cambria Math" panose="02040503050406030204" pitchFamily="18" charset="0"/>
                            <a:ea typeface="+mn-ea"/>
                            <a:cs typeface="+mn-cs"/>
                          </a:rPr>
                          <m:t>𝟏</m:t>
                        </m:r>
                      </m:sub>
                    </m:sSub>
                  </m:oMath>
                </a14:m>
                <a:r>
                  <a:rPr kumimoji="0" lang="en-US" b="0" i="0" u="none" strike="noStrike" kern="1200" cap="none" spc="0" normalizeH="0" baseline="0" noProof="0">
                    <a:ln>
                      <a:noFill/>
                    </a:ln>
                    <a:effectLst/>
                    <a:uLnTx/>
                    <a:uFillTx/>
                    <a:latin typeface="Helvetica" pitchFamily="34" charset="0"/>
                    <a:ea typeface="+mn-ea"/>
                    <a:cs typeface="+mn-cs"/>
                  </a:rPr>
                  <a:t>are estimates of </a:t>
                </a:r>
                <a14:m>
                  <m:oMath xmlns:m="http://schemas.openxmlformats.org/officeDocument/2006/math">
                    <m:sSub>
                      <m:sSubPr>
                        <m:ctrlPr>
                          <a:rPr kumimoji="0" lang="en-US" b="0" i="1" u="none" strike="noStrike" kern="1200" cap="none" spc="0" normalizeH="0" baseline="0" noProof="0">
                            <a:ln>
                              <a:noFill/>
                            </a:ln>
                            <a:effectLst/>
                            <a:uLnTx/>
                            <a:uFillTx/>
                            <a:latin typeface="Cambria Math" panose="02040503050406030204" pitchFamily="18" charset="0"/>
                            <a:ea typeface="+mn-ea"/>
                            <a:cs typeface="+mn-cs"/>
                          </a:rPr>
                        </m:ctrlPr>
                      </m:sSubPr>
                      <m:e>
                        <m:r>
                          <a:rPr kumimoji="0" lang="en-US" b="0" i="1" u="none" strike="noStrike" kern="1200" cap="none" spc="0" normalizeH="0" baseline="0" noProof="0">
                            <a:ln>
                              <a:noFill/>
                            </a:ln>
                            <a:effectLst/>
                            <a:uLnTx/>
                            <a:uFillTx/>
                            <a:latin typeface="Cambria Math" panose="02040503050406030204" pitchFamily="18" charset="0"/>
                            <a:ea typeface="Cambria Math" panose="02040503050406030204" pitchFamily="18" charset="0"/>
                            <a:cs typeface="+mn-cs"/>
                          </a:rPr>
                          <m:t>𝛽</m:t>
                        </m:r>
                      </m:e>
                      <m:sub>
                        <m:r>
                          <a:rPr kumimoji="0" lang="en-US" b="0" i="1" u="none" strike="noStrike" kern="1200" cap="none" spc="0" normalizeH="0" baseline="0" noProof="0">
                            <a:ln>
                              <a:noFill/>
                            </a:ln>
                            <a:effectLst/>
                            <a:uLnTx/>
                            <a:uFillTx/>
                            <a:latin typeface="Cambria Math" panose="02040503050406030204" pitchFamily="18" charset="0"/>
                            <a:ea typeface="+mn-ea"/>
                            <a:cs typeface="+mn-cs"/>
                          </a:rPr>
                          <m:t>0</m:t>
                        </m:r>
                      </m:sub>
                    </m:sSub>
                  </m:oMath>
                </a14:m>
                <a:r>
                  <a:rPr kumimoji="0" lang="en-US" b="0" i="0" u="none" strike="noStrike" kern="1200" cap="none" spc="0" normalizeH="0" baseline="0" noProof="0">
                    <a:ln>
                      <a:noFill/>
                    </a:ln>
                    <a:effectLst/>
                    <a:uLnTx/>
                    <a:uFillTx/>
                    <a:latin typeface="Helvetica" pitchFamily="34" charset="0"/>
                    <a:ea typeface="+mn-ea"/>
                    <a:cs typeface="+mn-cs"/>
                  </a:rPr>
                  <a:t> and</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a14:m>
                <a:r>
                  <a:rPr kumimoji="0" lang="en-US" b="0" i="0" u="none" strike="noStrike" kern="1200" cap="none" spc="0" normalizeH="0" baseline="0" noProof="0">
                    <a:ln>
                      <a:noFill/>
                    </a:ln>
                    <a:effectLst/>
                    <a:uLnTx/>
                    <a:uFillTx/>
                    <a:latin typeface="Helvetica" pitchFamily="34" charset="0"/>
                    <a:ea typeface="+mn-ea"/>
                    <a:cs typeface="+mn-cs"/>
                  </a:rPr>
                  <a:t> and form the sample regression equation </a:t>
                </a:r>
                <a14:m>
                  <m:oMath xmlns:m="http://schemas.openxmlformats.org/officeDocument/2006/math">
                    <m:acc>
                      <m:accPr>
                        <m:chr m:val="̂"/>
                        <m:ctrlPr>
                          <a:rPr kumimoji="0" lang="en-US" b="0" i="1" u="none" strike="noStrike" kern="1200" cap="none" spc="0" normalizeH="0" baseline="0" noProof="0">
                            <a:ln>
                              <a:noFill/>
                            </a:ln>
                            <a:effectLst/>
                            <a:uLnTx/>
                            <a:uFillTx/>
                            <a:latin typeface="Cambria Math" panose="02040503050406030204" pitchFamily="18" charset="0"/>
                            <a:ea typeface="+mn-ea"/>
                            <a:cs typeface="+mn-cs"/>
                          </a:rPr>
                        </m:ctrlPr>
                      </m:accPr>
                      <m:e>
                        <m:r>
                          <a:rPr kumimoji="0" lang="en-US" b="0" i="1" u="none" strike="noStrike" kern="1200" cap="none" spc="0" normalizeH="0" baseline="0" noProof="0">
                            <a:ln>
                              <a:noFill/>
                            </a:ln>
                            <a:effectLst/>
                            <a:uLnTx/>
                            <a:uFillTx/>
                            <a:latin typeface="Cambria Math"/>
                            <a:ea typeface="+mn-ea"/>
                            <a:cs typeface="+mn-cs"/>
                          </a:rPr>
                          <m:t>𝑦</m:t>
                        </m:r>
                      </m:e>
                    </m:acc>
                    <m:r>
                      <a:rPr kumimoji="0" lang="en-US" b="0" i="1" u="none" strike="noStrike" kern="1200" cap="none" spc="0" normalizeH="0" baseline="0" noProof="0">
                        <a:ln>
                          <a:noFill/>
                        </a:ln>
                        <a:effectLst/>
                        <a:uLnTx/>
                        <a:uFillTx/>
                        <a:latin typeface="Cambria Math"/>
                        <a:ea typeface="+mn-ea"/>
                        <a:cs typeface="+mn-cs"/>
                      </a:rPr>
                      <m:t>=</m:t>
                    </m:r>
                    <m:sSub>
                      <m:sSubPr>
                        <m:ctrlPr>
                          <a:rPr kumimoji="0" lang="en-US" b="0" i="1" u="none" strike="noStrike" kern="1200" cap="none" spc="0" normalizeH="0" baseline="0" noProof="0">
                            <a:ln>
                              <a:noFill/>
                            </a:ln>
                            <a:effectLst/>
                            <a:uLnTx/>
                            <a:uFillTx/>
                            <a:latin typeface="Cambria Math" panose="02040503050406030204" pitchFamily="18" charset="0"/>
                            <a:ea typeface="+mn-ea"/>
                            <a:cs typeface="+mn-cs"/>
                          </a:rPr>
                        </m:ctrlPr>
                      </m:sSubPr>
                      <m:e>
                        <m:r>
                          <a:rPr kumimoji="0" lang="en-US" b="0" i="1" u="none" strike="noStrike" kern="1200" cap="none" spc="0" normalizeH="0" baseline="0" noProof="0">
                            <a:ln>
                              <a:noFill/>
                            </a:ln>
                            <a:effectLst/>
                            <a:uLnTx/>
                            <a:uFillTx/>
                            <a:latin typeface="Cambria Math"/>
                            <a:ea typeface="+mn-ea"/>
                            <a:cs typeface="+mn-cs"/>
                          </a:rPr>
                          <m:t>𝑏</m:t>
                        </m:r>
                      </m:e>
                      <m:sub>
                        <m:r>
                          <a:rPr kumimoji="0" lang="en-US" b="0" i="1" u="none" strike="noStrike" kern="1200" cap="none" spc="0" normalizeH="0" baseline="0" noProof="0">
                            <a:ln>
                              <a:noFill/>
                            </a:ln>
                            <a:effectLst/>
                            <a:uLnTx/>
                            <a:uFillTx/>
                            <a:latin typeface="Cambria Math"/>
                            <a:ea typeface="+mn-ea"/>
                            <a:cs typeface="+mn-cs"/>
                          </a:rPr>
                          <m:t>0</m:t>
                        </m:r>
                      </m:sub>
                    </m:sSub>
                    <m:r>
                      <a:rPr kumimoji="0" lang="en-US" b="0" i="1" u="none" strike="noStrike" kern="1200" cap="none" spc="0" normalizeH="0" baseline="0" noProof="0">
                        <a:ln>
                          <a:noFill/>
                        </a:ln>
                        <a:effectLst/>
                        <a:uLnTx/>
                        <a:uFillTx/>
                        <a:latin typeface="Cambria Math"/>
                        <a:ea typeface="+mn-ea"/>
                        <a:cs typeface="+mn-cs"/>
                      </a:rPr>
                      <m:t>+</m:t>
                    </m:r>
                  </m:oMath>
                </a14:m>
                <a:r>
                  <a:rPr kumimoji="0" lang="en-US" b="0" i="0" u="none" strike="noStrike" kern="1200" cap="none" spc="0" normalizeH="0" baseline="0" noProof="0">
                    <a:ln>
                      <a:noFill/>
                    </a:ln>
                    <a:effectLst/>
                    <a:uLnTx/>
                    <a:uFillTx/>
                    <a:latin typeface="Book Antiqua" pitchFamily="18" charset="0"/>
                    <a:ea typeface="+mn-ea"/>
                    <a:cs typeface="+mn-cs"/>
                  </a:rPr>
                  <a:t> </a:t>
                </a:r>
                <a14:m>
                  <m:oMath xmlns:m="http://schemas.openxmlformats.org/officeDocument/2006/math">
                    <m:sSub>
                      <m:sSubPr>
                        <m:ctrlPr>
                          <a:rPr kumimoji="0" lang="en-US" b="0" i="1" u="none" strike="noStrike" kern="1200" cap="none" spc="0" normalizeH="0" baseline="0" noProof="0">
                            <a:ln>
                              <a:noFill/>
                            </a:ln>
                            <a:effectLst/>
                            <a:uLnTx/>
                            <a:uFillTx/>
                            <a:latin typeface="Cambria Math" panose="02040503050406030204" pitchFamily="18" charset="0"/>
                            <a:ea typeface="+mn-ea"/>
                            <a:cs typeface="+mn-cs"/>
                          </a:rPr>
                        </m:ctrlPr>
                      </m:sSubPr>
                      <m:e>
                        <m:r>
                          <a:rPr kumimoji="0" lang="en-US" b="0" i="1" u="none" strike="noStrike" kern="1200" cap="none" spc="0" normalizeH="0" baseline="0" noProof="0">
                            <a:ln>
                              <a:noFill/>
                            </a:ln>
                            <a:effectLst/>
                            <a:uLnTx/>
                            <a:uFillTx/>
                            <a:latin typeface="Cambria Math"/>
                            <a:ea typeface="+mn-ea"/>
                            <a:cs typeface="+mn-cs"/>
                          </a:rPr>
                          <m:t>𝑏</m:t>
                        </m:r>
                      </m:e>
                      <m:sub>
                        <m:r>
                          <a:rPr kumimoji="0" lang="en-US" b="0" i="1" u="none" strike="noStrike" kern="1200" cap="none" spc="0" normalizeH="0" baseline="0" noProof="0">
                            <a:ln>
                              <a:noFill/>
                            </a:ln>
                            <a:effectLst/>
                            <a:uLnTx/>
                            <a:uFillTx/>
                            <a:latin typeface="Cambria Math"/>
                            <a:ea typeface="+mn-ea"/>
                            <a:cs typeface="+mn-cs"/>
                          </a:rPr>
                          <m:t>1</m:t>
                        </m:r>
                      </m:sub>
                    </m:sSub>
                    <m:r>
                      <a:rPr kumimoji="0" lang="en-US" b="0" i="1" u="none" strike="noStrike" kern="1200" cap="none" spc="0" normalizeH="0" baseline="0" noProof="0">
                        <a:ln>
                          <a:noFill/>
                        </a:ln>
                        <a:effectLst/>
                        <a:uLnTx/>
                        <a:uFillTx/>
                        <a:latin typeface="Cambria Math" panose="02040503050406030204" pitchFamily="18" charset="0"/>
                        <a:ea typeface="+mn-ea"/>
                        <a:cs typeface="+mn-cs"/>
                      </a:rPr>
                      <m:t>𝑥</m:t>
                    </m:r>
                  </m:oMath>
                </a14:m>
                <a:r>
                  <a:rPr kumimoji="0" lang="en-US" b="0" i="0" u="none" strike="noStrike" kern="1200" cap="none" spc="0" normalizeH="0" baseline="0" noProof="0">
                    <a:ln>
                      <a:noFill/>
                    </a:ln>
                    <a:effectLst/>
                    <a:uLnTx/>
                    <a:uFillTx/>
                    <a:latin typeface="Helvetica" pitchFamily="34" charset="0"/>
                    <a:ea typeface="+mn-ea"/>
                    <a:cs typeface="+mn-cs"/>
                  </a:rPr>
                  <a:t>.</a:t>
                </a:r>
              </a:p>
              <a:p>
                <a:pPr marL="342900" marR="0" lvl="0" indent="-342900" defTabSz="914400" rtl="0" eaLnBrk="1" fontAlgn="auto" latinLnBrk="0" hangingPunct="1">
                  <a:spcBef>
                    <a:spcPct val="20000"/>
                  </a:spcBef>
                  <a:spcAft>
                    <a:spcPts val="0"/>
                  </a:spcAft>
                  <a:buClrTx/>
                  <a:buSzTx/>
                  <a:buFont typeface="Arial" panose="020B0604020202020204" pitchFamily="34" charset="0"/>
                  <a:buChar char="•"/>
                  <a:tabLst/>
                  <a:defRPr/>
                </a:pPr>
                <a14:m>
                  <m:oMath xmlns:m="http://schemas.openxmlformats.org/officeDocument/2006/math">
                    <m:acc>
                      <m:accPr>
                        <m:chr m:val="̂"/>
                        <m:ctrlPr>
                          <a:rPr kumimoji="0" lang="en-US" b="1" i="1" u="none" strike="noStrike" kern="1200" cap="none" spc="0" normalizeH="0" baseline="0" noProof="0">
                            <a:ln>
                              <a:noFill/>
                            </a:ln>
                            <a:effectLst/>
                            <a:uLnTx/>
                            <a:uFillTx/>
                            <a:latin typeface="Cambria Math" panose="02040503050406030204" pitchFamily="18" charset="0"/>
                            <a:ea typeface="+mn-ea"/>
                            <a:cs typeface="+mn-cs"/>
                          </a:rPr>
                        </m:ctrlPr>
                      </m:accPr>
                      <m:e>
                        <m:r>
                          <a:rPr kumimoji="0" lang="en-US" b="1" i="1" u="none" strike="noStrike" kern="1200" cap="none" spc="0" normalizeH="0" baseline="0" noProof="0">
                            <a:ln>
                              <a:noFill/>
                            </a:ln>
                            <a:effectLst/>
                            <a:uLnTx/>
                            <a:uFillTx/>
                            <a:latin typeface="Cambria Math" panose="02040503050406030204" pitchFamily="18" charset="0"/>
                            <a:ea typeface="+mn-ea"/>
                            <a:cs typeface="+mn-cs"/>
                          </a:rPr>
                          <m:t>𝒚</m:t>
                        </m:r>
                      </m:e>
                    </m:acc>
                  </m:oMath>
                </a14:m>
                <a:r>
                  <a:rPr kumimoji="0" lang="en-US" b="1" i="0" u="none" strike="noStrike" kern="1200" cap="none" spc="0" normalizeH="0" baseline="0" noProof="0">
                    <a:ln>
                      <a:noFill/>
                    </a:ln>
                    <a:effectLst/>
                    <a:uLnTx/>
                    <a:uFillTx/>
                    <a:latin typeface="Helvetica" pitchFamily="34" charset="0"/>
                    <a:ea typeface="+mn-ea"/>
                    <a:cs typeface="+mn-cs"/>
                  </a:rPr>
                  <a:t> (read as y-hat)</a:t>
                </a:r>
                <a:r>
                  <a:rPr kumimoji="0" lang="en-US" b="0" i="0" u="none" strike="noStrike" kern="1200" cap="none" spc="0" normalizeH="0" baseline="0" noProof="0">
                    <a:ln>
                      <a:noFill/>
                    </a:ln>
                    <a:effectLst/>
                    <a:uLnTx/>
                    <a:uFillTx/>
                    <a:latin typeface="Helvetica" pitchFamily="34" charset="0"/>
                    <a:ea typeface="+mn-ea"/>
                    <a:cs typeface="+mn-cs"/>
                  </a:rPr>
                  <a:t> is the predicted value of the response variable given a value of </a:t>
                </a:r>
                <a14:m>
                  <m:oMath xmlns:m="http://schemas.openxmlformats.org/officeDocument/2006/math">
                    <m:r>
                      <a:rPr kumimoji="0" lang="en-US" b="0" i="1" u="none" strike="noStrike" kern="1200" cap="none" spc="0" normalizeH="0" baseline="0" noProof="0">
                        <a:ln>
                          <a:noFill/>
                        </a:ln>
                        <a:effectLst/>
                        <a:uLnTx/>
                        <a:uFillTx/>
                        <a:latin typeface="Cambria Math" panose="02040503050406030204" pitchFamily="18" charset="0"/>
                        <a:ea typeface="+mn-ea"/>
                        <a:cs typeface="+mn-cs"/>
                      </a:rPr>
                      <m:t>𝑥</m:t>
                    </m:r>
                  </m:oMath>
                </a14:m>
                <a:r>
                  <a:rPr kumimoji="0" lang="en-US" b="0" i="0" u="none" strike="noStrike" kern="1200" cap="none" spc="0" normalizeH="0" baseline="0" noProof="0">
                    <a:ln>
                      <a:noFill/>
                    </a:ln>
                    <a:effectLst/>
                    <a:uLnTx/>
                    <a:uFillTx/>
                    <a:latin typeface="Helvetica" pitchFamily="34" charset="0"/>
                    <a:ea typeface="+mn-ea"/>
                    <a:cs typeface="+mn-cs"/>
                  </a:rPr>
                  <a:t>.</a:t>
                </a:r>
              </a:p>
              <a:p>
                <a:pPr marL="342900" marR="0" lvl="0" indent="-342900" defTabSz="914400" rtl="0" eaLnBrk="1" fontAlgn="auto" latinLnBrk="0" hangingPunct="1">
                  <a:spcBef>
                    <a:spcPct val="20000"/>
                  </a:spcBef>
                  <a:spcAft>
                    <a:spcPts val="0"/>
                  </a:spcAft>
                  <a:buClrTx/>
                  <a:buSzTx/>
                  <a:buFont typeface="Arial" panose="020B0604020202020204" pitchFamily="34" charset="0"/>
                  <a:buChar char="•"/>
                  <a:tabLst/>
                  <a:defRPr/>
                </a:pPr>
                <a:r>
                  <a:rPr kumimoji="0" lang="en-US" b="0" i="0" u="none" strike="noStrike" kern="1200" cap="none" spc="0" normalizeH="0" baseline="0" noProof="0">
                    <a:ln>
                      <a:noFill/>
                    </a:ln>
                    <a:effectLst/>
                    <a:uLnTx/>
                    <a:uFillTx/>
                    <a:latin typeface="Helvetica" pitchFamily="34" charset="0"/>
                    <a:ea typeface="+mn-ea"/>
                    <a:cs typeface="+mn-cs"/>
                  </a:rPr>
                  <a:t>The difference between the observed and the predicted values is the </a:t>
                </a:r>
                <a:r>
                  <a:rPr kumimoji="0" lang="en-US" b="1" i="0" u="none" strike="noStrike" kern="1200" cap="none" spc="0" normalizeH="0" baseline="0" noProof="0">
                    <a:ln>
                      <a:noFill/>
                    </a:ln>
                    <a:effectLst/>
                    <a:uLnTx/>
                    <a:uFillTx/>
                    <a:latin typeface="Helvetica" pitchFamily="34" charset="0"/>
                    <a:ea typeface="+mn-ea"/>
                    <a:cs typeface="+mn-cs"/>
                  </a:rPr>
                  <a:t>residual</a:t>
                </a:r>
                <a:r>
                  <a:rPr kumimoji="0" lang="en-US" b="0" i="0" u="none" strike="noStrike" kern="1200" cap="none" spc="0" normalizeH="0" baseline="0" noProof="0">
                    <a:ln>
                      <a:noFill/>
                    </a:ln>
                    <a:effectLst/>
                    <a:uLnTx/>
                    <a:uFillTx/>
                    <a:latin typeface="Helvetica" pitchFamily="34" charset="0"/>
                    <a:ea typeface="+mn-ea"/>
                    <a:cs typeface="+mn-cs"/>
                  </a:rPr>
                  <a:t>: </a:t>
                </a:r>
                <a14:m>
                  <m:oMath xmlns:m="http://schemas.openxmlformats.org/officeDocument/2006/math">
                    <m:r>
                      <a:rPr kumimoji="0" lang="en-US" b="0" i="1" u="none" strike="noStrike" kern="1200" cap="none" spc="0" normalizeH="0" baseline="0" noProof="0">
                        <a:ln>
                          <a:noFill/>
                        </a:ln>
                        <a:effectLst/>
                        <a:uLnTx/>
                        <a:uFillTx/>
                        <a:latin typeface="Cambria Math" panose="02040503050406030204" pitchFamily="18" charset="0"/>
                        <a:ea typeface="+mn-ea"/>
                        <a:cs typeface="+mn-cs"/>
                      </a:rPr>
                      <m:t>𝑒</m:t>
                    </m:r>
                    <m:r>
                      <a:rPr kumimoji="0" lang="en-US" b="0" i="0" u="none" strike="noStrike" kern="1200" cap="none" spc="0" normalizeH="0" baseline="0" noProof="0">
                        <a:ln>
                          <a:noFill/>
                        </a:ln>
                        <a:effectLst/>
                        <a:uLnTx/>
                        <a:uFillTx/>
                        <a:latin typeface="Cambria Math" panose="02040503050406030204" pitchFamily="18" charset="0"/>
                        <a:ea typeface="+mn-ea"/>
                        <a:cs typeface="+mn-cs"/>
                      </a:rPr>
                      <m:t>=</m:t>
                    </m:r>
                    <m:r>
                      <a:rPr kumimoji="0" lang="en-US" b="0" i="1" u="none" strike="noStrike" kern="1200" cap="none" spc="0" normalizeH="0" baseline="0" noProof="0">
                        <a:ln>
                          <a:noFill/>
                        </a:ln>
                        <a:effectLst/>
                        <a:uLnTx/>
                        <a:uFillTx/>
                        <a:latin typeface="Cambria Math" panose="02040503050406030204" pitchFamily="18" charset="0"/>
                        <a:ea typeface="+mn-ea"/>
                        <a:cs typeface="+mn-cs"/>
                      </a:rPr>
                      <m:t>𝑦</m:t>
                    </m:r>
                    <m:r>
                      <a:rPr kumimoji="0" lang="en-US" b="0" i="0" u="none" strike="noStrike" kern="1200" cap="none" spc="0" normalizeH="0" baseline="0" noProof="0">
                        <a:ln>
                          <a:noFill/>
                        </a:ln>
                        <a:effectLst/>
                        <a:uLnTx/>
                        <a:uFillTx/>
                        <a:latin typeface="Cambria Math" panose="02040503050406030204" pitchFamily="18" charset="0"/>
                        <a:ea typeface="+mn-ea"/>
                        <a:cs typeface="+mn-cs"/>
                      </a:rPr>
                      <m:t>−</m:t>
                    </m:r>
                    <m:acc>
                      <m:accPr>
                        <m:chr m:val="̂"/>
                        <m:ctrlPr>
                          <a:rPr kumimoji="0" lang="en-US" b="0" i="1" u="none" strike="noStrike" kern="1200" cap="none" spc="0" normalizeH="0" baseline="0" noProof="0">
                            <a:ln>
                              <a:noFill/>
                            </a:ln>
                            <a:effectLst/>
                            <a:uLnTx/>
                            <a:uFillTx/>
                            <a:latin typeface="Cambria Math" panose="02040503050406030204" pitchFamily="18" charset="0"/>
                            <a:ea typeface="+mn-ea"/>
                            <a:cs typeface="+mn-cs"/>
                          </a:rPr>
                        </m:ctrlPr>
                      </m:accPr>
                      <m:e>
                        <m:r>
                          <a:rPr kumimoji="0" lang="en-US" b="0" i="1" u="none" strike="noStrike" kern="1200" cap="none" spc="0" normalizeH="0" baseline="0" noProof="0">
                            <a:ln>
                              <a:noFill/>
                            </a:ln>
                            <a:effectLst/>
                            <a:uLnTx/>
                            <a:uFillTx/>
                            <a:latin typeface="Cambria Math" panose="02040503050406030204" pitchFamily="18" charset="0"/>
                            <a:ea typeface="+mn-ea"/>
                            <a:cs typeface="+mn-cs"/>
                          </a:rPr>
                          <m:t>𝑦</m:t>
                        </m:r>
                      </m:e>
                    </m:acc>
                  </m:oMath>
                </a14:m>
                <a:r>
                  <a:rPr kumimoji="0" lang="en-US" b="0" i="0" u="none" strike="noStrike" kern="1200" cap="none" spc="0" normalizeH="0" baseline="0" noProof="0">
                    <a:ln>
                      <a:noFill/>
                    </a:ln>
                    <a:effectLst/>
                    <a:uLnTx/>
                    <a:uFillTx/>
                    <a:latin typeface="Helvetica" pitchFamily="34" charset="0"/>
                    <a:ea typeface="+mn-ea"/>
                    <a:cs typeface="+mn-cs"/>
                  </a:rPr>
                  <a:t>.</a:t>
                </a:r>
              </a:p>
            </p:txBody>
          </p:sp>
        </mc:Choice>
        <mc:Fallback>
          <p:sp>
            <p:nvSpPr>
              <p:cNvPr id="3" name="Content Placeholder 2">
                <a:extLst>
                  <a:ext uri="{FF2B5EF4-FFF2-40B4-BE49-F238E27FC236}">
                    <a16:creationId xmlns:a16="http://schemas.microsoft.com/office/drawing/2014/main" id="{4F543BC9-1FEE-11A4-34A2-B41C55B30BF4}"/>
                  </a:ext>
                </a:extLst>
              </p:cNvPr>
              <p:cNvSpPr>
                <a:spLocks noGrp="1" noRot="1" noChangeAspect="1" noMove="1" noResize="1" noEditPoints="1" noAdjustHandles="1" noChangeArrowheads="1" noChangeShapeType="1" noTextEdit="1"/>
              </p:cNvSpPr>
              <p:nvPr>
                <p:ph idx="1"/>
              </p:nvPr>
            </p:nvSpPr>
            <p:spPr>
              <a:xfrm>
                <a:off x="4447308" y="591344"/>
                <a:ext cx="6906491" cy="5585619"/>
              </a:xfrm>
              <a:blipFill>
                <a:blip r:embed="rId2"/>
                <a:stretch>
                  <a:fillRect l="-1590" r="-2562"/>
                </a:stretch>
              </a:blipFill>
            </p:spPr>
            <p:txBody>
              <a:bodyPr/>
              <a:lstStyle/>
              <a:p>
                <a:r>
                  <a:rPr lang="en-US">
                    <a:noFill/>
                  </a:rPr>
                  <a:t> </a:t>
                </a:r>
              </a:p>
            </p:txBody>
          </p:sp>
        </mc:Fallback>
      </mc:AlternateContent>
    </p:spTree>
    <p:extLst>
      <p:ext uri="{BB962C8B-B14F-4D97-AF65-F5344CB8AC3E}">
        <p14:creationId xmlns:p14="http://schemas.microsoft.com/office/powerpoint/2010/main" val="3716111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A3C4D-8E3F-3905-5C88-26B0DB79D9AA}"/>
              </a:ext>
            </a:extLst>
          </p:cNvPr>
          <p:cNvSpPr>
            <a:spLocks noGrp="1"/>
          </p:cNvSpPr>
          <p:nvPr>
            <p:ph type="title"/>
          </p:nvPr>
        </p:nvSpPr>
        <p:spPr>
          <a:xfrm>
            <a:off x="876693" y="278545"/>
            <a:ext cx="4597747" cy="435100"/>
          </a:xfrm>
        </p:spPr>
        <p:txBody>
          <a:bodyPr anchor="b">
            <a:normAutofit fontScale="90000"/>
          </a:bodyPr>
          <a:lstStyle/>
          <a:p>
            <a:r>
              <a:rPr lang="en-US" sz="3200" dirty="0"/>
              <a:t>LR Model: Error</a:t>
            </a: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6818A188-2B8D-9067-5C82-C44B30183589}"/>
                  </a:ext>
                </a:extLst>
              </p:cNvPr>
              <p:cNvSpPr>
                <a:spLocks noGrp="1"/>
              </p:cNvSpPr>
              <p:nvPr>
                <p:ph idx="1"/>
              </p:nvPr>
            </p:nvSpPr>
            <p:spPr>
              <a:xfrm>
                <a:off x="169333" y="1388536"/>
                <a:ext cx="7932562" cy="4564859"/>
              </a:xfrm>
            </p:spPr>
            <p:txBody>
              <a:bodyPr anchor="t">
                <a:noAutofit/>
              </a:bodyPr>
              <a:lstStyle/>
              <a:p>
                <a:pPr marL="342900" marR="0" lvl="0" indent="-342900" defTabSz="914400" rtl="0" eaLnBrk="1" fontAlgn="auto" latinLnBrk="0" hangingPunct="1">
                  <a:spcBef>
                    <a:spcPct val="20000"/>
                  </a:spcBef>
                  <a:spcAft>
                    <a:spcPts val="0"/>
                  </a:spcAft>
                  <a:buClrTx/>
                  <a:buSzTx/>
                  <a:buFont typeface="Arial" panose="020B0604020202020204" pitchFamily="34" charset="0"/>
                  <a:buChar char="•"/>
                  <a:tabLst/>
                  <a:defRPr/>
                </a:pPr>
                <a:r>
                  <a:rPr kumimoji="0" lang="en-US" sz="2100" b="0" i="0" u="none" strike="noStrike" kern="1200" cap="none" spc="0" normalizeH="0" baseline="0" noProof="0" dirty="0">
                    <a:ln>
                      <a:noFill/>
                    </a:ln>
                    <a:effectLst/>
                    <a:uLnTx/>
                    <a:uFillTx/>
                    <a:latin typeface="Helvetica" pitchFamily="34" charset="0"/>
                  </a:rPr>
                  <a:t>The method of </a:t>
                </a:r>
                <a:r>
                  <a:rPr kumimoji="0" lang="en-US" sz="2100" b="1" i="0" u="none" strike="noStrike" kern="1200" cap="none" spc="0" normalizeH="0" baseline="0" noProof="0" dirty="0">
                    <a:ln>
                      <a:noFill/>
                    </a:ln>
                    <a:effectLst/>
                    <a:uLnTx/>
                    <a:uFillTx/>
                    <a:latin typeface="Helvetica" pitchFamily="34" charset="0"/>
                  </a:rPr>
                  <a:t>least squares</a:t>
                </a:r>
                <a:r>
                  <a:rPr kumimoji="0" lang="en-US" sz="2100" b="0" i="0" u="none" strike="noStrike" kern="1200" cap="none" spc="0" normalizeH="0" baseline="0" noProof="0" dirty="0">
                    <a:ln>
                      <a:noFill/>
                    </a:ln>
                    <a:effectLst/>
                    <a:uLnTx/>
                    <a:uFillTx/>
                    <a:latin typeface="Helvetica" pitchFamily="34" charset="0"/>
                  </a:rPr>
                  <a:t> or </a:t>
                </a:r>
                <a:r>
                  <a:rPr kumimoji="0" lang="en-US" sz="2100" b="1" i="0" u="none" strike="noStrike" kern="1200" cap="none" spc="0" normalizeH="0" baseline="0" noProof="0" dirty="0">
                    <a:ln>
                      <a:noFill/>
                    </a:ln>
                    <a:effectLst/>
                    <a:uLnTx/>
                    <a:uFillTx/>
                    <a:latin typeface="Helvetica" pitchFamily="34" charset="0"/>
                  </a:rPr>
                  <a:t>ordinary least squares</a:t>
                </a:r>
                <a:r>
                  <a:rPr kumimoji="0" lang="en-US" sz="2100" b="0" i="0" u="none" strike="noStrike" kern="1200" cap="none" spc="0" normalizeH="0" baseline="0" noProof="0" dirty="0">
                    <a:ln>
                      <a:noFill/>
                    </a:ln>
                    <a:effectLst/>
                    <a:uLnTx/>
                    <a:uFillTx/>
                    <a:latin typeface="Helvetica" pitchFamily="34" charset="0"/>
                  </a:rPr>
                  <a:t> is used to obtain </a:t>
                </a:r>
                <a:r>
                  <a:rPr kumimoji="0" lang="en-US" sz="2100" b="1" i="0" u="none" strike="noStrike" kern="1200" cap="none" spc="0" normalizeH="0" baseline="0" noProof="0" dirty="0">
                    <a:ln>
                      <a:noFill/>
                    </a:ln>
                    <a:effectLst/>
                    <a:uLnTx/>
                    <a:uFillTx/>
                    <a:latin typeface="Helvetica" pitchFamily="34" charset="0"/>
                  </a:rPr>
                  <a:t>estimates</a:t>
                </a:r>
                <a:r>
                  <a:rPr kumimoji="0" lang="en-US" sz="2100" b="0" i="0" u="none" strike="noStrike" kern="1200" cap="none" spc="0" normalizeH="0" baseline="0" noProof="0" dirty="0">
                    <a:ln>
                      <a:noFill/>
                    </a:ln>
                    <a:effectLst/>
                    <a:uLnTx/>
                    <a:uFillTx/>
                    <a:latin typeface="Helvetica" pitchFamily="34" charset="0"/>
                  </a:rPr>
                  <a:t> of </a:t>
                </a:r>
                <a14:m>
                  <m:oMath xmlns:m="http://schemas.openxmlformats.org/officeDocument/2006/math">
                    <m:sSub>
                      <m:sSubPr>
                        <m:ctrlPr>
                          <a:rPr kumimoji="0" lang="en-US" sz="2100" b="1" i="1" u="none" strike="noStrike" kern="1200" cap="none" spc="0" normalizeH="0" baseline="0" noProof="0">
                            <a:ln>
                              <a:noFill/>
                            </a:ln>
                            <a:effectLst/>
                            <a:uLnTx/>
                            <a:uFillTx/>
                            <a:latin typeface="Cambria Math" panose="02040503050406030204" pitchFamily="18" charset="0"/>
                          </a:rPr>
                        </m:ctrlPr>
                      </m:sSubPr>
                      <m:e>
                        <m:r>
                          <a:rPr kumimoji="0" lang="en-US" sz="2100" b="1" i="1" u="none" strike="noStrike" kern="1200" cap="none" spc="0" normalizeH="0" baseline="0" noProof="0">
                            <a:ln>
                              <a:noFill/>
                            </a:ln>
                            <a:effectLst/>
                            <a:uLnTx/>
                            <a:uFillTx/>
                            <a:latin typeface="Cambria Math" panose="02040503050406030204" pitchFamily="18" charset="0"/>
                            <a:ea typeface="Cambria Math" panose="02040503050406030204" pitchFamily="18" charset="0"/>
                          </a:rPr>
                          <m:t>𝜷</m:t>
                        </m:r>
                      </m:e>
                      <m:sub>
                        <m:r>
                          <a:rPr kumimoji="0" lang="en-US" sz="2100" b="1" i="1" u="none" strike="noStrike" kern="1200" cap="none" spc="0" normalizeH="0" baseline="0" noProof="0">
                            <a:ln>
                              <a:noFill/>
                            </a:ln>
                            <a:effectLst/>
                            <a:uLnTx/>
                            <a:uFillTx/>
                            <a:latin typeface="Cambria Math" panose="02040503050406030204" pitchFamily="18" charset="0"/>
                          </a:rPr>
                          <m:t>𝟎</m:t>
                        </m:r>
                      </m:sub>
                    </m:sSub>
                  </m:oMath>
                </a14:m>
                <a:r>
                  <a:rPr kumimoji="0" lang="en-US" sz="2100" b="1" i="0" u="none" strike="noStrike" kern="1200" cap="none" spc="0" normalizeH="0" baseline="0" noProof="0" dirty="0">
                    <a:ln>
                      <a:noFill/>
                    </a:ln>
                    <a:effectLst/>
                    <a:uLnTx/>
                    <a:uFillTx/>
                    <a:latin typeface="Helvetica" pitchFamily="34" charset="0"/>
                  </a:rPr>
                  <a:t> and </a:t>
                </a:r>
                <a14:m>
                  <m:oMath xmlns:m="http://schemas.openxmlformats.org/officeDocument/2006/math">
                    <m:sSub>
                      <m:sSubPr>
                        <m:ctrlPr>
                          <a:rPr kumimoji="0" lang="en-US" sz="2100" b="1" i="1" u="none" strike="noStrike" kern="1200" cap="none" spc="0" normalizeH="0" baseline="0" noProof="0">
                            <a:ln>
                              <a:noFill/>
                            </a:ln>
                            <a:effectLst/>
                            <a:uLnTx/>
                            <a:uFillTx/>
                            <a:latin typeface="Cambria Math" panose="02040503050406030204" pitchFamily="18" charset="0"/>
                          </a:rPr>
                        </m:ctrlPr>
                      </m:sSubPr>
                      <m:e>
                        <m:r>
                          <a:rPr kumimoji="0" lang="en-US" sz="2100" b="1" i="1" u="none" strike="noStrike" kern="1200" cap="none" spc="0" normalizeH="0" baseline="0" noProof="0">
                            <a:ln>
                              <a:noFill/>
                            </a:ln>
                            <a:effectLst/>
                            <a:uLnTx/>
                            <a:uFillTx/>
                            <a:latin typeface="Cambria Math" panose="02040503050406030204" pitchFamily="18" charset="0"/>
                            <a:ea typeface="Cambria Math" panose="02040503050406030204" pitchFamily="18" charset="0"/>
                          </a:rPr>
                          <m:t>𝜷</m:t>
                        </m:r>
                      </m:e>
                      <m:sub>
                        <m:r>
                          <a:rPr kumimoji="0" lang="en-US" sz="2100" b="1" i="1" u="none" strike="noStrike" kern="1200" cap="none" spc="0" normalizeH="0" baseline="0" noProof="0">
                            <a:ln>
                              <a:noFill/>
                            </a:ln>
                            <a:effectLst/>
                            <a:uLnTx/>
                            <a:uFillTx/>
                            <a:latin typeface="Cambria Math" panose="02040503050406030204" pitchFamily="18" charset="0"/>
                            <a:ea typeface="Cambria Math" panose="02040503050406030204" pitchFamily="18" charset="0"/>
                          </a:rPr>
                          <m:t>𝟏</m:t>
                        </m:r>
                      </m:sub>
                    </m:sSub>
                  </m:oMath>
                </a14:m>
                <a:r>
                  <a:rPr kumimoji="0" lang="en-US" sz="2100" b="0" i="0" u="none" strike="noStrike" kern="1200" cap="none" spc="0" normalizeH="0" baseline="0" noProof="0" dirty="0">
                    <a:ln>
                      <a:noFill/>
                    </a:ln>
                    <a:effectLst/>
                    <a:uLnTx/>
                    <a:uFillTx/>
                    <a:latin typeface="Helvetica" pitchFamily="34" charset="0"/>
                  </a:rPr>
                  <a:t>.</a:t>
                </a:r>
              </a:p>
              <a:p>
                <a:pPr marL="342900" lvl="0" indent="-342900">
                  <a:spcBef>
                    <a:spcPct val="20000"/>
                  </a:spcBef>
                  <a:defRPr/>
                </a:pPr>
                <a:r>
                  <a:rPr lang="en-US" sz="2100" dirty="0">
                    <a:latin typeface="Helvetica" pitchFamily="34" charset="0"/>
                  </a:rPr>
                  <a:t>The </a:t>
                </a:r>
                <a:r>
                  <a:rPr lang="en-US" sz="2100" b="1" dirty="0">
                    <a:latin typeface="Helvetica" pitchFamily="34" charset="0"/>
                  </a:rPr>
                  <a:t>sum of squared errors (SSE)</a:t>
                </a:r>
                <a:r>
                  <a:rPr lang="en-US" sz="2100" dirty="0">
                    <a:latin typeface="Helvetica" pitchFamily="34" charset="0"/>
                  </a:rPr>
                  <a:t> is the sum of the squares of all residuals</a:t>
                </a:r>
              </a:p>
              <a:p>
                <a:pPr marL="342900" lvl="0" indent="-342900">
                  <a:spcBef>
                    <a:spcPct val="20000"/>
                  </a:spcBef>
                  <a:defRPr/>
                </a:pPr>
                <a:r>
                  <a:rPr lang="en-US" sz="2100" dirty="0">
                    <a:latin typeface="Helvetica" pitchFamily="34" charset="0"/>
                  </a:rPr>
                  <a:t>Ordinary </a:t>
                </a:r>
                <a:r>
                  <a:rPr kumimoji="0" lang="en-US" sz="2100" b="0" i="0" u="none" strike="noStrike" kern="1200" cap="none" spc="0" normalizeH="0" baseline="0" noProof="0" dirty="0">
                    <a:ln>
                      <a:noFill/>
                    </a:ln>
                    <a:effectLst/>
                    <a:uLnTx/>
                    <a:uFillTx/>
                    <a:latin typeface="Helvetica" pitchFamily="34" charset="0"/>
                  </a:rPr>
                  <a:t>least squares (OLS) chooses the line (</a:t>
                </a:r>
                <a14:m>
                  <m:oMath xmlns:m="http://schemas.openxmlformats.org/officeDocument/2006/math">
                    <m:sSub>
                      <m:sSubPr>
                        <m:ctrlPr>
                          <a:rPr kumimoji="0" lang="en-US" sz="2100" b="0" i="1" u="none" strike="noStrike" kern="1200" cap="none" spc="0" normalizeH="0" baseline="0" noProof="0">
                            <a:ln>
                              <a:noFill/>
                            </a:ln>
                            <a:effectLst/>
                            <a:uLnTx/>
                            <a:uFillTx/>
                            <a:latin typeface="Cambria Math" panose="02040503050406030204" pitchFamily="18" charset="0"/>
                          </a:rPr>
                        </m:ctrlPr>
                      </m:sSubPr>
                      <m:e>
                        <m:r>
                          <a:rPr kumimoji="0" lang="en-US" sz="2100" b="0" i="1" u="none" strike="noStrike" kern="1200" cap="none" spc="0" normalizeH="0" baseline="0" noProof="0">
                            <a:ln>
                              <a:noFill/>
                            </a:ln>
                            <a:effectLst/>
                            <a:uLnTx/>
                            <a:uFillTx/>
                            <a:latin typeface="Cambria Math" panose="02040503050406030204" pitchFamily="18" charset="0"/>
                          </a:rPr>
                          <m:t>𝑏</m:t>
                        </m:r>
                      </m:e>
                      <m:sub>
                        <m:r>
                          <a:rPr kumimoji="0" lang="en-US" sz="2100" b="0" i="1" u="none" strike="noStrike" kern="1200" cap="none" spc="0" normalizeH="0" baseline="0" noProof="0">
                            <a:ln>
                              <a:noFill/>
                            </a:ln>
                            <a:effectLst/>
                            <a:uLnTx/>
                            <a:uFillTx/>
                            <a:latin typeface="Cambria Math" panose="02040503050406030204" pitchFamily="18" charset="0"/>
                          </a:rPr>
                          <m:t>0</m:t>
                        </m:r>
                      </m:sub>
                    </m:sSub>
                  </m:oMath>
                </a14:m>
                <a:r>
                  <a:rPr kumimoji="0" lang="en-US" sz="2100" b="0" i="0" u="none" strike="noStrike" kern="1200" cap="none" spc="0" normalizeH="0" baseline="0" noProof="0" dirty="0">
                    <a:ln>
                      <a:noFill/>
                    </a:ln>
                    <a:effectLst/>
                    <a:uLnTx/>
                    <a:uFillTx/>
                    <a:latin typeface="Helvetica" pitchFamily="34" charset="0"/>
                  </a:rPr>
                  <a:t> and </a:t>
                </a:r>
                <a14:m>
                  <m:oMath xmlns:m="http://schemas.openxmlformats.org/officeDocument/2006/math">
                    <m:sSub>
                      <m:sSubPr>
                        <m:ctrlPr>
                          <a:rPr kumimoji="0" lang="en-US" sz="2100" b="0" i="1" u="none" strike="noStrike" kern="1200" cap="none" spc="0" normalizeH="0" baseline="0" noProof="0">
                            <a:ln>
                              <a:noFill/>
                            </a:ln>
                            <a:effectLst/>
                            <a:uLnTx/>
                            <a:uFillTx/>
                            <a:latin typeface="Cambria Math" panose="02040503050406030204" pitchFamily="18" charset="0"/>
                          </a:rPr>
                        </m:ctrlPr>
                      </m:sSubPr>
                      <m:e>
                        <m:r>
                          <a:rPr kumimoji="0" lang="en-US" sz="2100" b="0" i="1" u="none" strike="noStrike" kern="1200" cap="none" spc="0" normalizeH="0" baseline="0" noProof="0">
                            <a:ln>
                              <a:noFill/>
                            </a:ln>
                            <a:effectLst/>
                            <a:uLnTx/>
                            <a:uFillTx/>
                            <a:latin typeface="Cambria Math" panose="02040503050406030204" pitchFamily="18" charset="0"/>
                          </a:rPr>
                          <m:t>𝑏</m:t>
                        </m:r>
                      </m:e>
                      <m:sub>
                        <m:r>
                          <a:rPr kumimoji="0" lang="en-US" sz="2100" b="0" i="1" u="none" strike="noStrike" kern="1200" cap="none" spc="0" normalizeH="0" baseline="0" noProof="0">
                            <a:ln>
                              <a:noFill/>
                            </a:ln>
                            <a:effectLst/>
                            <a:uLnTx/>
                            <a:uFillTx/>
                            <a:latin typeface="Cambria Math" panose="02040503050406030204" pitchFamily="18" charset="0"/>
                          </a:rPr>
                          <m:t>1</m:t>
                        </m:r>
                      </m:sub>
                    </m:sSub>
                  </m:oMath>
                </a14:m>
                <a:r>
                  <a:rPr kumimoji="0" lang="en-US" sz="2100" b="0" i="0" u="none" strike="noStrike" kern="1200" cap="none" spc="0" normalizeH="0" baseline="0" noProof="0" dirty="0">
                    <a:ln>
                      <a:noFill/>
                    </a:ln>
                    <a:effectLst/>
                    <a:uLnTx/>
                    <a:uFillTx/>
                    <a:latin typeface="Helvetica" pitchFamily="34" charset="0"/>
                  </a:rPr>
                  <a:t>) to </a:t>
                </a:r>
                <a:r>
                  <a:rPr kumimoji="0" lang="en-US" sz="2100" b="1" i="0" u="none" strike="noStrike" kern="1200" cap="none" spc="0" normalizeH="0" baseline="0" noProof="0" dirty="0">
                    <a:ln>
                      <a:noFill/>
                    </a:ln>
                    <a:effectLst/>
                    <a:uLnTx/>
                    <a:uFillTx/>
                    <a:latin typeface="Helvetica" pitchFamily="34" charset="0"/>
                  </a:rPr>
                  <a:t>minimize the error sum of squares</a:t>
                </a:r>
                <a:r>
                  <a:rPr kumimoji="0" lang="en-US" sz="2100" b="0" i="0" u="none" strike="noStrike" kern="1200" cap="none" spc="0" normalizeH="0" baseline="0" noProof="0" dirty="0">
                    <a:ln>
                      <a:noFill/>
                    </a:ln>
                    <a:effectLst/>
                    <a:uLnTx/>
                    <a:uFillTx/>
                    <a:latin typeface="Helvetica" pitchFamily="34" charset="0"/>
                  </a:rPr>
                  <a:t>, </a:t>
                </a:r>
                <a14:m>
                  <m:oMath xmlns:m="http://schemas.openxmlformats.org/officeDocument/2006/math">
                    <m:r>
                      <a:rPr kumimoji="0" lang="en-US" sz="2100" b="0" i="1" u="none" strike="noStrike" kern="1200" cap="none" spc="0" normalizeH="0" baseline="0" noProof="0">
                        <a:ln>
                          <a:noFill/>
                        </a:ln>
                        <a:effectLst/>
                        <a:uLnTx/>
                        <a:uFillTx/>
                        <a:latin typeface="Cambria Math" panose="02040503050406030204" pitchFamily="18" charset="0"/>
                      </a:rPr>
                      <m:t>𝑆𝑆𝐸</m:t>
                    </m:r>
                    <m:r>
                      <a:rPr kumimoji="0" lang="en-US" sz="2100" b="0" i="1" u="none" strike="noStrike" kern="1200" cap="none" spc="0" normalizeH="0" baseline="0" noProof="0">
                        <a:ln>
                          <a:noFill/>
                        </a:ln>
                        <a:effectLst/>
                        <a:uLnTx/>
                        <a:uFillTx/>
                        <a:latin typeface="Cambria Math" panose="02040503050406030204" pitchFamily="18" charset="0"/>
                      </a:rPr>
                      <m:t>=</m:t>
                    </m:r>
                    <m:nary>
                      <m:naryPr>
                        <m:chr m:val="∑"/>
                        <m:subHide m:val="on"/>
                        <m:supHide m:val="on"/>
                        <m:ctrlPr>
                          <a:rPr kumimoji="0" lang="en-US" sz="2100" b="0" i="1" u="none" strike="noStrike" kern="1200" cap="none" spc="0" normalizeH="0" baseline="0" noProof="0">
                            <a:ln>
                              <a:noFill/>
                            </a:ln>
                            <a:effectLst/>
                            <a:uLnTx/>
                            <a:uFillTx/>
                            <a:latin typeface="Cambria Math" panose="02040503050406030204" pitchFamily="18" charset="0"/>
                          </a:rPr>
                        </m:ctrlPr>
                      </m:naryPr>
                      <m:sub/>
                      <m:sup/>
                      <m:e>
                        <m:sSup>
                          <m:sSupPr>
                            <m:ctrlPr>
                              <a:rPr kumimoji="0" lang="en-US" sz="2100" b="0" i="1" u="none" strike="noStrike" kern="1200" cap="none" spc="0" normalizeH="0" baseline="0" noProof="0">
                                <a:ln>
                                  <a:noFill/>
                                </a:ln>
                                <a:effectLst/>
                                <a:uLnTx/>
                                <a:uFillTx/>
                                <a:latin typeface="Cambria Math" panose="02040503050406030204" pitchFamily="18" charset="0"/>
                              </a:rPr>
                            </m:ctrlPr>
                          </m:sSupPr>
                          <m:e>
                            <m:d>
                              <m:dPr>
                                <m:ctrlPr>
                                  <a:rPr kumimoji="0" lang="en-US" sz="2100" b="0" i="1" u="none" strike="noStrike" kern="1200" cap="none" spc="0" normalizeH="0" baseline="0" noProof="0">
                                    <a:ln>
                                      <a:noFill/>
                                    </a:ln>
                                    <a:effectLst/>
                                    <a:uLnTx/>
                                    <a:uFillTx/>
                                    <a:latin typeface="Cambria Math" panose="02040503050406030204" pitchFamily="18" charset="0"/>
                                  </a:rPr>
                                </m:ctrlPr>
                              </m:dPr>
                              <m:e>
                                <m:r>
                                  <a:rPr kumimoji="0" lang="en-US" sz="2100" b="0" i="1" u="none" strike="noStrike" kern="1200" cap="none" spc="0" normalizeH="0" baseline="0" noProof="0">
                                    <a:ln>
                                      <a:noFill/>
                                    </a:ln>
                                    <a:effectLst/>
                                    <a:uLnTx/>
                                    <a:uFillTx/>
                                    <a:latin typeface="Cambria Math" panose="02040503050406030204" pitchFamily="18" charset="0"/>
                                  </a:rPr>
                                  <m:t>𝑦</m:t>
                                </m:r>
                                <m:r>
                                  <a:rPr kumimoji="0" lang="en-US" sz="2100" b="0" i="1" u="none" strike="noStrike" kern="1200" cap="none" spc="0" normalizeH="0" baseline="0" noProof="0">
                                    <a:ln>
                                      <a:noFill/>
                                    </a:ln>
                                    <a:effectLst/>
                                    <a:uLnTx/>
                                    <a:uFillTx/>
                                    <a:latin typeface="Cambria Math" panose="02040503050406030204" pitchFamily="18" charset="0"/>
                                  </a:rPr>
                                  <m:t>−</m:t>
                                </m:r>
                                <m:acc>
                                  <m:accPr>
                                    <m:chr m:val="̂"/>
                                    <m:ctrlPr>
                                      <a:rPr kumimoji="0" lang="en-US" sz="2100" b="0" i="1" u="none" strike="noStrike" kern="1200" cap="none" spc="0" normalizeH="0" baseline="0" noProof="0">
                                        <a:ln>
                                          <a:noFill/>
                                        </a:ln>
                                        <a:effectLst/>
                                        <a:uLnTx/>
                                        <a:uFillTx/>
                                        <a:latin typeface="Cambria Math" panose="02040503050406030204" pitchFamily="18" charset="0"/>
                                      </a:rPr>
                                    </m:ctrlPr>
                                  </m:accPr>
                                  <m:e>
                                    <m:r>
                                      <a:rPr kumimoji="0" lang="en-US" sz="2100" b="0" i="1" u="none" strike="noStrike" kern="1200" cap="none" spc="0" normalizeH="0" baseline="0" noProof="0">
                                        <a:ln>
                                          <a:noFill/>
                                        </a:ln>
                                        <a:effectLst/>
                                        <a:uLnTx/>
                                        <a:uFillTx/>
                                        <a:latin typeface="Cambria Math" panose="02040503050406030204" pitchFamily="18" charset="0"/>
                                      </a:rPr>
                                      <m:t>𝑦</m:t>
                                    </m:r>
                                  </m:e>
                                </m:acc>
                              </m:e>
                            </m:d>
                          </m:e>
                          <m:sup>
                            <m:r>
                              <a:rPr kumimoji="0" lang="en-US" sz="2100" b="0" i="1" u="none" strike="noStrike" kern="1200" cap="none" spc="0" normalizeH="0" baseline="0" noProof="0">
                                <a:ln>
                                  <a:noFill/>
                                </a:ln>
                                <a:effectLst/>
                                <a:uLnTx/>
                                <a:uFillTx/>
                                <a:latin typeface="Cambria Math" panose="02040503050406030204" pitchFamily="18" charset="0"/>
                              </a:rPr>
                              <m:t>2</m:t>
                            </m:r>
                          </m:sup>
                        </m:sSup>
                      </m:e>
                    </m:nary>
                    <m:r>
                      <a:rPr kumimoji="0" lang="en-US" sz="2100" b="0" i="1" u="none" strike="noStrike" kern="1200" cap="none" spc="0" normalizeH="0" baseline="0" noProof="0">
                        <a:ln>
                          <a:noFill/>
                        </a:ln>
                        <a:effectLst/>
                        <a:uLnTx/>
                        <a:uFillTx/>
                        <a:latin typeface="Cambria Math" panose="02040503050406030204" pitchFamily="18" charset="0"/>
                      </a:rPr>
                      <m:t>=</m:t>
                    </m:r>
                  </m:oMath>
                </a14:m>
                <a:r>
                  <a:rPr kumimoji="0" lang="en-US" sz="2100" b="0" i="0" u="none" strike="noStrike" kern="1200" cap="none" spc="0" normalizeH="0" baseline="0" noProof="0" dirty="0">
                    <a:ln>
                      <a:noFill/>
                    </a:ln>
                    <a:effectLst/>
                    <a:uLnTx/>
                    <a:uFillTx/>
                    <a:latin typeface="Helvetica" pitchFamily="34" charset="0"/>
                  </a:rPr>
                  <a:t> </a:t>
                </a:r>
                <a14:m>
                  <m:oMath xmlns:m="http://schemas.openxmlformats.org/officeDocument/2006/math">
                    <m:nary>
                      <m:naryPr>
                        <m:chr m:val="∑"/>
                        <m:subHide m:val="on"/>
                        <m:supHide m:val="on"/>
                        <m:ctrlPr>
                          <a:rPr kumimoji="0" lang="en-US" sz="2100" b="0" i="1" u="none" strike="noStrike" kern="1200" cap="none" spc="0" normalizeH="0" baseline="0" noProof="0">
                            <a:ln>
                              <a:noFill/>
                            </a:ln>
                            <a:effectLst/>
                            <a:uLnTx/>
                            <a:uFillTx/>
                            <a:latin typeface="Cambria Math" panose="02040503050406030204" pitchFamily="18" charset="0"/>
                          </a:rPr>
                        </m:ctrlPr>
                      </m:naryPr>
                      <m:sub/>
                      <m:sup/>
                      <m:e>
                        <m:sSup>
                          <m:sSupPr>
                            <m:ctrlPr>
                              <a:rPr kumimoji="0" lang="en-US" sz="2100" b="0" i="1" u="none" strike="noStrike" kern="1200" cap="none" spc="0" normalizeH="0" baseline="0" noProof="0">
                                <a:ln>
                                  <a:noFill/>
                                </a:ln>
                                <a:effectLst/>
                                <a:uLnTx/>
                                <a:uFillTx/>
                                <a:latin typeface="Cambria Math" panose="02040503050406030204" pitchFamily="18" charset="0"/>
                              </a:rPr>
                            </m:ctrlPr>
                          </m:sSupPr>
                          <m:e>
                            <m:r>
                              <a:rPr kumimoji="0" lang="en-US" sz="2100" b="0" i="1" u="none" strike="noStrike" kern="1200" cap="none" spc="0" normalizeH="0" baseline="0" noProof="0">
                                <a:ln>
                                  <a:noFill/>
                                </a:ln>
                                <a:effectLst/>
                                <a:uLnTx/>
                                <a:uFillTx/>
                                <a:latin typeface="Cambria Math" panose="02040503050406030204" pitchFamily="18" charset="0"/>
                              </a:rPr>
                              <m:t>𝑒</m:t>
                            </m:r>
                          </m:e>
                          <m:sup>
                            <m:r>
                              <a:rPr kumimoji="0" lang="en-US" sz="2100" b="0" i="1" u="none" strike="noStrike" kern="1200" cap="none" spc="0" normalizeH="0" baseline="0" noProof="0">
                                <a:ln>
                                  <a:noFill/>
                                </a:ln>
                                <a:effectLst/>
                                <a:uLnTx/>
                                <a:uFillTx/>
                                <a:latin typeface="Cambria Math" panose="02040503050406030204" pitchFamily="18" charset="0"/>
                              </a:rPr>
                              <m:t>2</m:t>
                            </m:r>
                          </m:sup>
                        </m:sSup>
                      </m:e>
                    </m:nary>
                  </m:oMath>
                </a14:m>
                <a:r>
                  <a:rPr kumimoji="0" lang="en-US" sz="2100" b="0" i="0" u="none" strike="noStrike" kern="1200" cap="none" spc="0" normalizeH="0" baseline="0" noProof="0" dirty="0">
                    <a:ln>
                      <a:noFill/>
                    </a:ln>
                    <a:effectLst/>
                    <a:uLnTx/>
                    <a:uFillTx/>
                    <a:latin typeface="Helvetica" pitchFamily="34" charset="0"/>
                  </a:rPr>
                  <a:t>.</a:t>
                </a:r>
              </a:p>
              <a:p>
                <a:pPr marL="742950" marR="0" lvl="1" indent="-285750" defTabSz="914400" rtl="0" eaLnBrk="1" fontAlgn="auto" latinLnBrk="0" hangingPunct="1">
                  <a:spcBef>
                    <a:spcPct val="20000"/>
                  </a:spcBef>
                  <a:spcAft>
                    <a:spcPts val="0"/>
                  </a:spcAft>
                  <a:buClrTx/>
                  <a:buSzTx/>
                  <a:buFont typeface="Arial" panose="020B0604020202020204" pitchFamily="34" charset="0"/>
                  <a:buChar char="–"/>
                  <a:tabLst/>
                  <a:defRPr/>
                </a:pPr>
                <a:r>
                  <a:rPr kumimoji="0" lang="en-US" sz="2100" b="0" i="0" u="none" strike="noStrike" kern="1200" cap="none" spc="0" normalizeH="0" baseline="0" noProof="0" dirty="0">
                    <a:ln>
                      <a:noFill/>
                    </a:ln>
                    <a:effectLst/>
                    <a:uLnTx/>
                    <a:uFillTx/>
                    <a:latin typeface="Helvetica" pitchFamily="34" charset="0"/>
                  </a:rPr>
                  <a:t>Sum of the squared differences between the observed values and their predicted values.</a:t>
                </a:r>
              </a:p>
              <a:p>
                <a:pPr marL="742950" marR="0" lvl="1" indent="-285750" defTabSz="914400" rtl="0" eaLnBrk="1" fontAlgn="auto" latinLnBrk="0" hangingPunct="1">
                  <a:spcBef>
                    <a:spcPct val="20000"/>
                  </a:spcBef>
                  <a:spcAft>
                    <a:spcPts val="0"/>
                  </a:spcAft>
                  <a:buClrTx/>
                  <a:buSzTx/>
                  <a:buFont typeface="Arial" panose="020B0604020202020204" pitchFamily="34" charset="0"/>
                  <a:buChar char="–"/>
                  <a:tabLst/>
                  <a:defRPr/>
                </a:pPr>
                <a:r>
                  <a:rPr kumimoji="0" lang="en-US" sz="2100" b="0" i="0" u="none" strike="noStrike" kern="1200" cap="none" spc="0" normalizeH="0" baseline="0" noProof="0" dirty="0">
                    <a:ln>
                      <a:noFill/>
                    </a:ln>
                    <a:effectLst/>
                    <a:uLnTx/>
                    <a:uFillTx/>
                    <a:latin typeface="Helvetica" pitchFamily="34" charset="0"/>
                  </a:rPr>
                  <a:t>Sum of squared differences from the regression equation.</a:t>
                </a:r>
              </a:p>
              <a:p>
                <a:pPr marL="742950" marR="0" lvl="1" indent="-285750" defTabSz="914400" rtl="0" eaLnBrk="1" fontAlgn="auto" latinLnBrk="0" hangingPunct="1">
                  <a:spcBef>
                    <a:spcPct val="20000"/>
                  </a:spcBef>
                  <a:spcAft>
                    <a:spcPts val="0"/>
                  </a:spcAft>
                  <a:buClrTx/>
                  <a:buSzTx/>
                  <a:buFont typeface="Arial" panose="020B0604020202020204" pitchFamily="34" charset="0"/>
                  <a:buChar char="–"/>
                  <a:tabLst/>
                  <a:defRPr/>
                </a:pPr>
                <a:r>
                  <a:rPr kumimoji="0" lang="en-US" sz="2100" b="0" i="0" u="none" strike="noStrike" kern="1200" cap="none" spc="0" normalizeH="0" baseline="0" noProof="0" dirty="0">
                    <a:ln>
                      <a:noFill/>
                    </a:ln>
                    <a:effectLst/>
                    <a:uLnTx/>
                    <a:uFillTx/>
                    <a:latin typeface="Helvetica" pitchFamily="34" charset="0"/>
                  </a:rPr>
                  <a:t>Desirable properties if certain assumptions hold</a:t>
                </a:r>
              </a:p>
              <a:p>
                <a:pPr marL="742950" marR="0" lvl="1" indent="-285750" defTabSz="914400" rtl="0" eaLnBrk="1" fontAlgn="auto" latinLnBrk="0" hangingPunct="1">
                  <a:spcBef>
                    <a:spcPct val="20000"/>
                  </a:spcBef>
                  <a:spcAft>
                    <a:spcPts val="0"/>
                  </a:spcAft>
                  <a:buClrTx/>
                  <a:buSzTx/>
                  <a:buFont typeface="Arial" panose="020B0604020202020204" pitchFamily="34" charset="0"/>
                  <a:buChar char="–"/>
                  <a:tabLst/>
                  <a:defRPr/>
                </a:pPr>
                <a:r>
                  <a:rPr kumimoji="0" lang="en-US" sz="2100" b="0" i="0" u="none" strike="noStrike" kern="1200" cap="none" spc="0" normalizeH="0" baseline="0" noProof="0" dirty="0">
                    <a:ln>
                      <a:noFill/>
                    </a:ln>
                    <a:effectLst/>
                    <a:uLnTx/>
                    <a:uFillTx/>
                    <a:latin typeface="Helvetica" pitchFamily="34" charset="0"/>
                  </a:rPr>
                  <a:t>Gives an equation “closest” to the data</a:t>
                </a:r>
              </a:p>
            </p:txBody>
          </p:sp>
        </mc:Choice>
        <mc:Fallback>
          <p:sp>
            <p:nvSpPr>
              <p:cNvPr id="7" name="Content Placeholder 2">
                <a:extLst>
                  <a:ext uri="{FF2B5EF4-FFF2-40B4-BE49-F238E27FC236}">
                    <a16:creationId xmlns:a16="http://schemas.microsoft.com/office/drawing/2014/main" id="{6818A188-2B8D-9067-5C82-C44B30183589}"/>
                  </a:ext>
                </a:extLst>
              </p:cNvPr>
              <p:cNvSpPr>
                <a:spLocks noGrp="1" noRot="1" noChangeAspect="1" noMove="1" noResize="1" noEditPoints="1" noAdjustHandles="1" noChangeArrowheads="1" noChangeShapeType="1" noTextEdit="1"/>
              </p:cNvSpPr>
              <p:nvPr>
                <p:ph idx="1"/>
              </p:nvPr>
            </p:nvSpPr>
            <p:spPr>
              <a:xfrm>
                <a:off x="169333" y="1388536"/>
                <a:ext cx="7932562" cy="4564859"/>
              </a:xfrm>
              <a:blipFill>
                <a:blip r:embed="rId3"/>
                <a:stretch>
                  <a:fillRect l="-769" t="-1602" r="-6226"/>
                </a:stretch>
              </a:blipFill>
            </p:spPr>
            <p:txBody>
              <a:bodyPr/>
              <a:lstStyle/>
              <a:p>
                <a:r>
                  <a:rPr lang="en-US">
                    <a:noFill/>
                  </a:rPr>
                  <a:t> </a:t>
                </a:r>
              </a:p>
            </p:txBody>
          </p:sp>
        </mc:Fallback>
      </mc:AlternateContent>
      <p:pic>
        <p:nvPicPr>
          <p:cNvPr id="5" name="Picture 4" descr="Domino effect white cut-outs and one blue cutout">
            <a:extLst>
              <a:ext uri="{FF2B5EF4-FFF2-40B4-BE49-F238E27FC236}">
                <a16:creationId xmlns:a16="http://schemas.microsoft.com/office/drawing/2014/main" id="{5B9A9B16-6980-5933-C458-C5FD2D11D83E}"/>
              </a:ext>
            </a:extLst>
          </p:cNvPr>
          <p:cNvPicPr>
            <a:picLocks noChangeAspect="1"/>
          </p:cNvPicPr>
          <p:nvPr/>
        </p:nvPicPr>
        <p:blipFill rotWithShape="1">
          <a:blip r:embed="rId4"/>
          <a:srcRect l="42257" r="5906" b="-1"/>
          <a:stretch/>
        </p:blipFill>
        <p:spPr>
          <a:xfrm>
            <a:off x="8101895" y="904605"/>
            <a:ext cx="3920772" cy="5048790"/>
          </a:xfrm>
          <a:prstGeom prst="rect">
            <a:avLst/>
          </a:prstGeom>
        </p:spPr>
      </p:pic>
      <p:grpSp>
        <p:nvGrpSpPr>
          <p:cNvPr id="14" name="Group 13">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5" name="Rectangle 14">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5530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0EF450-7401-7A2F-1491-32C84DABA26F}"/>
              </a:ext>
            </a:extLst>
          </p:cNvPr>
          <p:cNvSpPr>
            <a:spLocks noGrp="1"/>
          </p:cNvSpPr>
          <p:nvPr>
            <p:ph type="title"/>
          </p:nvPr>
        </p:nvSpPr>
        <p:spPr/>
        <p:txBody>
          <a:bodyPr/>
          <a:lstStyle/>
          <a:p>
            <a:r>
              <a:rPr lang="en-US" dirty="0"/>
              <a:t>LR Model: Intercept and Slope</a:t>
            </a:r>
          </a:p>
        </p:txBody>
      </p:sp>
      <mc:AlternateContent xmlns:mc="http://schemas.openxmlformats.org/markup-compatibility/2006">
        <mc:Choice xmlns:a14="http://schemas.microsoft.com/office/drawing/2010/main" Requires="a14">
          <p:sp>
            <p:nvSpPr>
              <p:cNvPr id="6" name="Content Placeholder 1">
                <a:extLst>
                  <a:ext uri="{FF2B5EF4-FFF2-40B4-BE49-F238E27FC236}">
                    <a16:creationId xmlns:a16="http://schemas.microsoft.com/office/drawing/2014/main" id="{F146570F-140A-5D5A-9115-AA743E09DCFD}"/>
                  </a:ext>
                </a:extLst>
              </p:cNvPr>
              <p:cNvSpPr>
                <a:spLocks noGrp="1"/>
              </p:cNvSpPr>
              <p:nvPr>
                <p:ph idx="1"/>
              </p:nvPr>
            </p:nvSpPr>
            <p:spPr>
              <a:xfrm>
                <a:off x="838200" y="1825625"/>
                <a:ext cx="10515600" cy="4351338"/>
              </a:xfrm>
            </p:spPr>
            <p:txBody>
              <a:bodyPr>
                <a:normAutofit fontScale="92500"/>
              </a:body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Helvetica" pitchFamily="34" charset="0"/>
                    <a:ea typeface="+mn-ea"/>
                    <a:cs typeface="+mn-cs"/>
                  </a:rPr>
                  <a:t>Using calculus, equations have been derived for </a:t>
                </a:r>
                <a14:m>
                  <m:oMath xmlns:m="http://schemas.openxmlformats.org/officeDocument/2006/math">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𝑏</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a14:m>
                <a:r>
                  <a:rPr kumimoji="0" lang="en-US" sz="2800" b="0" i="0" u="none" strike="noStrike" kern="1200" cap="none" spc="0" normalizeH="0" baseline="0" noProof="0" dirty="0">
                    <a:ln>
                      <a:noFill/>
                    </a:ln>
                    <a:solidFill>
                      <a:prstClr val="black"/>
                    </a:solidFill>
                    <a:effectLst/>
                    <a:uLnTx/>
                    <a:uFillTx/>
                    <a:latin typeface="Helvetica" pitchFamily="34" charset="0"/>
                    <a:ea typeface="+mn-ea"/>
                    <a:cs typeface="+mn-cs"/>
                  </a:rPr>
                  <a:t>and</a:t>
                </a:r>
                <a14:m>
                  <m:oMath xmlns:m="http://schemas.openxmlformats.org/officeDocument/2006/math">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𝑏</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sub>
                    </m:sSub>
                  </m:oMath>
                </a14:m>
                <a:r>
                  <a:rPr kumimoji="0" lang="en-US" sz="2800" b="0" i="0" u="none" strike="noStrike" kern="1200" cap="none" spc="0" normalizeH="0" baseline="0" noProof="0" dirty="0">
                    <a:ln>
                      <a:noFill/>
                    </a:ln>
                    <a:solidFill>
                      <a:prstClr val="black"/>
                    </a:solidFill>
                    <a:effectLst/>
                    <a:uLnTx/>
                    <a:uFillTx/>
                    <a:latin typeface="Helvetica" pitchFamily="34" charset="0"/>
                    <a:ea typeface="+mn-ea"/>
                    <a:cs typeface="+mn-cs"/>
                  </a:rPr>
                  <a:t>.</a:t>
                </a:r>
              </a:p>
              <a:p>
                <a:pPr marL="742950" lvl="1" indent="-285750">
                  <a:lnSpc>
                    <a:spcPct val="100000"/>
                  </a:lnSpc>
                  <a:spcBef>
                    <a:spcPct val="20000"/>
                  </a:spcBef>
                  <a:buFont typeface="Arial" panose="020B0604020202020204" pitchFamily="34" charset="0"/>
                  <a:buChar char="–"/>
                  <a:defRPr/>
                </a:pPr>
                <a14:m>
                  <m:oMath xmlns:m="http://schemas.openxmlformats.org/officeDocument/2006/math">
                    <m:sSub>
                      <m:sSubPr>
                        <m:ctrlP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𝑏</m:t>
                        </m:r>
                      </m:e>
                      <m:sub>
                        <m: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nary>
                          <m:naryPr>
                            <m:chr m:val="∑"/>
                            <m:subHide m:val="on"/>
                            <m:supHide m:val="on"/>
                            <m:ctrlP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sup/>
                          <m:e>
                            <m: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acc>
                              <m:accPr>
                                <m:chr m:val="̅"/>
                                <m:ctrlP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acc>
                            <m: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acc>
                              <m:accPr>
                                <m:chr m:val="̅"/>
                                <m:ctrlP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acc>
                            <m: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e>
                        </m:nary>
                      </m:num>
                      <m:den>
                        <m:nary>
                          <m:naryPr>
                            <m:chr m:val="∑"/>
                            <m:subHide m:val="on"/>
                            <m:supHide m:val="on"/>
                            <m:ctrlP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sup/>
                          <m:e>
                            <m:sSup>
                              <m:sSupPr>
                                <m:ctrlP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acc>
                                  <m:accPr>
                                    <m:chr m:val="̅"/>
                                    <m:ctrlP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acc>
                                <m: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sup>
                                <m: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e>
                        </m:nary>
                      </m:den>
                    </m:f>
                  </m:oMath>
                </a14:m>
                <a:r>
                  <a:rPr kumimoji="0" lang="en-US" altLang="en-US" sz="2400" b="0" i="0" u="none" strike="noStrike" kern="1200" cap="none" spc="0" normalizeH="0" baseline="0" noProof="0" dirty="0">
                    <a:ln>
                      <a:noFill/>
                    </a:ln>
                    <a:solidFill>
                      <a:prstClr val="black"/>
                    </a:solidFill>
                    <a:effectLst/>
                    <a:uLnTx/>
                    <a:uFillTx/>
                    <a:latin typeface="Helvetica" pitchFamily="34" charset="0"/>
                    <a:ea typeface="+mn-ea"/>
                    <a:cs typeface="+mn-cs"/>
                  </a:rPr>
                  <a:t>  OR 	</a:t>
                </a:r>
                <a:r>
                  <a:rPr lang="en-US" dirty="0">
                    <a:solidFill>
                      <a:prstClr val="black"/>
                    </a:solidFill>
                  </a:rPr>
                  <a:t> </a:t>
                </a:r>
                <a14:m>
                  <m:oMath xmlns:m="http://schemas.openxmlformats.org/officeDocument/2006/math">
                    <m:sSub>
                      <m:sSubPr>
                        <m:ctrlPr>
                          <a:rPr lang="en-US" altLang="en-US" sz="2600" i="1">
                            <a:solidFill>
                              <a:prstClr val="black"/>
                            </a:solidFill>
                            <a:latin typeface="Cambria Math" panose="02040503050406030204" pitchFamily="18" charset="0"/>
                          </a:rPr>
                        </m:ctrlPr>
                      </m:sSubPr>
                      <m:e>
                        <m:r>
                          <a:rPr lang="en-US" altLang="en-US" sz="2600" i="1">
                            <a:solidFill>
                              <a:prstClr val="black"/>
                            </a:solidFill>
                            <a:latin typeface="Cambria Math" panose="02040503050406030204" pitchFamily="18" charset="0"/>
                          </a:rPr>
                          <m:t>𝑏</m:t>
                        </m:r>
                      </m:e>
                      <m:sub>
                        <m:r>
                          <a:rPr lang="en-US" altLang="en-US" sz="2600" i="1">
                            <a:solidFill>
                              <a:prstClr val="black"/>
                            </a:solidFill>
                            <a:latin typeface="Cambria Math" panose="02040503050406030204" pitchFamily="18" charset="0"/>
                          </a:rPr>
                          <m:t>1</m:t>
                        </m:r>
                      </m:sub>
                    </m:sSub>
                    <m:r>
                      <a:rPr lang="en-US" altLang="en-US" sz="2600" i="1">
                        <a:solidFill>
                          <a:prstClr val="black"/>
                        </a:solidFill>
                        <a:latin typeface="Cambria Math" panose="02040503050406030204" pitchFamily="18" charset="0"/>
                      </a:rPr>
                      <m:t>=</m:t>
                    </m:r>
                    <m:r>
                      <a:rPr lang="en-US" sz="2800" i="1">
                        <a:solidFill>
                          <a:prstClr val="black"/>
                        </a:solidFill>
                        <a:latin typeface="Cambria Math" panose="02040503050406030204" pitchFamily="18" charset="0"/>
                      </a:rPr>
                      <m:t>𝑟</m:t>
                    </m:r>
                    <m:r>
                      <a:rPr lang="en-US" sz="2800" b="0" i="1" smtClean="0">
                        <a:solidFill>
                          <a:prstClr val="black"/>
                        </a:solidFill>
                        <a:latin typeface="Cambria Math" panose="02040503050406030204" pitchFamily="18" charset="0"/>
                      </a:rPr>
                      <m:t> </m:t>
                    </m:r>
                    <m:f>
                      <m:fPr>
                        <m:ctrlPr>
                          <a:rPr lang="en-US" sz="2600" i="1">
                            <a:solidFill>
                              <a:prstClr val="black"/>
                            </a:solidFill>
                            <a:latin typeface="Cambria Math" panose="02040503050406030204" pitchFamily="18" charset="0"/>
                          </a:rPr>
                        </m:ctrlPr>
                      </m:fPr>
                      <m:num>
                        <m:sSub>
                          <m:sSubPr>
                            <m:ctrlPr>
                              <a:rPr lang="en-US" sz="2600" i="1">
                                <a:solidFill>
                                  <a:prstClr val="black"/>
                                </a:solidFill>
                                <a:latin typeface="Cambria Math" panose="02040503050406030204" pitchFamily="18" charset="0"/>
                              </a:rPr>
                            </m:ctrlPr>
                          </m:sSubPr>
                          <m:e>
                            <m:r>
                              <a:rPr lang="en-US" sz="2600" i="1">
                                <a:solidFill>
                                  <a:prstClr val="black"/>
                                </a:solidFill>
                                <a:latin typeface="Cambria Math" panose="02040503050406030204" pitchFamily="18" charset="0"/>
                              </a:rPr>
                              <m:t>𝑠</m:t>
                            </m:r>
                          </m:e>
                          <m:sub>
                            <m:r>
                              <a:rPr lang="en-US" sz="2600" i="1">
                                <a:solidFill>
                                  <a:prstClr val="black"/>
                                </a:solidFill>
                                <a:latin typeface="Cambria Math" panose="02040503050406030204" pitchFamily="18" charset="0"/>
                              </a:rPr>
                              <m:t>𝑦</m:t>
                            </m:r>
                          </m:sub>
                        </m:sSub>
                      </m:num>
                      <m:den>
                        <m:sSub>
                          <m:sSubPr>
                            <m:ctrlPr>
                              <a:rPr lang="en-US" sz="2600" i="1">
                                <a:solidFill>
                                  <a:prstClr val="black"/>
                                </a:solidFill>
                                <a:latin typeface="Cambria Math" panose="02040503050406030204" pitchFamily="18" charset="0"/>
                              </a:rPr>
                            </m:ctrlPr>
                          </m:sSubPr>
                          <m:e>
                            <m:r>
                              <a:rPr lang="en-US" sz="2600" i="1">
                                <a:solidFill>
                                  <a:prstClr val="black"/>
                                </a:solidFill>
                                <a:latin typeface="Cambria Math" panose="02040503050406030204" pitchFamily="18" charset="0"/>
                              </a:rPr>
                              <m:t>𝑠</m:t>
                            </m:r>
                          </m:e>
                          <m:sub>
                            <m:r>
                              <a:rPr lang="en-US" sz="2600" i="1">
                                <a:solidFill>
                                  <a:prstClr val="black"/>
                                </a:solidFill>
                                <a:latin typeface="Cambria Math" panose="02040503050406030204" pitchFamily="18" charset="0"/>
                              </a:rPr>
                              <m:t>𝑥</m:t>
                            </m:r>
                          </m:sub>
                        </m:sSub>
                      </m:den>
                    </m:f>
                  </m:oMath>
                </a14:m>
                <a:endParaRPr kumimoji="0" lang="en-US" altLang="en-US" sz="2400" b="0" i="0" u="none" strike="noStrike" kern="1200" cap="none" spc="0" normalizeH="0" baseline="0" noProof="0" dirty="0">
                  <a:ln>
                    <a:noFill/>
                  </a:ln>
                  <a:solidFill>
                    <a:prstClr val="black"/>
                  </a:solidFill>
                  <a:effectLst/>
                  <a:uLnTx/>
                  <a:uFillTx/>
                  <a:latin typeface="Helvetica" pitchFamily="34" charset="0"/>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14:m>
                  <m:oMath xmlns:m="http://schemas.openxmlformats.org/officeDocument/2006/math">
                    <m:sSub>
                      <m:sSubPr>
                        <m:ctrlP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𝑏</m:t>
                        </m:r>
                      </m:e>
                      <m:sub>
                        <m: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sub>
                    </m:sSub>
                    <m: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acc>
                      <m:accPr>
                        <m:chr m:val="̅"/>
                        <m:ctrlP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acc>
                    <m: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𝑏</m:t>
                        </m:r>
                      </m:e>
                      <m:sub>
                        <m: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acc>
                      <m:accPr>
                        <m:chr m:val="̅"/>
                        <m:ctrlP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acc>
                  </m:oMath>
                </a14:m>
                <a:endParaRPr kumimoji="0" lang="en-US" sz="2400" b="0" i="0" u="none" strike="noStrike" kern="1200" cap="none" spc="0" normalizeH="0" baseline="0" noProof="0" dirty="0">
                  <a:ln>
                    <a:noFill/>
                  </a:ln>
                  <a:solidFill>
                    <a:prstClr val="black"/>
                  </a:solidFill>
                  <a:effectLst/>
                  <a:uLnTx/>
                  <a:uFillTx/>
                  <a:latin typeface="Helvetica" pitchFamily="34" charset="0"/>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dirty="0">
                    <a:solidFill>
                      <a:prstClr val="black"/>
                    </a:solidFill>
                    <a:latin typeface="Helvetica" pitchFamily="34" charset="0"/>
                  </a:rPr>
                  <a:t>Where </a:t>
                </a:r>
                <a14:m>
                  <m:oMath xmlns:m="http://schemas.openxmlformats.org/officeDocument/2006/math">
                    <m:acc>
                      <m:accPr>
                        <m:chr m:val="̅"/>
                        <m:ctrlPr>
                          <a:rPr kumimoji="0" lang="en-US" alt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acc>
                    <m:r>
                      <a:rPr kumimoji="0" lang="en-US" alt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acc>
                      <m:accPr>
                        <m:chr m:val="̅"/>
                        <m:ctrlP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acc>
                    <m:r>
                      <a:rPr kumimoji="0" lang="en-US" alt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alt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𝑎𝑟𝑒</m:t>
                    </m:r>
                    <m:r>
                      <a:rPr kumimoji="0" lang="en-US" alt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alt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𝑡h𝑒</m:t>
                    </m:r>
                    <m:r>
                      <a:rPr kumimoji="0" lang="en-US" alt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alt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𝑚𝑒𝑎𝑛𝑠</m:t>
                    </m:r>
                  </m:oMath>
                </a14:m>
                <a:endParaRPr kumimoji="0" lang="en-US" sz="2400" b="0" i="0" u="none" strike="noStrike" kern="1200" cap="none" spc="0" normalizeH="0" baseline="0" noProof="0" dirty="0">
                  <a:ln>
                    <a:noFill/>
                  </a:ln>
                  <a:solidFill>
                    <a:prstClr val="black"/>
                  </a:solidFill>
                  <a:effectLst/>
                  <a:uLnTx/>
                  <a:uFillTx/>
                  <a:latin typeface="Helvetica" pitchFamily="34"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Helvetica" pitchFamily="34" charset="0"/>
                    <a:ea typeface="+mn-ea"/>
                    <a:cs typeface="+mn-cs"/>
                  </a:rPr>
                  <a:t>No manual calculation, use statistical software packages or programming languages.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dirty="0">
                    <a:solidFill>
                      <a:prstClr val="black"/>
                    </a:solidFill>
                    <a:latin typeface="Helvetica" pitchFamily="34" charset="0"/>
                  </a:rPr>
                  <a:t>I</a:t>
                </a:r>
                <a:r>
                  <a:rPr kumimoji="0" lang="en-US" sz="2800" b="0" i="0" u="none" strike="noStrike" kern="1200" cap="none" spc="0" normalizeH="0" baseline="0" noProof="0" dirty="0" err="1">
                    <a:ln>
                      <a:noFill/>
                    </a:ln>
                    <a:solidFill>
                      <a:prstClr val="black"/>
                    </a:solidFill>
                    <a:effectLst/>
                    <a:uLnTx/>
                    <a:uFillTx/>
                    <a:latin typeface="Helvetica" pitchFamily="34" charset="0"/>
                    <a:ea typeface="+mn-ea"/>
                    <a:cs typeface="+mn-cs"/>
                  </a:rPr>
                  <a:t>nterpret</a:t>
                </a:r>
                <a:r>
                  <a:rPr kumimoji="0" lang="en-US" sz="2800" b="0" i="0" u="none" strike="noStrike" kern="1200" cap="none" spc="0" normalizeH="0" baseline="0" noProof="0" dirty="0">
                    <a:ln>
                      <a:noFill/>
                    </a:ln>
                    <a:solidFill>
                      <a:prstClr val="black"/>
                    </a:solidFill>
                    <a:effectLst/>
                    <a:uLnTx/>
                    <a:uFillTx/>
                    <a:latin typeface="Helvetica" pitchFamily="34" charset="0"/>
                    <a:ea typeface="+mn-ea"/>
                    <a:cs typeface="+mn-cs"/>
                  </a:rPr>
                  <a:t> them</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14:m>
                  <m:oMath xmlns:m="http://schemas.openxmlformats.org/officeDocument/2006/math">
                    <m:sSub>
                      <m:sSubPr>
                        <m:ctrlP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𝑏</m:t>
                        </m:r>
                      </m:e>
                      <m:sub>
                        <m:r>
                          <a:rPr kumimoji="0" lang="en-US" alt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a14:m>
                <a:r>
                  <a:rPr kumimoji="0" lang="en-US" sz="2400" b="0" i="0" u="none" strike="noStrike" kern="1200" cap="none" spc="0" normalizeH="0" baseline="0" noProof="0" dirty="0">
                    <a:ln>
                      <a:noFill/>
                    </a:ln>
                    <a:solidFill>
                      <a:prstClr val="black"/>
                    </a:solidFill>
                    <a:effectLst/>
                    <a:uLnTx/>
                    <a:uFillTx/>
                    <a:latin typeface="Helvetica" pitchFamily="34" charset="0"/>
                    <a:ea typeface="+mn-ea"/>
                    <a:cs typeface="+mn-cs"/>
                  </a:rPr>
                  <a:t> is the change in </a:t>
                </a:r>
                <a14:m>
                  <m:oMath xmlns:m="http://schemas.openxmlformats.org/officeDocument/2006/math">
                    <m:acc>
                      <m:accPr>
                        <m: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acc>
                  </m:oMath>
                </a14:m>
                <a:r>
                  <a:rPr kumimoji="0" lang="en-US" sz="2400" b="0" i="0" u="none" strike="noStrike" kern="1200" cap="none" spc="0" normalizeH="0" baseline="0" noProof="0" dirty="0">
                    <a:ln>
                      <a:noFill/>
                    </a:ln>
                    <a:solidFill>
                      <a:prstClr val="black"/>
                    </a:solidFill>
                    <a:effectLst/>
                    <a:uLnTx/>
                    <a:uFillTx/>
                    <a:latin typeface="Helvetica" pitchFamily="34" charset="0"/>
                    <a:ea typeface="+mn-ea"/>
                    <a:cs typeface="+mn-cs"/>
                  </a:rPr>
                  <a:t> when </a:t>
                </a: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oMath>
                </a14:m>
                <a:r>
                  <a:rPr kumimoji="0" lang="en-US" sz="2400" b="0" i="0" u="none" strike="noStrike" kern="1200" cap="none" spc="0" normalizeH="0" baseline="0" noProof="0" dirty="0">
                    <a:ln>
                      <a:noFill/>
                    </a:ln>
                    <a:solidFill>
                      <a:prstClr val="black"/>
                    </a:solidFill>
                    <a:effectLst/>
                    <a:uLnTx/>
                    <a:uFillTx/>
                    <a:latin typeface="Helvetica" pitchFamily="34" charset="0"/>
                    <a:ea typeface="+mn-ea"/>
                    <a:cs typeface="+mn-cs"/>
                  </a:rPr>
                  <a:t> increases by one unit</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𝑏</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sub>
                    </m:sSub>
                  </m:oMath>
                </a14:m>
                <a:r>
                  <a:rPr kumimoji="0" lang="en-US" sz="2400" b="0" i="0" u="none" strike="noStrike" kern="1200" cap="none" spc="0" normalizeH="0" baseline="0" noProof="0" dirty="0">
                    <a:ln>
                      <a:noFill/>
                    </a:ln>
                    <a:solidFill>
                      <a:prstClr val="black"/>
                    </a:solidFill>
                    <a:effectLst/>
                    <a:uLnTx/>
                    <a:uFillTx/>
                    <a:latin typeface="Helvetica" pitchFamily="34" charset="0"/>
                    <a:ea typeface="+mn-ea"/>
                    <a:cs typeface="+mn-cs"/>
                  </a:rPr>
                  <a:t> is the predicted value when x has a value of zero, not always meaningful</a:t>
                </a:r>
              </a:p>
              <a:p>
                <a:endParaRPr lang="en-US" dirty="0"/>
              </a:p>
            </p:txBody>
          </p:sp>
        </mc:Choice>
        <mc:Fallback>
          <p:sp>
            <p:nvSpPr>
              <p:cNvPr id="6" name="Content Placeholder 1">
                <a:extLst>
                  <a:ext uri="{FF2B5EF4-FFF2-40B4-BE49-F238E27FC236}">
                    <a16:creationId xmlns:a16="http://schemas.microsoft.com/office/drawing/2014/main" id="{F146570F-140A-5D5A-9115-AA743E09DCFD}"/>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928" t="-1261"/>
                </a:stretch>
              </a:blipFill>
            </p:spPr>
            <p:txBody>
              <a:bodyPr/>
              <a:lstStyle/>
              <a:p>
                <a:r>
                  <a:rPr lang="en-US">
                    <a:noFill/>
                  </a:rPr>
                  <a:t> </a:t>
                </a:r>
              </a:p>
            </p:txBody>
          </p:sp>
        </mc:Fallback>
      </mc:AlternateContent>
      <p:pic>
        <p:nvPicPr>
          <p:cNvPr id="8" name="Picture 7" descr="A black background with a black square&#10;&#10;Description automatically generated with medium confidence">
            <a:extLst>
              <a:ext uri="{FF2B5EF4-FFF2-40B4-BE49-F238E27FC236}">
                <a16:creationId xmlns:a16="http://schemas.microsoft.com/office/drawing/2014/main" id="{8FF248C0-6174-4EEC-F087-6F4C6246D11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441019" y="152490"/>
            <a:ext cx="3292478" cy="1467290"/>
          </a:xfrm>
          <a:prstGeom prst="rect">
            <a:avLst/>
          </a:prstGeom>
        </p:spPr>
      </p:pic>
    </p:spTree>
    <p:extLst>
      <p:ext uri="{BB962C8B-B14F-4D97-AF65-F5344CB8AC3E}">
        <p14:creationId xmlns:p14="http://schemas.microsoft.com/office/powerpoint/2010/main" val="873929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0EF450-7401-7A2F-1491-32C84DABA26F}"/>
              </a:ext>
            </a:extLst>
          </p:cNvPr>
          <p:cNvSpPr>
            <a:spLocks noGrp="1"/>
          </p:cNvSpPr>
          <p:nvPr>
            <p:ph type="title"/>
          </p:nvPr>
        </p:nvSpPr>
        <p:spPr/>
        <p:txBody>
          <a:bodyPr/>
          <a:lstStyle/>
          <a:p>
            <a:r>
              <a:rPr lang="en-US" dirty="0"/>
              <a:t>LR Model</a:t>
            </a:r>
          </a:p>
        </p:txBody>
      </p:sp>
      <p:pic>
        <p:nvPicPr>
          <p:cNvPr id="5" name="Picture 4">
            <a:extLst>
              <a:ext uri="{FF2B5EF4-FFF2-40B4-BE49-F238E27FC236}">
                <a16:creationId xmlns:a16="http://schemas.microsoft.com/office/drawing/2014/main" id="{D0D58872-A8F6-523D-2B53-36B624D08951}"/>
              </a:ext>
            </a:extLst>
          </p:cNvPr>
          <p:cNvPicPr>
            <a:picLocks noChangeAspect="1"/>
          </p:cNvPicPr>
          <p:nvPr/>
        </p:nvPicPr>
        <p:blipFill>
          <a:blip r:embed="rId3"/>
          <a:stretch>
            <a:fillRect/>
          </a:stretch>
        </p:blipFill>
        <p:spPr>
          <a:xfrm>
            <a:off x="3475171" y="5631520"/>
            <a:ext cx="3651662" cy="861355"/>
          </a:xfrm>
          <a:prstGeom prst="rect">
            <a:avLst/>
          </a:prstGeom>
        </p:spPr>
      </p:pic>
      <mc:AlternateContent xmlns:mc="http://schemas.openxmlformats.org/markup-compatibility/2006">
        <mc:Choice xmlns:a14="http://schemas.microsoft.com/office/drawing/2010/main" Requires="a14">
          <p:sp>
            <p:nvSpPr>
              <p:cNvPr id="7" name="Content Placeholder 1">
                <a:extLst>
                  <a:ext uri="{FF2B5EF4-FFF2-40B4-BE49-F238E27FC236}">
                    <a16:creationId xmlns:a16="http://schemas.microsoft.com/office/drawing/2014/main" id="{882603DB-82E6-06CB-D8A4-25D81EF5F5FC}"/>
                  </a:ext>
                </a:extLst>
              </p:cNvPr>
              <p:cNvSpPr>
                <a:spLocks noGrp="1"/>
              </p:cNvSpPr>
              <p:nvPr>
                <p:ph idx="1"/>
              </p:nvPr>
            </p:nvSpPr>
            <p:spPr>
              <a:xfrm>
                <a:off x="838200" y="1825625"/>
                <a:ext cx="10515600" cy="3532438"/>
              </a:xfrm>
            </p:spPr>
            <p:txBody>
              <a:bodyPr>
                <a:normAutofit/>
              </a:bodyPr>
              <a:lstStyle/>
              <a:p>
                <a:r>
                  <a:rPr lang="en-US" b="1" dirty="0"/>
                  <a:t>How well</a:t>
                </a:r>
                <a:r>
                  <a:rPr lang="en-US" dirty="0"/>
                  <a:t> the simple LR line models the data can be measured by how much closer the predictions from the regression line are to the observed values compared to predictions from a model that assumes no relationship exists between x and y</a:t>
                </a:r>
              </a:p>
              <a:p>
                <a:r>
                  <a:rPr lang="en-US" dirty="0"/>
                  <a:t> </a:t>
                </a:r>
                <a:r>
                  <a:rPr lang="en-US" b="1" dirty="0"/>
                  <a:t>"no-relationship"</a:t>
                </a:r>
                <a:r>
                  <a:rPr lang="en-US" dirty="0"/>
                  <a:t> model would be a horizontal line model </a:t>
                </a:r>
                <a14:m>
                  <m:oMath xmlns:m="http://schemas.openxmlformats.org/officeDocument/2006/math">
                    <m:acc>
                      <m:accPr>
                        <m:chr m:val="̂"/>
                        <m:ctrlPr>
                          <a:rPr lang="en-US" altLang="en-US" i="1" smtClean="0">
                            <a:solidFill>
                              <a:prstClr val="black"/>
                            </a:solidFill>
                            <a:latin typeface="Cambria Math" panose="02040503050406030204" pitchFamily="18" charset="0"/>
                          </a:rPr>
                        </m:ctrlPr>
                      </m:accPr>
                      <m:e>
                        <m:r>
                          <a:rPr lang="en-US" altLang="en-US" b="0" i="1" smtClean="0">
                            <a:solidFill>
                              <a:prstClr val="black"/>
                            </a:solidFill>
                            <a:latin typeface="Cambria Math" panose="02040503050406030204" pitchFamily="18" charset="0"/>
                          </a:rPr>
                          <m:t>𝑦</m:t>
                        </m:r>
                      </m:e>
                    </m:acc>
                    <m:r>
                      <a:rPr lang="en-US" altLang="en-US" b="0" i="1" smtClean="0">
                        <a:solidFill>
                          <a:prstClr val="black"/>
                        </a:solidFill>
                        <a:latin typeface="Cambria Math" panose="02040503050406030204" pitchFamily="18" charset="0"/>
                      </a:rPr>
                      <m:t>=</m:t>
                    </m:r>
                    <m:acc>
                      <m:accPr>
                        <m:chr m:val="̅"/>
                        <m:ctrlPr>
                          <a:rPr lang="en-US" altLang="en-US" i="1" smtClean="0">
                            <a:solidFill>
                              <a:prstClr val="black"/>
                            </a:solidFill>
                            <a:latin typeface="Cambria Math" panose="02040503050406030204" pitchFamily="18" charset="0"/>
                          </a:rPr>
                        </m:ctrlPr>
                      </m:accPr>
                      <m:e>
                        <m:r>
                          <a:rPr lang="en-US" altLang="en-US" i="1">
                            <a:solidFill>
                              <a:prstClr val="black"/>
                            </a:solidFill>
                            <a:latin typeface="Cambria Math" panose="02040503050406030204" pitchFamily="18" charset="0"/>
                          </a:rPr>
                          <m:t>𝑦</m:t>
                        </m:r>
                      </m:e>
                    </m:acc>
                    <m:r>
                      <a:rPr lang="en-US" altLang="en-US" b="0" i="1" smtClean="0">
                        <a:solidFill>
                          <a:prstClr val="black"/>
                        </a:solidFill>
                        <a:latin typeface="Cambria Math" panose="02040503050406030204" pitchFamily="18" charset="0"/>
                      </a:rPr>
                      <m:t> </m:t>
                    </m:r>
                  </m:oMath>
                </a14:m>
                <a:r>
                  <a:rPr lang="en-US" dirty="0"/>
                  <a:t>that returns the mean of y for every value of x</a:t>
                </a:r>
              </a:p>
              <a:p>
                <a:r>
                  <a:rPr lang="en-US" dirty="0"/>
                  <a:t>The proportion of variation explained by a simple linear regression is given by the equation below and equal to </a:t>
                </a:r>
                <a14:m>
                  <m:oMath xmlns:m="http://schemas.openxmlformats.org/officeDocument/2006/math">
                    <m:sSup>
                      <m:sSupPr>
                        <m:ctrlPr>
                          <a:rPr lang="en-US" sz="2800" i="1" smtClean="0">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𝑟</m:t>
                        </m:r>
                      </m:e>
                      <m:sup>
                        <m:r>
                          <a:rPr lang="en-US" sz="2800" b="0" i="1" smtClean="0">
                            <a:solidFill>
                              <a:prstClr val="black"/>
                            </a:solidFill>
                            <a:latin typeface="Cambria Math" panose="02040503050406030204" pitchFamily="18" charset="0"/>
                          </a:rPr>
                          <m:t>2</m:t>
                        </m:r>
                      </m:sup>
                    </m:sSup>
                  </m:oMath>
                </a14:m>
                <a:endParaRPr lang="en-US" dirty="0"/>
              </a:p>
            </p:txBody>
          </p:sp>
        </mc:Choice>
        <mc:Fallback>
          <p:sp>
            <p:nvSpPr>
              <p:cNvPr id="7" name="Content Placeholder 1">
                <a:extLst>
                  <a:ext uri="{FF2B5EF4-FFF2-40B4-BE49-F238E27FC236}">
                    <a16:creationId xmlns:a16="http://schemas.microsoft.com/office/drawing/2014/main" id="{882603DB-82E6-06CB-D8A4-25D81EF5F5FC}"/>
                  </a:ext>
                </a:extLst>
              </p:cNvPr>
              <p:cNvSpPr>
                <a:spLocks noGrp="1" noRot="1" noChangeAspect="1" noMove="1" noResize="1" noEditPoints="1" noAdjustHandles="1" noChangeArrowheads="1" noChangeShapeType="1" noTextEdit="1"/>
              </p:cNvSpPr>
              <p:nvPr>
                <p:ph idx="1"/>
              </p:nvPr>
            </p:nvSpPr>
            <p:spPr>
              <a:xfrm>
                <a:off x="838200" y="1825625"/>
                <a:ext cx="10515600" cy="3532438"/>
              </a:xfrm>
              <a:blipFill>
                <a:blip r:embed="rId4"/>
                <a:stretch>
                  <a:fillRect l="-1043" t="-2759" r="-1623" b="-1724"/>
                </a:stretch>
              </a:blipFill>
            </p:spPr>
            <p:txBody>
              <a:bodyPr/>
              <a:lstStyle/>
              <a:p>
                <a:r>
                  <a:rPr lang="en-US">
                    <a:noFill/>
                  </a:rPr>
                  <a:t> </a:t>
                </a:r>
              </a:p>
            </p:txBody>
          </p:sp>
        </mc:Fallback>
      </mc:AlternateContent>
    </p:spTree>
    <p:extLst>
      <p:ext uri="{BB962C8B-B14F-4D97-AF65-F5344CB8AC3E}">
        <p14:creationId xmlns:p14="http://schemas.microsoft.com/office/powerpoint/2010/main" val="4149200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4AF1CAFF-26BD-82CA-76E9-79381C199BC7}"/>
              </a:ext>
            </a:extLst>
          </p:cNvPr>
          <p:cNvPicPr>
            <a:picLocks noChangeAspect="1"/>
          </p:cNvPicPr>
          <p:nvPr/>
        </p:nvPicPr>
        <p:blipFill>
          <a:blip r:embed="rId4"/>
          <a:stretch>
            <a:fillRect/>
          </a:stretch>
        </p:blipFill>
        <p:spPr>
          <a:xfrm>
            <a:off x="42565" y="152103"/>
            <a:ext cx="5895538" cy="625642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320DFB8E-6850-8AC7-A469-D606EB4979BD}"/>
              </a:ext>
            </a:extLst>
          </p:cNvPr>
          <p:cNvPicPr>
            <a:picLocks noChangeAspect="1"/>
          </p:cNvPicPr>
          <p:nvPr/>
        </p:nvPicPr>
        <p:blipFill>
          <a:blip r:embed="rId5"/>
          <a:stretch>
            <a:fillRect/>
          </a:stretch>
        </p:blipFill>
        <p:spPr>
          <a:xfrm>
            <a:off x="5995985" y="152103"/>
            <a:ext cx="6176028" cy="6256420"/>
          </a:xfrm>
          <a:prstGeom prst="rect">
            <a:avLst/>
          </a:prstGeom>
        </p:spPr>
      </p:pic>
    </p:spTree>
    <p:extLst>
      <p:ext uri="{BB962C8B-B14F-4D97-AF65-F5344CB8AC3E}">
        <p14:creationId xmlns:p14="http://schemas.microsoft.com/office/powerpoint/2010/main" val="1832957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30EF450-7401-7A2F-1491-32C84DABA26F}"/>
              </a:ext>
            </a:extLst>
          </p:cNvPr>
          <p:cNvSpPr>
            <a:spLocks noGrp="1"/>
          </p:cNvSpPr>
          <p:nvPr>
            <p:ph type="title"/>
          </p:nvPr>
        </p:nvSpPr>
        <p:spPr>
          <a:xfrm>
            <a:off x="5297762" y="329184"/>
            <a:ext cx="6251110" cy="1783080"/>
          </a:xfrm>
        </p:spPr>
        <p:txBody>
          <a:bodyPr anchor="b">
            <a:normAutofit/>
          </a:bodyPr>
          <a:lstStyle/>
          <a:p>
            <a:r>
              <a:rPr lang="en-US" sz="5400" dirty="0"/>
              <a:t>Example</a:t>
            </a:r>
          </a:p>
        </p:txBody>
      </p:sp>
      <p:pic>
        <p:nvPicPr>
          <p:cNvPr id="6" name="Picture 5" descr="White puzzle with one red piece">
            <a:extLst>
              <a:ext uri="{FF2B5EF4-FFF2-40B4-BE49-F238E27FC236}">
                <a16:creationId xmlns:a16="http://schemas.microsoft.com/office/drawing/2014/main" id="{F6C390C5-948B-9D1B-424C-845B932B8DE3}"/>
              </a:ext>
            </a:extLst>
          </p:cNvPr>
          <p:cNvPicPr>
            <a:picLocks noChangeAspect="1"/>
          </p:cNvPicPr>
          <p:nvPr/>
        </p:nvPicPr>
        <p:blipFill rotWithShape="1">
          <a:blip r:embed="rId2"/>
          <a:srcRect l="31702" r="30098"/>
          <a:stretch/>
        </p:blipFill>
        <p:spPr>
          <a:xfrm>
            <a:off x="0" y="329184"/>
            <a:ext cx="4010604" cy="5905659"/>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1E0C198F-0872-8D40-C46A-F8C417854610}"/>
                  </a:ext>
                </a:extLst>
              </p:cNvPr>
              <p:cNvSpPr>
                <a:spLocks noGrp="1"/>
              </p:cNvSpPr>
              <p:nvPr>
                <p:ph idx="1"/>
              </p:nvPr>
            </p:nvSpPr>
            <p:spPr>
              <a:xfrm>
                <a:off x="3999316" y="2636050"/>
                <a:ext cx="7933040" cy="4046971"/>
              </a:xfrm>
            </p:spPr>
            <p:txBody>
              <a:bodyPr>
                <a:normAutofit/>
              </a:bodyPr>
              <a:lstStyle/>
              <a:p>
                <a:r>
                  <a:rPr lang="en-US" dirty="0"/>
                  <a:t>Example regression equation is written as </a:t>
                </a:r>
              </a:p>
              <a:p>
                <a:pPr marL="457200" lvl="1" indent="0">
                  <a:buNone/>
                </a:pPr>
                <a14:m>
                  <m:oMath xmlns:m="http://schemas.openxmlformats.org/officeDocument/2006/math">
                    <m:acc>
                      <m:accPr>
                        <m:chr m:val="̂"/>
                        <m:ctrlPr>
                          <a:rPr lang="en-US" sz="2800" i="1">
                            <a:latin typeface="Cambria Math" panose="02040503050406030204" pitchFamily="18" charset="0"/>
                          </a:rPr>
                        </m:ctrlPr>
                      </m:accPr>
                      <m:e>
                        <m:r>
                          <a:rPr lang="en-US" sz="2800" b="0" i="1">
                            <a:latin typeface="Cambria Math" panose="02040503050406030204" pitchFamily="18" charset="0"/>
                          </a:rPr>
                          <m:t>𝑦</m:t>
                        </m:r>
                      </m:e>
                    </m:acc>
                    <m:r>
                      <a:rPr lang="en-US" sz="2800" i="1">
                        <a:latin typeface="Cambria Math"/>
                      </a:rPr>
                      <m:t>=</m:t>
                    </m:r>
                    <m:r>
                      <a:rPr lang="en-US" sz="2800" b="0" i="1">
                        <a:latin typeface="Cambria Math" panose="02040503050406030204" pitchFamily="18" charset="0"/>
                      </a:rPr>
                      <m:t>3.5</m:t>
                    </m:r>
                    <m:r>
                      <a:rPr lang="en-US" sz="2800" i="1">
                        <a:latin typeface="Cambria Math"/>
                      </a:rPr>
                      <m:t>+</m:t>
                    </m:r>
                  </m:oMath>
                </a14:m>
                <a:r>
                  <a:rPr lang="en-US" sz="2800" dirty="0">
                    <a:latin typeface="Book Antiqua" pitchFamily="18" charset="0"/>
                  </a:rPr>
                  <a:t> </a:t>
                </a:r>
                <a14:m>
                  <m:oMath xmlns:m="http://schemas.openxmlformats.org/officeDocument/2006/math">
                    <m:r>
                      <a:rPr lang="en-US" sz="2800" i="1">
                        <a:latin typeface="Cambria Math" panose="02040503050406030204" pitchFamily="18" charset="0"/>
                      </a:rPr>
                      <m:t>10.</m:t>
                    </m:r>
                    <m:r>
                      <a:rPr lang="en-US" sz="2800" b="0" i="1">
                        <a:latin typeface="Cambria Math" panose="02040503050406030204" pitchFamily="18" charset="0"/>
                      </a:rPr>
                      <m:t>2</m:t>
                    </m:r>
                    <m:r>
                      <a:rPr lang="en-US" sz="2800" b="0" i="1">
                        <a:latin typeface="Cambria Math" panose="02040503050406030204" pitchFamily="18" charset="0"/>
                      </a:rPr>
                      <m:t>𝑥</m:t>
                    </m:r>
                  </m:oMath>
                </a14:m>
                <a:r>
                  <a:rPr lang="en-US" sz="2800" dirty="0">
                    <a:latin typeface="Book Antiqua" pitchFamily="18" charset="0"/>
                  </a:rPr>
                  <a:t>.</a:t>
                </a:r>
              </a:p>
              <a:p>
                <a:pPr>
                  <a:spcBef>
                    <a:spcPts val="300"/>
                  </a:spcBef>
                </a:pPr>
                <a:r>
                  <a:rPr lang="en-US" dirty="0"/>
                  <a:t>The estimated slope is 10.2. </a:t>
                </a:r>
              </a:p>
              <a:p>
                <a:pPr lvl="1">
                  <a:spcBef>
                    <a:spcPts val="300"/>
                  </a:spcBef>
                </a:pPr>
                <a:r>
                  <a:rPr lang="en-US" sz="2800" dirty="0"/>
                  <a:t>Suggests a positive relationship between x and y</a:t>
                </a:r>
              </a:p>
              <a:p>
                <a:pPr lvl="1">
                  <a:spcBef>
                    <a:spcPts val="300"/>
                  </a:spcBef>
                </a:pPr>
                <a:r>
                  <a:rPr lang="en-US" sz="2800" dirty="0"/>
                  <a:t>If x increases by 1 unit, y increases by 10.2</a:t>
                </a:r>
              </a:p>
              <a:p>
                <a:pPr>
                  <a:spcBef>
                    <a:spcPts val="300"/>
                  </a:spcBef>
                </a:pPr>
                <a:r>
                  <a:rPr lang="en-US" dirty="0"/>
                  <a:t>The estimated intercept 3.5 suggests that if x is zero, then predicted y is 3.5</a:t>
                </a:r>
              </a:p>
              <a:p>
                <a:pPr>
                  <a:spcBef>
                    <a:spcPts val="300"/>
                  </a:spcBef>
                </a:pPr>
                <a:r>
                  <a:rPr lang="en-US" dirty="0"/>
                  <a:t>Predicted y for x=5  is </a:t>
                </a:r>
                <a14:m>
                  <m:oMath xmlns:m="http://schemas.openxmlformats.org/officeDocument/2006/math">
                    <m:acc>
                      <m:accPr>
                        <m:chr m:val="̂"/>
                        <m:ctrlPr>
                          <a:rPr lang="en-US" i="1">
                            <a:latin typeface="Cambria Math" panose="02040503050406030204" pitchFamily="18" charset="0"/>
                          </a:rPr>
                        </m:ctrlPr>
                      </m:accPr>
                      <m:e>
                        <m:r>
                          <a:rPr lang="en-US" b="0" i="1">
                            <a:latin typeface="Cambria Math" panose="02040503050406030204" pitchFamily="18" charset="0"/>
                          </a:rPr>
                          <m:t>𝑦</m:t>
                        </m:r>
                      </m:e>
                    </m:acc>
                    <m:r>
                      <a:rPr lang="en-US" i="1">
                        <a:latin typeface="Cambria Math"/>
                      </a:rPr>
                      <m:t>=</m:t>
                    </m:r>
                    <m:r>
                      <a:rPr lang="en-US" b="0" i="1">
                        <a:latin typeface="Cambria Math" panose="02040503050406030204" pitchFamily="18" charset="0"/>
                      </a:rPr>
                      <m:t>3.5</m:t>
                    </m:r>
                    <m:r>
                      <a:rPr lang="en-US" i="1">
                        <a:latin typeface="Cambria Math"/>
                      </a:rPr>
                      <m:t>+</m:t>
                    </m:r>
                  </m:oMath>
                </a14:m>
                <a:r>
                  <a:rPr lang="en-US" dirty="0">
                    <a:latin typeface="Book Antiqua" pitchFamily="18" charset="0"/>
                  </a:rPr>
                  <a:t> </a:t>
                </a:r>
                <a14:m>
                  <m:oMath xmlns:m="http://schemas.openxmlformats.org/officeDocument/2006/math">
                    <m:r>
                      <a:rPr lang="en-US" i="1">
                        <a:latin typeface="Cambria Math" panose="02040503050406030204" pitchFamily="18" charset="0"/>
                      </a:rPr>
                      <m:t>10.</m:t>
                    </m:r>
                    <m:r>
                      <a:rPr lang="en-US" b="0" i="1">
                        <a:latin typeface="Cambria Math" panose="02040503050406030204" pitchFamily="18" charset="0"/>
                      </a:rPr>
                      <m:t>2</m:t>
                    </m:r>
                    <m:r>
                      <a:rPr lang="en-US" b="0" i="1">
                        <a:latin typeface="Cambria Math" panose="02040503050406030204" pitchFamily="18" charset="0"/>
                      </a:rPr>
                      <m:t>𝑥</m:t>
                    </m:r>
                    <m:r>
                      <a:rPr lang="en-US" b="0" i="1">
                        <a:latin typeface="Cambria Math" panose="02040503050406030204" pitchFamily="18" charset="0"/>
                      </a:rPr>
                      <m:t>5=54.5</m:t>
                    </m:r>
                  </m:oMath>
                </a14:m>
                <a:r>
                  <a:rPr lang="en-US" dirty="0"/>
                  <a:t>.</a:t>
                </a:r>
              </a:p>
              <a:p>
                <a:endParaRPr lang="en-US" dirty="0"/>
              </a:p>
            </p:txBody>
          </p:sp>
        </mc:Choice>
        <mc:Fallback>
          <p:sp>
            <p:nvSpPr>
              <p:cNvPr id="2" name="Content Placeholder 1">
                <a:extLst>
                  <a:ext uri="{FF2B5EF4-FFF2-40B4-BE49-F238E27FC236}">
                    <a16:creationId xmlns:a16="http://schemas.microsoft.com/office/drawing/2014/main" id="{1E0C198F-0872-8D40-C46A-F8C417854610}"/>
                  </a:ext>
                </a:extLst>
              </p:cNvPr>
              <p:cNvSpPr>
                <a:spLocks noGrp="1" noRot="1" noChangeAspect="1" noMove="1" noResize="1" noEditPoints="1" noAdjustHandles="1" noChangeArrowheads="1" noChangeShapeType="1" noTextEdit="1"/>
              </p:cNvSpPr>
              <p:nvPr>
                <p:ph idx="1"/>
              </p:nvPr>
            </p:nvSpPr>
            <p:spPr>
              <a:xfrm>
                <a:off x="3999316" y="2636050"/>
                <a:ext cx="7933040" cy="4046971"/>
              </a:xfrm>
              <a:blipFill>
                <a:blip r:embed="rId3"/>
                <a:stretch>
                  <a:fillRect l="-1384" t="-2410" r="-384"/>
                </a:stretch>
              </a:blipFill>
            </p:spPr>
            <p:txBody>
              <a:bodyPr/>
              <a:lstStyle/>
              <a:p>
                <a:r>
                  <a:rPr lang="en-US">
                    <a:noFill/>
                  </a:rPr>
                  <a:t> </a:t>
                </a:r>
              </a:p>
            </p:txBody>
          </p:sp>
        </mc:Fallback>
      </mc:AlternateContent>
    </p:spTree>
    <p:extLst>
      <p:ext uri="{BB962C8B-B14F-4D97-AF65-F5344CB8AC3E}">
        <p14:creationId xmlns:p14="http://schemas.microsoft.com/office/powerpoint/2010/main" val="2271065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1F7FD10-1543-E218-0714-2D0A34090232}"/>
              </a:ext>
            </a:extLst>
          </p:cNvPr>
          <p:cNvSpPr>
            <a:spLocks noGrp="1"/>
          </p:cNvSpPr>
          <p:nvPr>
            <p:ph type="title"/>
          </p:nvPr>
        </p:nvSpPr>
        <p:spPr/>
        <p:txBody>
          <a:bodyPr/>
          <a:lstStyle/>
          <a:p>
            <a:r>
              <a:rPr lang="en-US" dirty="0"/>
              <a:t>Answers: Regression Analysis</a:t>
            </a:r>
          </a:p>
        </p:txBody>
      </p:sp>
      <p:graphicFrame>
        <p:nvGraphicFramePr>
          <p:cNvPr id="8" name="Content Placeholder 5">
            <a:extLst>
              <a:ext uri="{FF2B5EF4-FFF2-40B4-BE49-F238E27FC236}">
                <a16:creationId xmlns:a16="http://schemas.microsoft.com/office/drawing/2014/main" id="{C6E480C6-EF55-2B05-67E3-B298333711DF}"/>
              </a:ext>
            </a:extLst>
          </p:cNvPr>
          <p:cNvGraphicFramePr>
            <a:graphicFrameLocks noGrp="1"/>
          </p:cNvGraphicFramePr>
          <p:nvPr>
            <p:ph idx="1"/>
            <p:extLst>
              <p:ext uri="{D42A27DB-BD31-4B8C-83A1-F6EECF244321}">
                <p14:modId xmlns:p14="http://schemas.microsoft.com/office/powerpoint/2010/main" val="2378696493"/>
              </p:ext>
            </p:extLst>
          </p:nvPr>
        </p:nvGraphicFramePr>
        <p:xfrm>
          <a:off x="838200" y="1825624"/>
          <a:ext cx="10515600" cy="48639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9735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itle 3">
            <a:extLst>
              <a:ext uri="{FF2B5EF4-FFF2-40B4-BE49-F238E27FC236}">
                <a16:creationId xmlns:a16="http://schemas.microsoft.com/office/drawing/2014/main" id="{F30EF450-7401-7A2F-1491-32C84DABA26F}"/>
              </a:ext>
            </a:extLst>
          </p:cNvPr>
          <p:cNvSpPr>
            <a:spLocks noGrp="1"/>
          </p:cNvSpPr>
          <p:nvPr>
            <p:ph type="title"/>
          </p:nvPr>
        </p:nvSpPr>
        <p:spPr>
          <a:xfrm>
            <a:off x="838200" y="365125"/>
            <a:ext cx="9842237" cy="1325563"/>
          </a:xfrm>
        </p:spPr>
        <p:txBody>
          <a:bodyPr>
            <a:normAutofit/>
          </a:bodyPr>
          <a:lstStyle/>
          <a:p>
            <a:r>
              <a:rPr lang="en-US" sz="5600"/>
              <a:t>Single vs. Multiple LR Model</a:t>
            </a:r>
          </a:p>
        </p:txBody>
      </p:sp>
      <p:cxnSp>
        <p:nvCxnSpPr>
          <p:cNvPr id="14" name="Straight Connector 13">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6"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8"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20"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8" name="Content Placeholder 1">
            <a:extLst>
              <a:ext uri="{FF2B5EF4-FFF2-40B4-BE49-F238E27FC236}">
                <a16:creationId xmlns:a16="http://schemas.microsoft.com/office/drawing/2014/main" id="{EF7705F7-CCEB-423B-33B6-16727869C3A7}"/>
              </a:ext>
            </a:extLst>
          </p:cNvPr>
          <p:cNvGraphicFramePr>
            <a:graphicFrameLocks noGrp="1"/>
          </p:cNvGraphicFramePr>
          <p:nvPr>
            <p:ph idx="1"/>
            <p:extLst>
              <p:ext uri="{D42A27DB-BD31-4B8C-83A1-F6EECF244321}">
                <p14:modId xmlns:p14="http://schemas.microsoft.com/office/powerpoint/2010/main" val="82461493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5603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96CA4FC-D7FC-F5BB-F177-6A6DD85D9047}"/>
              </a:ext>
            </a:extLst>
          </p:cNvPr>
          <p:cNvPicPr>
            <a:picLocks noChangeAspect="1"/>
          </p:cNvPicPr>
          <p:nvPr/>
        </p:nvPicPr>
        <p:blipFill rotWithShape="1">
          <a:blip r:embed="rId2"/>
          <a:srcRect t="29687"/>
          <a:stretch/>
        </p:blipFill>
        <p:spPr>
          <a:xfrm>
            <a:off x="20" y="10"/>
            <a:ext cx="12191981" cy="6857990"/>
          </a:xfrm>
          <a:prstGeom prst="rect">
            <a:avLst/>
          </a:prstGeom>
        </p:spPr>
      </p:pic>
      <p:sp>
        <p:nvSpPr>
          <p:cNvPr id="12" name="Rectangle 1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F30EF450-7401-7A2F-1491-32C84DABA26F}"/>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bg1"/>
                </a:solidFill>
              </a:rPr>
              <a:t>Assumptions</a:t>
            </a:r>
          </a:p>
        </p:txBody>
      </p:sp>
      <p:sp>
        <p:nvSpPr>
          <p:cNvPr id="14" name="Rectangle: Rounded Corners 1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824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4452" rIns="0" bIns="0" rtlCol="0">
            <a:spAutoFit/>
          </a:bodyPr>
          <a:lstStyle/>
          <a:p>
            <a:pPr marL="12700">
              <a:lnSpc>
                <a:spcPct val="100000"/>
              </a:lnSpc>
              <a:spcBef>
                <a:spcPts val="100"/>
              </a:spcBef>
            </a:pPr>
            <a:r>
              <a:rPr dirty="0"/>
              <a:t>Design</a:t>
            </a:r>
            <a:r>
              <a:rPr spc="5" dirty="0"/>
              <a:t> </a:t>
            </a:r>
            <a:r>
              <a:rPr dirty="0"/>
              <a:t>and</a:t>
            </a:r>
            <a:r>
              <a:rPr spc="10" dirty="0"/>
              <a:t> </a:t>
            </a:r>
            <a:r>
              <a:rPr spc="-20" dirty="0"/>
              <a:t>Data</a:t>
            </a:r>
          </a:p>
        </p:txBody>
      </p:sp>
      <p:sp>
        <p:nvSpPr>
          <p:cNvPr id="3" name="object 3"/>
          <p:cNvSpPr/>
          <p:nvPr/>
        </p:nvSpPr>
        <p:spPr>
          <a:xfrm>
            <a:off x="838200" y="2404784"/>
            <a:ext cx="10515600" cy="647700"/>
          </a:xfrm>
          <a:custGeom>
            <a:avLst/>
            <a:gdLst/>
            <a:ahLst/>
            <a:cxnLst/>
            <a:rect l="l" t="t" r="r" b="b"/>
            <a:pathLst>
              <a:path w="10515600" h="647700">
                <a:moveTo>
                  <a:pt x="10407660" y="0"/>
                </a:moveTo>
                <a:lnTo>
                  <a:pt x="107938" y="0"/>
                </a:lnTo>
                <a:lnTo>
                  <a:pt x="65924" y="8482"/>
                </a:lnTo>
                <a:lnTo>
                  <a:pt x="31614" y="31614"/>
                </a:lnTo>
                <a:lnTo>
                  <a:pt x="8482" y="65924"/>
                </a:lnTo>
                <a:lnTo>
                  <a:pt x="0" y="107939"/>
                </a:lnTo>
                <a:lnTo>
                  <a:pt x="0" y="539654"/>
                </a:lnTo>
                <a:lnTo>
                  <a:pt x="8482" y="581669"/>
                </a:lnTo>
                <a:lnTo>
                  <a:pt x="31614" y="615979"/>
                </a:lnTo>
                <a:lnTo>
                  <a:pt x="65924" y="639112"/>
                </a:lnTo>
                <a:lnTo>
                  <a:pt x="107938" y="647594"/>
                </a:lnTo>
                <a:lnTo>
                  <a:pt x="10407660" y="647594"/>
                </a:lnTo>
                <a:lnTo>
                  <a:pt x="10449675" y="639112"/>
                </a:lnTo>
                <a:lnTo>
                  <a:pt x="10483985" y="615979"/>
                </a:lnTo>
                <a:lnTo>
                  <a:pt x="10507117" y="581669"/>
                </a:lnTo>
                <a:lnTo>
                  <a:pt x="10515600" y="539654"/>
                </a:lnTo>
                <a:lnTo>
                  <a:pt x="10515600" y="107939"/>
                </a:lnTo>
                <a:lnTo>
                  <a:pt x="10507117" y="65924"/>
                </a:lnTo>
                <a:lnTo>
                  <a:pt x="10483985" y="31614"/>
                </a:lnTo>
                <a:lnTo>
                  <a:pt x="10449675" y="8482"/>
                </a:lnTo>
                <a:lnTo>
                  <a:pt x="10407660" y="0"/>
                </a:lnTo>
                <a:close/>
              </a:path>
            </a:pathLst>
          </a:custGeom>
          <a:solidFill>
            <a:srgbClr val="44546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 name="object 4"/>
          <p:cNvSpPr/>
          <p:nvPr/>
        </p:nvSpPr>
        <p:spPr>
          <a:xfrm>
            <a:off x="838200" y="3130138"/>
            <a:ext cx="10515600" cy="647700"/>
          </a:xfrm>
          <a:custGeom>
            <a:avLst/>
            <a:gdLst/>
            <a:ahLst/>
            <a:cxnLst/>
            <a:rect l="l" t="t" r="r" b="b"/>
            <a:pathLst>
              <a:path w="10515600" h="647700">
                <a:moveTo>
                  <a:pt x="10407660" y="0"/>
                </a:moveTo>
                <a:lnTo>
                  <a:pt x="107938" y="0"/>
                </a:lnTo>
                <a:lnTo>
                  <a:pt x="65924" y="8482"/>
                </a:lnTo>
                <a:lnTo>
                  <a:pt x="31614" y="31615"/>
                </a:lnTo>
                <a:lnTo>
                  <a:pt x="8482" y="65925"/>
                </a:lnTo>
                <a:lnTo>
                  <a:pt x="0" y="107941"/>
                </a:lnTo>
                <a:lnTo>
                  <a:pt x="0" y="539654"/>
                </a:lnTo>
                <a:lnTo>
                  <a:pt x="8482" y="581670"/>
                </a:lnTo>
                <a:lnTo>
                  <a:pt x="31614" y="615980"/>
                </a:lnTo>
                <a:lnTo>
                  <a:pt x="65924" y="639113"/>
                </a:lnTo>
                <a:lnTo>
                  <a:pt x="107938" y="647595"/>
                </a:lnTo>
                <a:lnTo>
                  <a:pt x="10407660" y="647595"/>
                </a:lnTo>
                <a:lnTo>
                  <a:pt x="10449675" y="639113"/>
                </a:lnTo>
                <a:lnTo>
                  <a:pt x="10483985" y="615980"/>
                </a:lnTo>
                <a:lnTo>
                  <a:pt x="10507117" y="581670"/>
                </a:lnTo>
                <a:lnTo>
                  <a:pt x="10515600" y="539654"/>
                </a:lnTo>
                <a:lnTo>
                  <a:pt x="10515600" y="107941"/>
                </a:lnTo>
                <a:lnTo>
                  <a:pt x="10507117" y="65925"/>
                </a:lnTo>
                <a:lnTo>
                  <a:pt x="10483985" y="31615"/>
                </a:lnTo>
                <a:lnTo>
                  <a:pt x="10449675" y="8482"/>
                </a:lnTo>
                <a:lnTo>
                  <a:pt x="10407660" y="0"/>
                </a:lnTo>
                <a:close/>
              </a:path>
            </a:pathLst>
          </a:custGeom>
          <a:solidFill>
            <a:srgbClr val="44546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 name="object 5"/>
          <p:cNvSpPr/>
          <p:nvPr/>
        </p:nvSpPr>
        <p:spPr>
          <a:xfrm>
            <a:off x="838200" y="4224854"/>
            <a:ext cx="10515600" cy="647700"/>
          </a:xfrm>
          <a:custGeom>
            <a:avLst/>
            <a:gdLst/>
            <a:ahLst/>
            <a:cxnLst/>
            <a:rect l="l" t="t" r="r" b="b"/>
            <a:pathLst>
              <a:path w="10515600" h="647700">
                <a:moveTo>
                  <a:pt x="10407660" y="0"/>
                </a:moveTo>
                <a:lnTo>
                  <a:pt x="107938" y="0"/>
                </a:lnTo>
                <a:lnTo>
                  <a:pt x="65924" y="8482"/>
                </a:lnTo>
                <a:lnTo>
                  <a:pt x="31614" y="31614"/>
                </a:lnTo>
                <a:lnTo>
                  <a:pt x="8482" y="65924"/>
                </a:lnTo>
                <a:lnTo>
                  <a:pt x="0" y="107939"/>
                </a:lnTo>
                <a:lnTo>
                  <a:pt x="0" y="539654"/>
                </a:lnTo>
                <a:lnTo>
                  <a:pt x="8482" y="581669"/>
                </a:lnTo>
                <a:lnTo>
                  <a:pt x="31614" y="615979"/>
                </a:lnTo>
                <a:lnTo>
                  <a:pt x="65924" y="639112"/>
                </a:lnTo>
                <a:lnTo>
                  <a:pt x="107938" y="647594"/>
                </a:lnTo>
                <a:lnTo>
                  <a:pt x="10407660" y="647594"/>
                </a:lnTo>
                <a:lnTo>
                  <a:pt x="10449675" y="639112"/>
                </a:lnTo>
                <a:lnTo>
                  <a:pt x="10483985" y="615979"/>
                </a:lnTo>
                <a:lnTo>
                  <a:pt x="10507117" y="581669"/>
                </a:lnTo>
                <a:lnTo>
                  <a:pt x="10515600" y="539654"/>
                </a:lnTo>
                <a:lnTo>
                  <a:pt x="10515600" y="107939"/>
                </a:lnTo>
                <a:lnTo>
                  <a:pt x="10507117" y="65924"/>
                </a:lnTo>
                <a:lnTo>
                  <a:pt x="10483985" y="31614"/>
                </a:lnTo>
                <a:lnTo>
                  <a:pt x="10449675" y="8482"/>
                </a:lnTo>
                <a:lnTo>
                  <a:pt x="10407660" y="0"/>
                </a:lnTo>
                <a:close/>
              </a:path>
            </a:pathLst>
          </a:custGeom>
          <a:solidFill>
            <a:srgbClr val="44546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object 6"/>
          <p:cNvSpPr/>
          <p:nvPr/>
        </p:nvSpPr>
        <p:spPr>
          <a:xfrm>
            <a:off x="838200" y="4950208"/>
            <a:ext cx="10515600" cy="647700"/>
          </a:xfrm>
          <a:custGeom>
            <a:avLst/>
            <a:gdLst/>
            <a:ahLst/>
            <a:cxnLst/>
            <a:rect l="l" t="t" r="r" b="b"/>
            <a:pathLst>
              <a:path w="10515600" h="647700">
                <a:moveTo>
                  <a:pt x="10407660" y="0"/>
                </a:moveTo>
                <a:lnTo>
                  <a:pt x="107938" y="0"/>
                </a:lnTo>
                <a:lnTo>
                  <a:pt x="65924" y="8482"/>
                </a:lnTo>
                <a:lnTo>
                  <a:pt x="31614" y="31615"/>
                </a:lnTo>
                <a:lnTo>
                  <a:pt x="8482" y="65925"/>
                </a:lnTo>
                <a:lnTo>
                  <a:pt x="0" y="107941"/>
                </a:lnTo>
                <a:lnTo>
                  <a:pt x="0" y="539654"/>
                </a:lnTo>
                <a:lnTo>
                  <a:pt x="8482" y="581670"/>
                </a:lnTo>
                <a:lnTo>
                  <a:pt x="31614" y="615980"/>
                </a:lnTo>
                <a:lnTo>
                  <a:pt x="65924" y="639112"/>
                </a:lnTo>
                <a:lnTo>
                  <a:pt x="107938" y="647595"/>
                </a:lnTo>
                <a:lnTo>
                  <a:pt x="10407660" y="647595"/>
                </a:lnTo>
                <a:lnTo>
                  <a:pt x="10449675" y="639112"/>
                </a:lnTo>
                <a:lnTo>
                  <a:pt x="10483985" y="615980"/>
                </a:lnTo>
                <a:lnTo>
                  <a:pt x="10507117" y="581670"/>
                </a:lnTo>
                <a:lnTo>
                  <a:pt x="10515600" y="539654"/>
                </a:lnTo>
                <a:lnTo>
                  <a:pt x="10515600" y="107941"/>
                </a:lnTo>
                <a:lnTo>
                  <a:pt x="10507117" y="65925"/>
                </a:lnTo>
                <a:lnTo>
                  <a:pt x="10483985" y="31615"/>
                </a:lnTo>
                <a:lnTo>
                  <a:pt x="10449675" y="8482"/>
                </a:lnTo>
                <a:lnTo>
                  <a:pt x="10407660" y="0"/>
                </a:lnTo>
                <a:close/>
              </a:path>
            </a:pathLst>
          </a:custGeom>
          <a:solidFill>
            <a:srgbClr val="44546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object 7"/>
          <p:cNvSpPr txBox="1"/>
          <p:nvPr/>
        </p:nvSpPr>
        <p:spPr>
          <a:xfrm>
            <a:off x="959982" y="2463800"/>
            <a:ext cx="10050780" cy="298196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2700" b="0" i="0" u="none" strike="noStrike" kern="0" cap="none" spc="0" normalizeH="0" baseline="0" noProof="0" dirty="0">
                <a:ln>
                  <a:noFill/>
                </a:ln>
                <a:solidFill>
                  <a:srgbClr val="FFFFFF"/>
                </a:solidFill>
                <a:effectLst/>
                <a:uLnTx/>
                <a:uFillTx/>
                <a:latin typeface="Calibri"/>
                <a:cs typeface="Calibri"/>
              </a:rPr>
              <a:t>Standard</a:t>
            </a:r>
            <a:r>
              <a:rPr kumimoji="0" sz="2700" b="0" i="0" u="none" strike="noStrike" kern="0" cap="none" spc="-55" normalizeH="0" baseline="0" noProof="0" dirty="0">
                <a:ln>
                  <a:noFill/>
                </a:ln>
                <a:solidFill>
                  <a:srgbClr val="FFFFFF"/>
                </a:solidFill>
                <a:effectLst/>
                <a:uLnTx/>
                <a:uFillTx/>
                <a:latin typeface="Calibri"/>
                <a:cs typeface="Calibri"/>
              </a:rPr>
              <a:t> </a:t>
            </a:r>
            <a:r>
              <a:rPr kumimoji="0" sz="2700" b="0" i="0" u="none" strike="noStrike" kern="0" cap="none" spc="0" normalizeH="0" baseline="0" noProof="0" dirty="0">
                <a:ln>
                  <a:noFill/>
                </a:ln>
                <a:solidFill>
                  <a:srgbClr val="FFFFFF"/>
                </a:solidFill>
                <a:effectLst/>
                <a:uLnTx/>
                <a:uFillTx/>
                <a:latin typeface="Calibri"/>
                <a:cs typeface="Calibri"/>
              </a:rPr>
              <a:t>linear</a:t>
            </a:r>
            <a:r>
              <a:rPr kumimoji="0" sz="2700" b="0" i="0" u="none" strike="noStrike" kern="0" cap="none" spc="-45" normalizeH="0" baseline="0" noProof="0" dirty="0">
                <a:ln>
                  <a:noFill/>
                </a:ln>
                <a:solidFill>
                  <a:srgbClr val="FFFFFF"/>
                </a:solidFill>
                <a:effectLst/>
                <a:uLnTx/>
                <a:uFillTx/>
                <a:latin typeface="Calibri"/>
                <a:cs typeface="Calibri"/>
              </a:rPr>
              <a:t> </a:t>
            </a:r>
            <a:r>
              <a:rPr kumimoji="0" sz="2700" b="0" i="0" u="none" strike="noStrike" kern="0" cap="none" spc="0" normalizeH="0" baseline="0" noProof="0" dirty="0">
                <a:ln>
                  <a:noFill/>
                </a:ln>
                <a:solidFill>
                  <a:srgbClr val="FFFFFF"/>
                </a:solidFill>
                <a:effectLst/>
                <a:uLnTx/>
                <a:uFillTx/>
                <a:latin typeface="Calibri"/>
                <a:cs typeface="Calibri"/>
              </a:rPr>
              <a:t>regression</a:t>
            </a:r>
            <a:r>
              <a:rPr kumimoji="0" sz="2700" b="0" i="0" u="none" strike="noStrike" kern="0" cap="none" spc="-40" normalizeH="0" baseline="0" noProof="0" dirty="0">
                <a:ln>
                  <a:noFill/>
                </a:ln>
                <a:solidFill>
                  <a:srgbClr val="FFFFFF"/>
                </a:solidFill>
                <a:effectLst/>
                <a:uLnTx/>
                <a:uFillTx/>
                <a:latin typeface="Calibri"/>
                <a:cs typeface="Calibri"/>
              </a:rPr>
              <a:t> </a:t>
            </a:r>
            <a:r>
              <a:rPr kumimoji="0" sz="2700" b="0" i="0" u="none" strike="noStrike" kern="0" cap="none" spc="0" normalizeH="0" baseline="0" noProof="0" dirty="0">
                <a:ln>
                  <a:noFill/>
                </a:ln>
                <a:solidFill>
                  <a:srgbClr val="FFFFFF"/>
                </a:solidFill>
                <a:effectLst/>
                <a:uLnTx/>
                <a:uFillTx/>
                <a:latin typeface="Calibri"/>
                <a:cs typeface="Calibri"/>
              </a:rPr>
              <a:t>assumes</a:t>
            </a:r>
            <a:r>
              <a:rPr kumimoji="0" sz="2700" b="0" i="0" u="none" strike="noStrike" kern="0" cap="none" spc="-40" normalizeH="0" baseline="0" noProof="0" dirty="0">
                <a:ln>
                  <a:noFill/>
                </a:ln>
                <a:solidFill>
                  <a:srgbClr val="FFFFFF"/>
                </a:solidFill>
                <a:effectLst/>
                <a:uLnTx/>
                <a:uFillTx/>
                <a:latin typeface="Calibri"/>
                <a:cs typeface="Calibri"/>
              </a:rPr>
              <a:t> </a:t>
            </a:r>
            <a:r>
              <a:rPr kumimoji="0" sz="2700" b="0" i="0" u="none" strike="noStrike" kern="0" cap="none" spc="0" normalizeH="0" baseline="0" noProof="0" dirty="0">
                <a:ln>
                  <a:noFill/>
                </a:ln>
                <a:solidFill>
                  <a:srgbClr val="FFFFFF"/>
                </a:solidFill>
                <a:effectLst/>
                <a:uLnTx/>
                <a:uFillTx/>
                <a:latin typeface="Calibri"/>
                <a:cs typeface="Calibri"/>
              </a:rPr>
              <a:t>a</a:t>
            </a:r>
            <a:r>
              <a:rPr kumimoji="0" sz="2700" b="0" i="0" u="none" strike="noStrike" kern="0" cap="none" spc="-40" normalizeH="0" baseline="0" noProof="0" dirty="0">
                <a:ln>
                  <a:noFill/>
                </a:ln>
                <a:solidFill>
                  <a:srgbClr val="FFFFFF"/>
                </a:solidFill>
                <a:effectLst/>
                <a:uLnTx/>
                <a:uFillTx/>
                <a:latin typeface="Calibri"/>
                <a:cs typeface="Calibri"/>
              </a:rPr>
              <a:t> </a:t>
            </a:r>
            <a:r>
              <a:rPr kumimoji="0" sz="2700" b="1" i="0" u="none" strike="noStrike" kern="0" cap="none" spc="0" normalizeH="0" baseline="0" noProof="0" dirty="0">
                <a:ln>
                  <a:noFill/>
                </a:ln>
                <a:solidFill>
                  <a:srgbClr val="FFFFFF"/>
                </a:solidFill>
                <a:effectLst/>
                <a:uLnTx/>
                <a:uFillTx/>
                <a:latin typeface="Calibri"/>
                <a:cs typeface="Calibri"/>
              </a:rPr>
              <a:t>single</a:t>
            </a:r>
            <a:r>
              <a:rPr kumimoji="0" sz="2700" b="1" i="0" u="none" strike="noStrike" kern="0" cap="none" spc="-40" normalizeH="0" baseline="0" noProof="0" dirty="0">
                <a:ln>
                  <a:noFill/>
                </a:ln>
                <a:solidFill>
                  <a:srgbClr val="FFFFFF"/>
                </a:solidFill>
                <a:effectLst/>
                <a:uLnTx/>
                <a:uFillTx/>
                <a:latin typeface="Calibri"/>
                <a:cs typeface="Calibri"/>
              </a:rPr>
              <a:t> </a:t>
            </a:r>
            <a:r>
              <a:rPr kumimoji="0" sz="2700" b="1" i="0" u="none" strike="noStrike" kern="0" cap="none" spc="0" normalizeH="0" baseline="0" noProof="0" dirty="0">
                <a:ln>
                  <a:noFill/>
                </a:ln>
                <a:solidFill>
                  <a:srgbClr val="FFFFFF"/>
                </a:solidFill>
                <a:effectLst/>
                <a:uLnTx/>
                <a:uFillTx/>
                <a:latin typeface="Calibri"/>
                <a:cs typeface="Calibri"/>
              </a:rPr>
              <a:t>numerical</a:t>
            </a:r>
            <a:r>
              <a:rPr kumimoji="0" sz="2700" b="1" i="0" u="none" strike="noStrike" kern="0" cap="none" spc="-40" normalizeH="0" baseline="0" noProof="0" dirty="0">
                <a:ln>
                  <a:noFill/>
                </a:ln>
                <a:solidFill>
                  <a:srgbClr val="FFFFFF"/>
                </a:solidFill>
                <a:effectLst/>
                <a:uLnTx/>
                <a:uFillTx/>
                <a:latin typeface="Calibri"/>
                <a:cs typeface="Calibri"/>
              </a:rPr>
              <a:t> </a:t>
            </a:r>
            <a:r>
              <a:rPr kumimoji="0" sz="2700" b="0" i="0" u="none" strike="noStrike" kern="0" cap="none" spc="0" normalizeH="0" baseline="0" noProof="0" dirty="0">
                <a:ln>
                  <a:noFill/>
                </a:ln>
                <a:solidFill>
                  <a:srgbClr val="FFFFFF"/>
                </a:solidFill>
                <a:effectLst/>
                <a:uLnTx/>
                <a:uFillTx/>
                <a:latin typeface="Calibri"/>
                <a:cs typeface="Calibri"/>
              </a:rPr>
              <a:t>response</a:t>
            </a:r>
            <a:r>
              <a:rPr kumimoji="0" sz="2700" b="0" i="0" u="none" strike="noStrike" kern="0" cap="none" spc="-40" normalizeH="0" baseline="0" noProof="0" dirty="0">
                <a:ln>
                  <a:noFill/>
                </a:ln>
                <a:solidFill>
                  <a:srgbClr val="FFFFFF"/>
                </a:solidFill>
                <a:effectLst/>
                <a:uLnTx/>
                <a:uFillTx/>
                <a:latin typeface="Calibri"/>
                <a:cs typeface="Calibri"/>
              </a:rPr>
              <a:t> </a:t>
            </a:r>
            <a:r>
              <a:rPr kumimoji="0" sz="2700" b="0" i="0" u="none" strike="noStrike" kern="0" cap="none" spc="-10" normalizeH="0" baseline="0" noProof="0" dirty="0">
                <a:ln>
                  <a:noFill/>
                </a:ln>
                <a:solidFill>
                  <a:srgbClr val="FFFFFF"/>
                </a:solidFill>
                <a:effectLst/>
                <a:uLnTx/>
                <a:uFillTx/>
                <a:latin typeface="Calibri"/>
                <a:cs typeface="Calibri"/>
              </a:rPr>
              <a:t>variable</a:t>
            </a:r>
            <a:endParaRPr kumimoji="0" sz="2700" b="0" i="0" u="none" strike="noStrike" kern="0" cap="none" spc="0" normalizeH="0" baseline="0" noProof="0" dirty="0">
              <a:ln>
                <a:noFill/>
              </a:ln>
              <a:solidFill>
                <a:sysClr val="windowText" lastClr="000000"/>
              </a:solidFill>
              <a:effectLst/>
              <a:uLnTx/>
              <a:uFillTx/>
              <a:latin typeface="Calibri"/>
              <a:cs typeface="Calibri"/>
            </a:endParaRPr>
          </a:p>
          <a:p>
            <a:pPr marL="12700" marR="0" lvl="0" indent="0" defTabSz="914400" eaLnBrk="1" fontAlgn="auto" latinLnBrk="0" hangingPunct="1">
              <a:lnSpc>
                <a:spcPct val="100000"/>
              </a:lnSpc>
              <a:spcBef>
                <a:spcPts val="2470"/>
              </a:spcBef>
              <a:spcAft>
                <a:spcPts val="0"/>
              </a:spcAft>
              <a:buClrTx/>
              <a:buSzTx/>
              <a:buFontTx/>
              <a:buNone/>
              <a:tabLst/>
              <a:defRPr/>
            </a:pPr>
            <a:r>
              <a:rPr kumimoji="0" sz="2700" b="0" i="0" u="none" strike="noStrike" kern="0" cap="none" spc="0" normalizeH="0" baseline="0" noProof="0" dirty="0">
                <a:ln>
                  <a:noFill/>
                </a:ln>
                <a:solidFill>
                  <a:srgbClr val="FFFFFF"/>
                </a:solidFill>
                <a:effectLst/>
                <a:uLnTx/>
                <a:uFillTx/>
                <a:latin typeface="Calibri"/>
                <a:cs typeface="Calibri"/>
              </a:rPr>
              <a:t>The</a:t>
            </a:r>
            <a:r>
              <a:rPr kumimoji="0" sz="2700" b="0" i="0" u="none" strike="noStrike" kern="0" cap="none" spc="-55" normalizeH="0" baseline="0" noProof="0" dirty="0">
                <a:ln>
                  <a:noFill/>
                </a:ln>
                <a:solidFill>
                  <a:srgbClr val="FFFFFF"/>
                </a:solidFill>
                <a:effectLst/>
                <a:uLnTx/>
                <a:uFillTx/>
                <a:latin typeface="Calibri"/>
                <a:cs typeface="Calibri"/>
              </a:rPr>
              <a:t> </a:t>
            </a:r>
            <a:r>
              <a:rPr kumimoji="0" sz="2700" b="0" i="0" u="none" strike="noStrike" kern="0" cap="none" spc="0" normalizeH="0" baseline="0" noProof="0" dirty="0">
                <a:ln>
                  <a:noFill/>
                </a:ln>
                <a:solidFill>
                  <a:srgbClr val="FFFFFF"/>
                </a:solidFill>
                <a:effectLst/>
                <a:uLnTx/>
                <a:uFillTx/>
                <a:latin typeface="Calibri"/>
                <a:cs typeface="Calibri"/>
              </a:rPr>
              <a:t>explanatory</a:t>
            </a:r>
            <a:r>
              <a:rPr kumimoji="0" sz="2700" b="0" i="0" u="none" strike="noStrike" kern="0" cap="none" spc="-45" normalizeH="0" baseline="0" noProof="0" dirty="0">
                <a:ln>
                  <a:noFill/>
                </a:ln>
                <a:solidFill>
                  <a:srgbClr val="FFFFFF"/>
                </a:solidFill>
                <a:effectLst/>
                <a:uLnTx/>
                <a:uFillTx/>
                <a:latin typeface="Calibri"/>
                <a:cs typeface="Calibri"/>
              </a:rPr>
              <a:t> </a:t>
            </a:r>
            <a:r>
              <a:rPr kumimoji="0" sz="2700" b="0" i="0" u="none" strike="noStrike" kern="0" cap="none" spc="0" normalizeH="0" baseline="0" noProof="0" dirty="0">
                <a:ln>
                  <a:noFill/>
                </a:ln>
                <a:solidFill>
                  <a:srgbClr val="FFFFFF"/>
                </a:solidFill>
                <a:effectLst/>
                <a:uLnTx/>
                <a:uFillTx/>
                <a:latin typeface="Calibri"/>
                <a:cs typeface="Calibri"/>
              </a:rPr>
              <a:t>variables</a:t>
            </a:r>
            <a:r>
              <a:rPr kumimoji="0" sz="2700" b="0" i="0" u="none" strike="noStrike" kern="0" cap="none" spc="-35" normalizeH="0" baseline="0" noProof="0" dirty="0">
                <a:ln>
                  <a:noFill/>
                </a:ln>
                <a:solidFill>
                  <a:srgbClr val="FFFFFF"/>
                </a:solidFill>
                <a:effectLst/>
                <a:uLnTx/>
                <a:uFillTx/>
                <a:latin typeface="Calibri"/>
                <a:cs typeface="Calibri"/>
              </a:rPr>
              <a:t> </a:t>
            </a:r>
            <a:r>
              <a:rPr kumimoji="0" sz="2700" b="0" i="0" u="none" strike="noStrike" kern="0" cap="none" spc="0" normalizeH="0" baseline="0" noProof="0" dirty="0">
                <a:ln>
                  <a:noFill/>
                </a:ln>
                <a:solidFill>
                  <a:srgbClr val="FFFFFF"/>
                </a:solidFill>
                <a:effectLst/>
                <a:uLnTx/>
                <a:uFillTx/>
                <a:latin typeface="Calibri"/>
                <a:cs typeface="Calibri"/>
              </a:rPr>
              <a:t>can</a:t>
            </a:r>
            <a:r>
              <a:rPr kumimoji="0" sz="2700" b="0" i="0" u="none" strike="noStrike" kern="0" cap="none" spc="-45" normalizeH="0" baseline="0" noProof="0" dirty="0">
                <a:ln>
                  <a:noFill/>
                </a:ln>
                <a:solidFill>
                  <a:srgbClr val="FFFFFF"/>
                </a:solidFill>
                <a:effectLst/>
                <a:uLnTx/>
                <a:uFillTx/>
                <a:latin typeface="Calibri"/>
                <a:cs typeface="Calibri"/>
              </a:rPr>
              <a:t> </a:t>
            </a:r>
            <a:r>
              <a:rPr kumimoji="0" sz="2700" b="0" i="0" u="none" strike="noStrike" kern="0" cap="none" spc="0" normalizeH="0" baseline="0" noProof="0" dirty="0">
                <a:ln>
                  <a:noFill/>
                </a:ln>
                <a:solidFill>
                  <a:srgbClr val="FFFFFF"/>
                </a:solidFill>
                <a:effectLst/>
                <a:uLnTx/>
                <a:uFillTx/>
                <a:latin typeface="Calibri"/>
                <a:cs typeface="Calibri"/>
              </a:rPr>
              <a:t>be</a:t>
            </a:r>
            <a:r>
              <a:rPr kumimoji="0" sz="2700" b="0" i="0" u="none" strike="noStrike" kern="0" cap="none" spc="-40" normalizeH="0" baseline="0" noProof="0" dirty="0">
                <a:ln>
                  <a:noFill/>
                </a:ln>
                <a:solidFill>
                  <a:srgbClr val="FFFFFF"/>
                </a:solidFill>
                <a:effectLst/>
                <a:uLnTx/>
                <a:uFillTx/>
                <a:latin typeface="Calibri"/>
                <a:cs typeface="Calibri"/>
              </a:rPr>
              <a:t> </a:t>
            </a:r>
            <a:r>
              <a:rPr kumimoji="0" sz="2700" b="1" i="0" u="none" strike="noStrike" kern="0" cap="none" spc="0" normalizeH="0" baseline="0" noProof="0" dirty="0">
                <a:ln>
                  <a:noFill/>
                </a:ln>
                <a:solidFill>
                  <a:srgbClr val="FFFFFF"/>
                </a:solidFill>
                <a:effectLst/>
                <a:uLnTx/>
                <a:uFillTx/>
                <a:latin typeface="Calibri"/>
                <a:cs typeface="Calibri"/>
              </a:rPr>
              <a:t>numerical</a:t>
            </a:r>
            <a:r>
              <a:rPr kumimoji="0" sz="2700" b="1" i="0" u="none" strike="noStrike" kern="0" cap="none" spc="-45" normalizeH="0" baseline="0" noProof="0" dirty="0">
                <a:ln>
                  <a:noFill/>
                </a:ln>
                <a:solidFill>
                  <a:srgbClr val="FFFFFF"/>
                </a:solidFill>
                <a:effectLst/>
                <a:uLnTx/>
                <a:uFillTx/>
                <a:latin typeface="Calibri"/>
                <a:cs typeface="Calibri"/>
              </a:rPr>
              <a:t> </a:t>
            </a:r>
            <a:r>
              <a:rPr kumimoji="0" sz="2700" b="1" i="0" u="none" strike="noStrike" kern="0" cap="none" spc="0" normalizeH="0" baseline="0" noProof="0" dirty="0">
                <a:ln>
                  <a:noFill/>
                </a:ln>
                <a:solidFill>
                  <a:srgbClr val="FFFFFF"/>
                </a:solidFill>
                <a:effectLst/>
                <a:uLnTx/>
                <a:uFillTx/>
                <a:latin typeface="Calibri"/>
                <a:cs typeface="Calibri"/>
              </a:rPr>
              <a:t>or</a:t>
            </a:r>
            <a:r>
              <a:rPr kumimoji="0" sz="2700" b="1" i="0" u="none" strike="noStrike" kern="0" cap="none" spc="-40" normalizeH="0" baseline="0" noProof="0" dirty="0">
                <a:ln>
                  <a:noFill/>
                </a:ln>
                <a:solidFill>
                  <a:srgbClr val="FFFFFF"/>
                </a:solidFill>
                <a:effectLst/>
                <a:uLnTx/>
                <a:uFillTx/>
                <a:latin typeface="Calibri"/>
                <a:cs typeface="Calibri"/>
              </a:rPr>
              <a:t> </a:t>
            </a:r>
            <a:r>
              <a:rPr kumimoji="0" sz="2700" b="1" i="0" u="none" strike="noStrike" kern="0" cap="none" spc="-10" normalizeH="0" baseline="0" noProof="0" dirty="0">
                <a:ln>
                  <a:noFill/>
                </a:ln>
                <a:solidFill>
                  <a:srgbClr val="FFFFFF"/>
                </a:solidFill>
                <a:effectLst/>
                <a:uLnTx/>
                <a:uFillTx/>
                <a:latin typeface="Calibri"/>
                <a:cs typeface="Calibri"/>
              </a:rPr>
              <a:t>categorical</a:t>
            </a:r>
            <a:endParaRPr kumimoji="0" sz="2700" b="1" i="0" u="none" strike="noStrike" kern="0" cap="none" spc="0" normalizeH="0" baseline="0" noProof="0" dirty="0">
              <a:ln>
                <a:noFill/>
              </a:ln>
              <a:solidFill>
                <a:sysClr val="windowText" lastClr="000000"/>
              </a:solidFill>
              <a:effectLst/>
              <a:uLnTx/>
              <a:uFillTx/>
              <a:latin typeface="Calibri"/>
              <a:cs typeface="Calibri"/>
            </a:endParaRPr>
          </a:p>
          <a:p>
            <a:pPr marL="440690" marR="0" lvl="0" indent="-229235" defTabSz="914400" eaLnBrk="1" fontAlgn="auto" latinLnBrk="0" hangingPunct="1">
              <a:lnSpc>
                <a:spcPct val="100000"/>
              </a:lnSpc>
              <a:spcBef>
                <a:spcPts val="1150"/>
              </a:spcBef>
              <a:spcAft>
                <a:spcPts val="0"/>
              </a:spcAft>
              <a:buClrTx/>
              <a:buSzTx/>
              <a:buFontTx/>
              <a:buChar char="•"/>
              <a:tabLst>
                <a:tab pos="440690" algn="l"/>
              </a:tabLst>
              <a:defRPr/>
            </a:pPr>
            <a:r>
              <a:rPr kumimoji="0" sz="2100" b="0" i="0" u="none" strike="noStrike" kern="0" cap="none" spc="0" normalizeH="0" baseline="0" noProof="0" dirty="0">
                <a:ln>
                  <a:noFill/>
                </a:ln>
                <a:solidFill>
                  <a:sysClr val="windowText" lastClr="000000"/>
                </a:solidFill>
                <a:effectLst/>
                <a:uLnTx/>
                <a:uFillTx/>
                <a:latin typeface="Calibri"/>
                <a:cs typeface="Calibri"/>
              </a:rPr>
              <a:t>Categorical</a:t>
            </a:r>
            <a:r>
              <a:rPr kumimoji="0" sz="2100" b="0" i="0" u="none" strike="noStrike" kern="0" cap="none" spc="-50" normalizeH="0" baseline="0" noProof="0" dirty="0">
                <a:ln>
                  <a:noFill/>
                </a:ln>
                <a:solidFill>
                  <a:sysClr val="windowText" lastClr="000000"/>
                </a:solidFill>
                <a:effectLst/>
                <a:uLnTx/>
                <a:uFillTx/>
                <a:latin typeface="Calibri"/>
                <a:cs typeface="Calibri"/>
              </a:rPr>
              <a:t> </a:t>
            </a:r>
            <a:r>
              <a:rPr kumimoji="0" sz="2100" b="0" i="0" u="none" strike="noStrike" kern="0" cap="none" spc="0" normalizeH="0" baseline="0" noProof="0" dirty="0">
                <a:ln>
                  <a:noFill/>
                </a:ln>
                <a:solidFill>
                  <a:sysClr val="windowText" lastClr="000000"/>
                </a:solidFill>
                <a:effectLst/>
                <a:uLnTx/>
                <a:uFillTx/>
                <a:latin typeface="Calibri"/>
                <a:cs typeface="Calibri"/>
              </a:rPr>
              <a:t>variables</a:t>
            </a:r>
            <a:r>
              <a:rPr kumimoji="0" sz="2100" b="0" i="0" u="none" strike="noStrike" kern="0" cap="none" spc="-40" normalizeH="0" baseline="0" noProof="0" dirty="0">
                <a:ln>
                  <a:noFill/>
                </a:ln>
                <a:solidFill>
                  <a:sysClr val="windowText" lastClr="000000"/>
                </a:solidFill>
                <a:effectLst/>
                <a:uLnTx/>
                <a:uFillTx/>
                <a:latin typeface="Calibri"/>
                <a:cs typeface="Calibri"/>
              </a:rPr>
              <a:t> </a:t>
            </a:r>
            <a:r>
              <a:rPr kumimoji="0" sz="2100" b="0" i="0" u="none" strike="noStrike" kern="0" cap="none" spc="0" normalizeH="0" baseline="0" noProof="0" dirty="0">
                <a:ln>
                  <a:noFill/>
                </a:ln>
                <a:solidFill>
                  <a:sysClr val="windowText" lastClr="000000"/>
                </a:solidFill>
                <a:effectLst/>
                <a:uLnTx/>
                <a:uFillTx/>
                <a:latin typeface="Calibri"/>
                <a:cs typeface="Calibri"/>
              </a:rPr>
              <a:t>recoded</a:t>
            </a:r>
            <a:r>
              <a:rPr kumimoji="0" sz="2100" b="0" i="0" u="none" strike="noStrike" kern="0" cap="none" spc="-40" normalizeH="0" baseline="0" noProof="0" dirty="0">
                <a:ln>
                  <a:noFill/>
                </a:ln>
                <a:solidFill>
                  <a:sysClr val="windowText" lastClr="000000"/>
                </a:solidFill>
                <a:effectLst/>
                <a:uLnTx/>
                <a:uFillTx/>
                <a:latin typeface="Calibri"/>
                <a:cs typeface="Calibri"/>
              </a:rPr>
              <a:t> </a:t>
            </a:r>
            <a:r>
              <a:rPr kumimoji="0" sz="2100" b="0" i="0" u="none" strike="noStrike" kern="0" cap="none" spc="0" normalizeH="0" baseline="0" noProof="0" dirty="0">
                <a:ln>
                  <a:noFill/>
                </a:ln>
                <a:solidFill>
                  <a:sysClr val="windowText" lastClr="000000"/>
                </a:solidFill>
                <a:effectLst/>
                <a:uLnTx/>
                <a:uFillTx/>
                <a:latin typeface="Calibri"/>
                <a:cs typeface="Calibri"/>
              </a:rPr>
              <a:t>into</a:t>
            </a:r>
            <a:r>
              <a:rPr kumimoji="0" sz="2100" b="0" i="0" u="none" strike="noStrike" kern="0" cap="none" spc="-40" normalizeH="0" baseline="0" noProof="0" dirty="0">
                <a:ln>
                  <a:noFill/>
                </a:ln>
                <a:solidFill>
                  <a:sysClr val="windowText" lastClr="000000"/>
                </a:solidFill>
                <a:effectLst/>
                <a:uLnTx/>
                <a:uFillTx/>
                <a:latin typeface="Calibri"/>
                <a:cs typeface="Calibri"/>
              </a:rPr>
              <a:t> </a:t>
            </a:r>
            <a:r>
              <a:rPr kumimoji="0" sz="2100" b="0" i="0" u="none" strike="noStrike" kern="0" cap="none" spc="0" normalizeH="0" baseline="0" noProof="0" dirty="0">
                <a:ln>
                  <a:noFill/>
                </a:ln>
                <a:solidFill>
                  <a:sysClr val="windowText" lastClr="000000"/>
                </a:solidFill>
                <a:effectLst/>
                <a:uLnTx/>
                <a:uFillTx/>
                <a:latin typeface="Calibri"/>
                <a:cs typeface="Calibri"/>
              </a:rPr>
              <a:t>a</a:t>
            </a:r>
            <a:r>
              <a:rPr kumimoji="0" sz="2100" b="0" i="0" u="none" strike="noStrike" kern="0" cap="none" spc="-40" normalizeH="0" baseline="0" noProof="0" dirty="0">
                <a:ln>
                  <a:noFill/>
                </a:ln>
                <a:solidFill>
                  <a:sysClr val="windowText" lastClr="000000"/>
                </a:solidFill>
                <a:effectLst/>
                <a:uLnTx/>
                <a:uFillTx/>
                <a:latin typeface="Calibri"/>
                <a:cs typeface="Calibri"/>
              </a:rPr>
              <a:t> </a:t>
            </a:r>
            <a:r>
              <a:rPr kumimoji="0" sz="2100" b="0" i="0" u="none" strike="noStrike" kern="0" cap="none" spc="0" normalizeH="0" baseline="0" noProof="0" dirty="0">
                <a:ln>
                  <a:noFill/>
                </a:ln>
                <a:solidFill>
                  <a:sysClr val="windowText" lastClr="000000"/>
                </a:solidFill>
                <a:effectLst/>
                <a:uLnTx/>
                <a:uFillTx/>
                <a:latin typeface="Calibri"/>
                <a:cs typeface="Calibri"/>
              </a:rPr>
              <a:t>set</a:t>
            </a:r>
            <a:r>
              <a:rPr kumimoji="0" sz="2100" b="0" i="0" u="none" strike="noStrike" kern="0" cap="none" spc="-40" normalizeH="0" baseline="0" noProof="0" dirty="0">
                <a:ln>
                  <a:noFill/>
                </a:ln>
                <a:solidFill>
                  <a:sysClr val="windowText" lastClr="000000"/>
                </a:solidFill>
                <a:effectLst/>
                <a:uLnTx/>
                <a:uFillTx/>
                <a:latin typeface="Calibri"/>
                <a:cs typeface="Calibri"/>
              </a:rPr>
              <a:t> </a:t>
            </a:r>
            <a:r>
              <a:rPr kumimoji="0" sz="2100" b="0" i="0" u="none" strike="noStrike" kern="0" cap="none" spc="0" normalizeH="0" baseline="0" noProof="0" dirty="0">
                <a:ln>
                  <a:noFill/>
                </a:ln>
                <a:solidFill>
                  <a:sysClr val="windowText" lastClr="000000"/>
                </a:solidFill>
                <a:effectLst/>
                <a:uLnTx/>
                <a:uFillTx/>
                <a:latin typeface="Calibri"/>
                <a:cs typeface="Calibri"/>
              </a:rPr>
              <a:t>of</a:t>
            </a:r>
            <a:r>
              <a:rPr kumimoji="0" sz="2100" b="0" i="0" u="none" strike="noStrike" kern="0" cap="none" spc="-40" normalizeH="0" baseline="0" noProof="0" dirty="0">
                <a:ln>
                  <a:noFill/>
                </a:ln>
                <a:solidFill>
                  <a:sysClr val="windowText" lastClr="000000"/>
                </a:solidFill>
                <a:effectLst/>
                <a:uLnTx/>
                <a:uFillTx/>
                <a:latin typeface="Calibri"/>
                <a:cs typeface="Calibri"/>
              </a:rPr>
              <a:t> </a:t>
            </a:r>
            <a:r>
              <a:rPr kumimoji="0" sz="2100" b="0" i="0" u="none" strike="noStrike" kern="0" cap="none" spc="0" normalizeH="0" baseline="0" noProof="0" dirty="0">
                <a:ln>
                  <a:noFill/>
                </a:ln>
                <a:solidFill>
                  <a:sysClr val="windowText" lastClr="000000"/>
                </a:solidFill>
                <a:effectLst/>
                <a:uLnTx/>
                <a:uFillTx/>
                <a:latin typeface="Calibri"/>
                <a:cs typeface="Calibri"/>
              </a:rPr>
              <a:t>dichotomous</a:t>
            </a:r>
            <a:r>
              <a:rPr kumimoji="0" sz="2100" b="0" i="0" u="none" strike="noStrike" kern="0" cap="none" spc="-40" normalizeH="0" baseline="0" noProof="0" dirty="0">
                <a:ln>
                  <a:noFill/>
                </a:ln>
                <a:solidFill>
                  <a:sysClr val="windowText" lastClr="000000"/>
                </a:solidFill>
                <a:effectLst/>
                <a:uLnTx/>
                <a:uFillTx/>
                <a:latin typeface="Calibri"/>
                <a:cs typeface="Calibri"/>
              </a:rPr>
              <a:t> </a:t>
            </a:r>
            <a:r>
              <a:rPr kumimoji="0" sz="2100" b="1" i="0" u="none" strike="noStrike" kern="0" cap="none" spc="0" normalizeH="0" baseline="0" noProof="0" dirty="0">
                <a:ln>
                  <a:noFill/>
                </a:ln>
                <a:solidFill>
                  <a:sysClr val="windowText" lastClr="000000"/>
                </a:solidFill>
                <a:effectLst/>
                <a:uLnTx/>
                <a:uFillTx/>
                <a:latin typeface="Calibri"/>
                <a:cs typeface="Calibri"/>
              </a:rPr>
              <a:t>“dummy”</a:t>
            </a:r>
            <a:r>
              <a:rPr kumimoji="0" sz="2100" b="1" i="0" u="none" strike="noStrike" kern="0" cap="none" spc="-35" normalizeH="0" baseline="0" noProof="0" dirty="0">
                <a:ln>
                  <a:noFill/>
                </a:ln>
                <a:solidFill>
                  <a:sysClr val="windowText" lastClr="000000"/>
                </a:solidFill>
                <a:effectLst/>
                <a:uLnTx/>
                <a:uFillTx/>
                <a:latin typeface="Calibri"/>
                <a:cs typeface="Calibri"/>
              </a:rPr>
              <a:t> </a:t>
            </a:r>
            <a:r>
              <a:rPr kumimoji="0" sz="2100" b="0" i="0" u="none" strike="noStrike" kern="0" cap="none" spc="-10" normalizeH="0" baseline="0" noProof="0" dirty="0">
                <a:ln>
                  <a:noFill/>
                </a:ln>
                <a:solidFill>
                  <a:sysClr val="windowText" lastClr="000000"/>
                </a:solidFill>
                <a:effectLst/>
                <a:uLnTx/>
                <a:uFillTx/>
                <a:latin typeface="Calibri"/>
                <a:cs typeface="Calibri"/>
              </a:rPr>
              <a:t>variables</a:t>
            </a:r>
            <a:endParaRPr kumimoji="0" sz="2100" b="0" i="0" u="none" strike="noStrike" kern="0" cap="none" spc="0" normalizeH="0" baseline="0" noProof="0" dirty="0">
              <a:ln>
                <a:noFill/>
              </a:ln>
              <a:solidFill>
                <a:sysClr val="windowText" lastClr="000000"/>
              </a:solidFill>
              <a:effectLst/>
              <a:uLnTx/>
              <a:uFillTx/>
              <a:latin typeface="Calibri"/>
              <a:cs typeface="Calibri"/>
            </a:endParaRPr>
          </a:p>
          <a:p>
            <a:pPr marL="12700" marR="0" lvl="0" indent="0" defTabSz="914400" eaLnBrk="1" fontAlgn="auto" latinLnBrk="0" hangingPunct="1">
              <a:lnSpc>
                <a:spcPct val="100000"/>
              </a:lnSpc>
              <a:spcBef>
                <a:spcPts val="1705"/>
              </a:spcBef>
              <a:spcAft>
                <a:spcPts val="0"/>
              </a:spcAft>
              <a:buClrTx/>
              <a:buSzTx/>
              <a:buFontTx/>
              <a:buNone/>
              <a:tabLst/>
              <a:defRPr/>
            </a:pPr>
            <a:r>
              <a:rPr kumimoji="0" sz="2700" b="0" i="0" u="none" strike="noStrike" kern="0" cap="none" spc="0" normalizeH="0" baseline="0" noProof="0" dirty="0">
                <a:ln>
                  <a:noFill/>
                </a:ln>
                <a:solidFill>
                  <a:srgbClr val="FFFFFF"/>
                </a:solidFill>
                <a:effectLst/>
                <a:uLnTx/>
                <a:uFillTx/>
                <a:latin typeface="Calibri"/>
                <a:cs typeface="Calibri"/>
              </a:rPr>
              <a:t>Number</a:t>
            </a:r>
            <a:r>
              <a:rPr kumimoji="0" sz="2700" b="0" i="0" u="none" strike="noStrike" kern="0" cap="none" spc="-15" normalizeH="0" baseline="0" noProof="0" dirty="0">
                <a:ln>
                  <a:noFill/>
                </a:ln>
                <a:solidFill>
                  <a:srgbClr val="FFFFFF"/>
                </a:solidFill>
                <a:effectLst/>
                <a:uLnTx/>
                <a:uFillTx/>
                <a:latin typeface="Calibri"/>
                <a:cs typeface="Calibri"/>
              </a:rPr>
              <a:t> </a:t>
            </a:r>
            <a:r>
              <a:rPr kumimoji="0" sz="2700" b="0" i="0" u="none" strike="noStrike" kern="0" cap="none" spc="0" normalizeH="0" baseline="0" noProof="0" dirty="0">
                <a:ln>
                  <a:noFill/>
                </a:ln>
                <a:solidFill>
                  <a:srgbClr val="FFFFFF"/>
                </a:solidFill>
                <a:effectLst/>
                <a:uLnTx/>
                <a:uFillTx/>
                <a:latin typeface="Calibri"/>
                <a:cs typeface="Calibri"/>
              </a:rPr>
              <a:t>of</a:t>
            </a:r>
            <a:r>
              <a:rPr kumimoji="0" sz="2700" b="0" i="0" u="none" strike="noStrike" kern="0" cap="none" spc="-15" normalizeH="0" baseline="0" noProof="0" dirty="0">
                <a:ln>
                  <a:noFill/>
                </a:ln>
                <a:solidFill>
                  <a:srgbClr val="FFFFFF"/>
                </a:solidFill>
                <a:effectLst/>
                <a:uLnTx/>
                <a:uFillTx/>
                <a:latin typeface="Calibri"/>
                <a:cs typeface="Calibri"/>
              </a:rPr>
              <a:t> </a:t>
            </a:r>
            <a:r>
              <a:rPr kumimoji="0" sz="2700" b="0" i="0" u="none" strike="noStrike" kern="0" cap="none" spc="0" normalizeH="0" baseline="0" noProof="0" dirty="0">
                <a:ln>
                  <a:noFill/>
                </a:ln>
                <a:solidFill>
                  <a:srgbClr val="FFFFFF"/>
                </a:solidFill>
                <a:effectLst/>
                <a:uLnTx/>
                <a:uFillTx/>
                <a:latin typeface="Calibri"/>
                <a:cs typeface="Calibri"/>
              </a:rPr>
              <a:t>variables</a:t>
            </a:r>
            <a:r>
              <a:rPr kumimoji="0" sz="2700" b="0" i="0" u="none" strike="noStrike" kern="0" cap="none" spc="-15" normalizeH="0" baseline="0" noProof="0" dirty="0">
                <a:ln>
                  <a:noFill/>
                </a:ln>
                <a:solidFill>
                  <a:srgbClr val="FFFFFF"/>
                </a:solidFill>
                <a:effectLst/>
                <a:uLnTx/>
                <a:uFillTx/>
                <a:latin typeface="Calibri"/>
                <a:cs typeface="Calibri"/>
              </a:rPr>
              <a:t> </a:t>
            </a:r>
            <a:r>
              <a:rPr kumimoji="0" sz="2700" b="0" i="0" u="none" strike="noStrike" kern="0" cap="none" spc="0" normalizeH="0" baseline="0" noProof="0" dirty="0">
                <a:ln>
                  <a:noFill/>
                </a:ln>
                <a:solidFill>
                  <a:srgbClr val="FFFFFF"/>
                </a:solidFill>
                <a:effectLst/>
                <a:uLnTx/>
                <a:uFillTx/>
                <a:latin typeface="Calibri"/>
                <a:cs typeface="Calibri"/>
              </a:rPr>
              <a:t>and</a:t>
            </a:r>
            <a:r>
              <a:rPr kumimoji="0" sz="2700" b="0" i="0" u="none" strike="noStrike" kern="0" cap="none" spc="-10" normalizeH="0" baseline="0" noProof="0" dirty="0">
                <a:ln>
                  <a:noFill/>
                </a:ln>
                <a:solidFill>
                  <a:srgbClr val="FFFFFF"/>
                </a:solidFill>
                <a:effectLst/>
                <a:uLnTx/>
                <a:uFillTx/>
                <a:latin typeface="Calibri"/>
                <a:cs typeface="Calibri"/>
              </a:rPr>
              <a:t> cases</a:t>
            </a:r>
            <a:endParaRPr kumimoji="0" sz="2700" b="0" i="0" u="none" strike="noStrike" kern="0" cap="none" spc="0" normalizeH="0" baseline="0" noProof="0" dirty="0">
              <a:ln>
                <a:noFill/>
              </a:ln>
              <a:solidFill>
                <a:sysClr val="windowText" lastClr="000000"/>
              </a:solidFill>
              <a:effectLst/>
              <a:uLnTx/>
              <a:uFillTx/>
              <a:latin typeface="Calibri"/>
              <a:cs typeface="Calibri"/>
            </a:endParaRPr>
          </a:p>
          <a:p>
            <a:pPr marL="12700" marR="0" lvl="0" indent="0" defTabSz="914400" eaLnBrk="1" fontAlgn="auto" latinLnBrk="0" hangingPunct="1">
              <a:lnSpc>
                <a:spcPct val="100000"/>
              </a:lnSpc>
              <a:spcBef>
                <a:spcPts val="2475"/>
              </a:spcBef>
              <a:spcAft>
                <a:spcPts val="0"/>
              </a:spcAft>
              <a:buClrTx/>
              <a:buSzTx/>
              <a:buFontTx/>
              <a:buNone/>
              <a:tabLst/>
              <a:defRPr/>
            </a:pPr>
            <a:r>
              <a:rPr kumimoji="0" sz="2700" b="0" i="0" u="none" strike="noStrike" kern="0" cap="none" spc="-10" normalizeH="0" baseline="0" noProof="0" dirty="0">
                <a:ln>
                  <a:noFill/>
                </a:ln>
                <a:solidFill>
                  <a:srgbClr val="FFFFFF"/>
                </a:solidFill>
                <a:effectLst/>
                <a:uLnTx/>
                <a:uFillTx/>
                <a:latin typeface="Calibri"/>
                <a:cs typeface="Calibri"/>
              </a:rPr>
              <a:t>Outliers</a:t>
            </a:r>
            <a:endParaRPr kumimoji="0" sz="2700" b="0" i="0" u="none" strike="noStrike" kern="0" cap="none" spc="0" normalizeH="0" baseline="0" noProof="0" dirty="0">
              <a:ln>
                <a:noFill/>
              </a:ln>
              <a:solidFill>
                <a:sysClr val="windowText" lastClr="000000"/>
              </a:solidFill>
              <a:effectLst/>
              <a:uLnTx/>
              <a:uFillTx/>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3" name="Right Triangle 2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object 2"/>
          <p:cNvSpPr txBox="1">
            <a:spLocks noGrp="1"/>
          </p:cNvSpPr>
          <p:nvPr>
            <p:ph type="title"/>
          </p:nvPr>
        </p:nvSpPr>
        <p:spPr>
          <a:xfrm>
            <a:off x="1285240" y="1050595"/>
            <a:ext cx="8074815" cy="1618489"/>
          </a:xfrm>
          <a:prstGeom prst="rect">
            <a:avLst/>
          </a:prstGeom>
        </p:spPr>
        <p:txBody>
          <a:bodyPr vert="horz" lIns="91440" tIns="45720" rIns="91440" bIns="45720" rtlCol="0" anchor="ctr">
            <a:normAutofit/>
          </a:bodyPr>
          <a:lstStyle/>
          <a:p>
            <a:pPr marL="12700" algn="l" rtl="0">
              <a:lnSpc>
                <a:spcPct val="90000"/>
              </a:lnSpc>
              <a:spcBef>
                <a:spcPct val="0"/>
              </a:spcBef>
            </a:pPr>
            <a:r>
              <a:rPr lang="en-US" sz="7200" kern="1200">
                <a:solidFill>
                  <a:schemeClr val="tx1"/>
                </a:solidFill>
                <a:latin typeface="+mj-lt"/>
                <a:ea typeface="+mj-ea"/>
                <a:cs typeface="+mj-cs"/>
              </a:rPr>
              <a:t>Design</a:t>
            </a:r>
            <a:r>
              <a:rPr lang="en-US" sz="7200" kern="1200" spc="-30">
                <a:solidFill>
                  <a:schemeClr val="tx1"/>
                </a:solidFill>
                <a:latin typeface="+mj-lt"/>
                <a:ea typeface="+mj-ea"/>
                <a:cs typeface="+mj-cs"/>
              </a:rPr>
              <a:t> </a:t>
            </a:r>
            <a:r>
              <a:rPr lang="en-US" sz="7200" kern="1200">
                <a:solidFill>
                  <a:schemeClr val="tx1"/>
                </a:solidFill>
                <a:latin typeface="+mj-lt"/>
                <a:ea typeface="+mj-ea"/>
                <a:cs typeface="+mj-cs"/>
              </a:rPr>
              <a:t>and</a:t>
            </a:r>
            <a:r>
              <a:rPr lang="en-US" sz="7200" kern="1200" spc="-25">
                <a:solidFill>
                  <a:schemeClr val="tx1"/>
                </a:solidFill>
                <a:latin typeface="+mj-lt"/>
                <a:ea typeface="+mj-ea"/>
                <a:cs typeface="+mj-cs"/>
              </a:rPr>
              <a:t> </a:t>
            </a:r>
            <a:r>
              <a:rPr lang="en-US" sz="7200" kern="1200" spc="-20">
                <a:solidFill>
                  <a:schemeClr val="tx1"/>
                </a:solidFill>
                <a:latin typeface="+mj-lt"/>
                <a:ea typeface="+mj-ea"/>
                <a:cs typeface="+mj-cs"/>
              </a:rPr>
              <a:t>Data</a:t>
            </a:r>
            <a:endParaRPr lang="en-US" sz="7200" kern="1200">
              <a:solidFill>
                <a:schemeClr val="tx1"/>
              </a:solidFill>
              <a:latin typeface="+mj-lt"/>
              <a:ea typeface="+mj-ea"/>
              <a:cs typeface="+mj-cs"/>
            </a:endParaRPr>
          </a:p>
        </p:txBody>
      </p:sp>
      <p:sp>
        <p:nvSpPr>
          <p:cNvPr id="3" name="object 3"/>
          <p:cNvSpPr txBox="1"/>
          <p:nvPr/>
        </p:nvSpPr>
        <p:spPr>
          <a:xfrm>
            <a:off x="1285240" y="3007010"/>
            <a:ext cx="8869413" cy="2800395"/>
          </a:xfrm>
          <a:prstGeom prst="rect">
            <a:avLst/>
          </a:prstGeom>
        </p:spPr>
        <p:txBody>
          <a:bodyPr vert="horz" lIns="91440" tIns="45720" rIns="91440" bIns="45720" rtlCol="0" anchor="t">
            <a:normAutofit/>
          </a:bodyPr>
          <a:lstStyle/>
          <a:p>
            <a:pPr marL="254000" marR="17780" lvl="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254000" algn="l"/>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Assuming</a:t>
            </a:r>
            <a:r>
              <a:rPr kumimoji="0" lang="en-US" sz="2400" b="0" i="0" u="none" strike="noStrike" kern="1200" cap="none" spc="-5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a</a:t>
            </a:r>
            <a:r>
              <a:rPr kumimoji="0" lang="en-US" sz="2400" b="0" i="0" u="none" strike="noStrike" kern="1200" cap="none" spc="-4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linear</a:t>
            </a:r>
            <a:r>
              <a:rPr kumimoji="0" lang="en-US" sz="2400" b="0" i="0" u="none" strike="noStrike" kern="1200" cap="none" spc="-4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relationship</a:t>
            </a:r>
            <a:r>
              <a:rPr kumimoji="0" lang="en-US" sz="2400" b="0" i="0" u="none" strike="noStrike" kern="1200" cap="none" spc="-3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between</a:t>
            </a:r>
            <a:r>
              <a:rPr kumimoji="0" lang="en-US" sz="2400" b="0" i="0" u="none" strike="noStrike" kern="1200" cap="none" spc="-3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the</a:t>
            </a:r>
            <a:r>
              <a:rPr kumimoji="0" lang="en-US" sz="2400" b="0" i="0" u="none" strike="noStrike" kern="1200" cap="none" spc="-4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explanatory</a:t>
            </a:r>
            <a:r>
              <a:rPr kumimoji="0" lang="en-US" sz="2400" b="0" i="0" u="none" strike="noStrike" kern="1200" cap="none" spc="-4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and</a:t>
            </a:r>
            <a:r>
              <a:rPr kumimoji="0" lang="en-US" sz="2400" b="0" i="0" u="none" strike="noStrike" kern="1200" cap="none" spc="-35" normalizeH="0" baseline="0" noProof="0" dirty="0">
                <a:ln>
                  <a:noFill/>
                </a:ln>
                <a:solidFill>
                  <a:prstClr val="black"/>
                </a:solidFill>
                <a:effectLst/>
                <a:uLnTx/>
                <a:uFillTx/>
                <a:latin typeface="Calibri"/>
                <a:ea typeface="+mn-ea"/>
                <a:cs typeface="+mn-cs"/>
              </a:rPr>
              <a:t> </a:t>
            </a:r>
            <a:r>
              <a:rPr kumimoji="0" lang="en-US" sz="2400" b="0" i="0" u="none" strike="noStrike" kern="1200" cap="none" spc="-10" normalizeH="0" baseline="0" noProof="0" dirty="0">
                <a:ln>
                  <a:noFill/>
                </a:ln>
                <a:solidFill>
                  <a:prstClr val="black"/>
                </a:solidFill>
                <a:effectLst/>
                <a:uLnTx/>
                <a:uFillTx/>
                <a:latin typeface="Calibri"/>
                <a:ea typeface="+mn-ea"/>
                <a:cs typeface="+mn-cs"/>
              </a:rPr>
              <a:t>response variables</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711200" marR="0" lvl="1" indent="-228600" algn="l" defTabSz="914400" rtl="0" eaLnBrk="1" fontAlgn="auto" latinLnBrk="0" hangingPunct="1">
              <a:lnSpc>
                <a:spcPct val="90000"/>
              </a:lnSpc>
              <a:spcBef>
                <a:spcPts val="105"/>
              </a:spcBef>
              <a:spcAft>
                <a:spcPts val="0"/>
              </a:spcAft>
              <a:buClrTx/>
              <a:buSzTx/>
              <a:buFont typeface="Arial" panose="020B0604020202020204" pitchFamily="34" charset="0"/>
              <a:buChar char="•"/>
              <a:tabLst>
                <a:tab pos="711200" algn="l"/>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Y</a:t>
            </a:r>
            <a:r>
              <a:rPr kumimoji="0" lang="en-US" sz="2400" b="0" i="0" u="none" strike="noStrike" kern="1200" cap="none" spc="-1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a:t>
            </a:r>
            <a:r>
              <a:rPr kumimoji="0" lang="en-US" sz="2400" b="0" i="0" u="none" strike="noStrike" kern="1200" cap="none" spc="-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a</a:t>
            </a:r>
            <a:r>
              <a:rPr kumimoji="0" lang="en-US" sz="2400" b="0" i="0" u="none" strike="noStrike" kern="1200" cap="none" spc="0" normalizeH="0" baseline="-17543" noProof="0" dirty="0">
                <a:ln>
                  <a:noFill/>
                </a:ln>
                <a:solidFill>
                  <a:prstClr val="black"/>
                </a:solidFill>
                <a:effectLst/>
                <a:uLnTx/>
                <a:uFillTx/>
                <a:latin typeface="Calibri"/>
                <a:ea typeface="+mn-ea"/>
                <a:cs typeface="+mn-cs"/>
              </a:rPr>
              <a:t>0</a:t>
            </a:r>
            <a:r>
              <a:rPr kumimoji="0" lang="en-US" sz="2400" b="0" i="0" u="none" strike="noStrike" kern="1200" cap="none" spc="284" normalizeH="0" baseline="-17543"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 a</a:t>
            </a:r>
            <a:r>
              <a:rPr kumimoji="0" lang="en-US" sz="2400" b="0" i="0" u="none" strike="noStrike" kern="1200" cap="none" spc="0" normalizeH="0" baseline="-17543" noProof="0" dirty="0">
                <a:ln>
                  <a:noFill/>
                </a:ln>
                <a:solidFill>
                  <a:prstClr val="black"/>
                </a:solidFill>
                <a:effectLst/>
                <a:uLnTx/>
                <a:uFillTx/>
                <a:latin typeface="Calibri"/>
                <a:ea typeface="+mn-ea"/>
                <a:cs typeface="+mn-cs"/>
              </a:rPr>
              <a:t>1</a:t>
            </a:r>
            <a:r>
              <a:rPr kumimoji="0" lang="en-US" sz="2400" b="0" i="0" u="none" strike="noStrike" kern="1200" cap="none" spc="0" normalizeH="0" baseline="0" noProof="0" dirty="0">
                <a:ln>
                  <a:noFill/>
                </a:ln>
                <a:solidFill>
                  <a:prstClr val="black"/>
                </a:solidFill>
                <a:effectLst/>
                <a:uLnTx/>
                <a:uFillTx/>
                <a:latin typeface="Calibri"/>
                <a:ea typeface="+mn-ea"/>
                <a:cs typeface="+mn-cs"/>
              </a:rPr>
              <a:t>X</a:t>
            </a:r>
            <a:r>
              <a:rPr kumimoji="0" lang="en-US" sz="2400" b="0" i="0" u="none" strike="noStrike" kern="1200" cap="none" spc="0" normalizeH="0" baseline="-17543" noProof="0" dirty="0">
                <a:ln>
                  <a:noFill/>
                </a:ln>
                <a:solidFill>
                  <a:prstClr val="black"/>
                </a:solidFill>
                <a:effectLst/>
                <a:uLnTx/>
                <a:uFillTx/>
                <a:latin typeface="Calibri"/>
                <a:ea typeface="+mn-ea"/>
                <a:cs typeface="+mn-cs"/>
              </a:rPr>
              <a:t>1</a:t>
            </a:r>
            <a:r>
              <a:rPr kumimoji="0" lang="en-US" sz="2400" b="0" i="0" u="none" strike="noStrike" kern="1200" cap="none" spc="284" normalizeH="0" baseline="-17543"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a:t>
            </a:r>
            <a:r>
              <a:rPr kumimoji="0" lang="en-US" sz="2400" b="0" i="0" u="none" strike="noStrike" kern="1200" cap="none" spc="-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err="1">
                <a:ln>
                  <a:noFill/>
                </a:ln>
                <a:solidFill>
                  <a:prstClr val="black"/>
                </a:solidFill>
                <a:effectLst/>
                <a:uLnTx/>
                <a:uFillTx/>
                <a:latin typeface="Calibri"/>
                <a:ea typeface="+mn-ea"/>
                <a:cs typeface="+mn-cs"/>
              </a:rPr>
              <a:t>a</a:t>
            </a:r>
            <a:r>
              <a:rPr kumimoji="0" lang="en-US" sz="2400" b="0" i="0" u="none" strike="noStrike" kern="1200" cap="none" spc="0" normalizeH="0" baseline="-17543" noProof="0" dirty="0" err="1">
                <a:ln>
                  <a:noFill/>
                </a:ln>
                <a:solidFill>
                  <a:prstClr val="black"/>
                </a:solidFill>
                <a:effectLst/>
                <a:uLnTx/>
                <a:uFillTx/>
                <a:latin typeface="Calibri"/>
                <a:ea typeface="+mn-ea"/>
                <a:cs typeface="+mn-cs"/>
              </a:rPr>
              <a:t>p</a:t>
            </a:r>
            <a:r>
              <a:rPr kumimoji="0" lang="en-US" sz="2400" b="0" i="0" u="none" strike="noStrike" kern="1200" cap="none" spc="0" normalizeH="0" baseline="0" noProof="0" dirty="0" err="1">
                <a:ln>
                  <a:noFill/>
                </a:ln>
                <a:solidFill>
                  <a:prstClr val="black"/>
                </a:solidFill>
                <a:effectLst/>
                <a:uLnTx/>
                <a:uFillTx/>
                <a:latin typeface="Calibri"/>
                <a:ea typeface="+mn-ea"/>
                <a:cs typeface="+mn-cs"/>
              </a:rPr>
              <a:t>X</a:t>
            </a:r>
            <a:r>
              <a:rPr kumimoji="0" lang="en-US" sz="2400" b="0" i="0" u="none" strike="noStrike" kern="1200" cap="none" spc="0" normalizeH="0" baseline="-17543" noProof="0" dirty="0" err="1">
                <a:ln>
                  <a:noFill/>
                </a:ln>
                <a:solidFill>
                  <a:prstClr val="black"/>
                </a:solidFill>
                <a:effectLst/>
                <a:uLnTx/>
                <a:uFillTx/>
                <a:latin typeface="Calibri"/>
                <a:ea typeface="+mn-ea"/>
                <a:cs typeface="+mn-cs"/>
              </a:rPr>
              <a:t>p</a:t>
            </a:r>
            <a:r>
              <a:rPr kumimoji="0" lang="en-US" sz="2400" b="0" i="0" u="none" strike="noStrike" kern="1200" cap="none" spc="262" normalizeH="0" baseline="-17543"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a:t>
            </a:r>
            <a:r>
              <a:rPr kumimoji="0" lang="en-US" sz="2400" b="0" i="0" u="none" strike="noStrike" kern="1200" cap="none" spc="5" normalizeH="0" baseline="0" noProof="0" dirty="0">
                <a:ln>
                  <a:noFill/>
                </a:ln>
                <a:solidFill>
                  <a:prstClr val="black"/>
                </a:solidFill>
                <a:effectLst/>
                <a:uLnTx/>
                <a:uFillTx/>
                <a:latin typeface="Calibri"/>
                <a:ea typeface="+mn-ea"/>
                <a:cs typeface="+mn-cs"/>
              </a:rPr>
              <a:t> </a:t>
            </a:r>
            <a:r>
              <a:rPr kumimoji="0" lang="en-US" sz="2400" b="0" i="0" u="none" strike="noStrike" kern="1200" cap="none" spc="-50" normalizeH="0" baseline="0" noProof="0" dirty="0">
                <a:ln>
                  <a:noFill/>
                </a:ln>
                <a:solidFill>
                  <a:prstClr val="black"/>
                </a:solidFill>
                <a:effectLst/>
                <a:uLnTx/>
                <a:uFillTx/>
                <a:latin typeface="Calibri"/>
                <a:ea typeface="+mn-ea"/>
                <a:cs typeface="+mn-cs"/>
              </a:rPr>
              <a:t>ε</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711200" marR="638175" lvl="1" indent="-228600" algn="l" defTabSz="914400" rtl="0" eaLnBrk="1" fontAlgn="auto" latinLnBrk="0" hangingPunct="1">
              <a:lnSpc>
                <a:spcPct val="90000"/>
              </a:lnSpc>
              <a:spcBef>
                <a:spcPts val="640"/>
              </a:spcBef>
              <a:spcAft>
                <a:spcPts val="0"/>
              </a:spcAft>
              <a:buClrTx/>
              <a:buSzTx/>
              <a:buFont typeface="Arial" panose="020B0604020202020204" pitchFamily="34" charset="0"/>
              <a:buChar char="•"/>
              <a:tabLst>
                <a:tab pos="711200" algn="l"/>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ε</a:t>
            </a:r>
            <a:r>
              <a:rPr kumimoji="0" lang="en-US" sz="2400" b="0" i="0" u="none" strike="noStrike" kern="1200" cap="none" spc="3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is</a:t>
            </a:r>
            <a:r>
              <a:rPr kumimoji="0" lang="en-US" sz="2400" b="0" i="0" u="none" strike="noStrike" kern="1200" cap="none" spc="-2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a</a:t>
            </a:r>
            <a:r>
              <a:rPr kumimoji="0" lang="en-US" sz="2400" b="0" i="0" u="none" strike="noStrike" kern="1200" cap="none" spc="-2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normally</a:t>
            </a:r>
            <a:r>
              <a:rPr kumimoji="0" lang="en-US" sz="2400" b="0" i="0" u="none" strike="noStrike" kern="1200" cap="none" spc="-3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distributed</a:t>
            </a:r>
            <a:r>
              <a:rPr kumimoji="0" lang="en-US" sz="2400" b="0" i="0" u="none" strike="noStrike" kern="1200" cap="none" spc="-2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error</a:t>
            </a:r>
            <a:r>
              <a:rPr kumimoji="0" lang="en-US" sz="2400" b="0" i="0" u="none" strike="noStrike" kern="1200" cap="none" spc="-3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term</a:t>
            </a:r>
            <a:r>
              <a:rPr kumimoji="0" lang="en-US" sz="2400" b="0" i="0" u="none" strike="noStrike" kern="1200" cap="none" spc="-2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that</a:t>
            </a:r>
            <a:r>
              <a:rPr kumimoji="0" lang="en-US" sz="2400" b="0" i="0" u="none" strike="noStrike" kern="1200" cap="none" spc="-3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does</a:t>
            </a:r>
            <a:r>
              <a:rPr kumimoji="0" lang="en-US" sz="2400" b="0" i="0" u="none" strike="noStrike" kern="1200" cap="none" spc="-2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not depend</a:t>
            </a:r>
            <a:r>
              <a:rPr kumimoji="0" lang="en-US" sz="2400" b="0" i="0" u="none" strike="noStrike" kern="1200" cap="none" spc="-20" normalizeH="0" baseline="0" noProof="0" dirty="0">
                <a:ln>
                  <a:noFill/>
                </a:ln>
                <a:solidFill>
                  <a:prstClr val="black"/>
                </a:solidFill>
                <a:effectLst/>
                <a:uLnTx/>
                <a:uFillTx/>
                <a:latin typeface="Calibri"/>
                <a:ea typeface="+mn-ea"/>
                <a:cs typeface="+mn-cs"/>
              </a:rPr>
              <a:t> </a:t>
            </a:r>
            <a:r>
              <a:rPr kumimoji="0" lang="en-US" sz="2400" b="0" i="0" u="none" strike="noStrike" kern="1200" cap="none" spc="-25" normalizeH="0" baseline="0" noProof="0" dirty="0">
                <a:ln>
                  <a:noFill/>
                </a:ln>
                <a:solidFill>
                  <a:prstClr val="black"/>
                </a:solidFill>
                <a:effectLst/>
                <a:uLnTx/>
                <a:uFillTx/>
                <a:latin typeface="Calibri"/>
                <a:ea typeface="+mn-ea"/>
                <a:cs typeface="+mn-cs"/>
              </a:rPr>
              <a:t>on </a:t>
            </a:r>
            <a:r>
              <a:rPr kumimoji="0" lang="en-US" sz="2400" b="0" i="0" u="none" strike="noStrike" kern="1200" cap="none" spc="0" normalizeH="0" baseline="0" noProof="0" dirty="0">
                <a:ln>
                  <a:noFill/>
                </a:ln>
                <a:solidFill>
                  <a:prstClr val="black"/>
                </a:solidFill>
                <a:effectLst/>
                <a:uLnTx/>
                <a:uFillTx/>
                <a:latin typeface="Calibri"/>
                <a:ea typeface="+mn-ea"/>
                <a:cs typeface="+mn-cs"/>
              </a:rPr>
              <a:t>that</a:t>
            </a:r>
            <a:r>
              <a:rPr kumimoji="0" lang="en-US" sz="2400" b="0" i="0" u="none" strike="noStrike" kern="1200" cap="none" spc="-6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values</a:t>
            </a:r>
            <a:r>
              <a:rPr kumimoji="0" lang="en-US" sz="2400" b="0" i="0" u="none" strike="noStrike" kern="1200" cap="none" spc="-4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of</a:t>
            </a:r>
            <a:r>
              <a:rPr kumimoji="0" lang="en-US" sz="2400" b="0" i="0" u="none" strike="noStrike" kern="1200" cap="none" spc="-4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the</a:t>
            </a:r>
            <a:r>
              <a:rPr kumimoji="0" lang="en-US" sz="2400" b="0" i="0" u="none" strike="noStrike" kern="1200" cap="none" spc="-5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explanatory</a:t>
            </a:r>
            <a:r>
              <a:rPr kumimoji="0" lang="en-US" sz="2400" b="0" i="0" u="none" strike="noStrike" kern="1200" cap="none" spc="-50" normalizeH="0" baseline="0" noProof="0" dirty="0">
                <a:ln>
                  <a:noFill/>
                </a:ln>
                <a:solidFill>
                  <a:prstClr val="black"/>
                </a:solidFill>
                <a:effectLst/>
                <a:uLnTx/>
                <a:uFillTx/>
                <a:latin typeface="Calibri"/>
                <a:ea typeface="+mn-ea"/>
                <a:cs typeface="+mn-cs"/>
              </a:rPr>
              <a:t> </a:t>
            </a:r>
            <a:r>
              <a:rPr kumimoji="0" lang="en-US" sz="2400" b="0" i="0" u="none" strike="noStrike" kern="1200" cap="none" spc="-10" normalizeH="0" baseline="0" noProof="0" dirty="0">
                <a:ln>
                  <a:noFill/>
                </a:ln>
                <a:solidFill>
                  <a:prstClr val="black"/>
                </a:solidFill>
                <a:effectLst/>
                <a:uLnTx/>
                <a:uFillTx/>
                <a:latin typeface="Calibri"/>
                <a:ea typeface="+mn-ea"/>
                <a:cs typeface="+mn-cs"/>
              </a:rPr>
              <a:t>variable </a:t>
            </a:r>
          </a:p>
          <a:p>
            <a:pPr marL="711200" marR="638175" lvl="1" indent="-228600" algn="l" defTabSz="914400" rtl="0" eaLnBrk="1" fontAlgn="auto" latinLnBrk="0" hangingPunct="1">
              <a:lnSpc>
                <a:spcPct val="90000"/>
              </a:lnSpc>
              <a:spcBef>
                <a:spcPts val="640"/>
              </a:spcBef>
              <a:spcAft>
                <a:spcPts val="0"/>
              </a:spcAft>
              <a:buClrTx/>
              <a:buSzTx/>
              <a:buFont typeface="Arial" panose="020B0604020202020204" pitchFamily="34" charset="0"/>
              <a:buChar char="•"/>
              <a:tabLst>
                <a:tab pos="711200" algn="l"/>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Check</a:t>
            </a:r>
            <a:r>
              <a:rPr kumimoji="0" lang="en-US" sz="2400" b="0" i="0" u="none" strike="noStrike" kern="1200" cap="none" spc="-1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the</a:t>
            </a:r>
            <a:r>
              <a:rPr kumimoji="0" lang="en-US" sz="2400" b="0" i="0" u="none" strike="noStrike" kern="1200" cap="none" spc="-1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assumption using</a:t>
            </a:r>
            <a:r>
              <a:rPr kumimoji="0" lang="en-US" sz="2400" b="0" i="0" u="none" strike="noStrike" kern="1200" cap="none" spc="-1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residual</a:t>
            </a:r>
            <a:r>
              <a:rPr kumimoji="0" lang="en-US" sz="2400" b="0" i="0" u="none" strike="noStrike" kern="1200" cap="none" spc="-10" normalizeH="0" baseline="0" noProof="0" dirty="0">
                <a:ln>
                  <a:noFill/>
                </a:ln>
                <a:solidFill>
                  <a:prstClr val="black"/>
                </a:solidFill>
                <a:effectLst/>
                <a:uLnTx/>
                <a:uFillTx/>
                <a:latin typeface="Calibri"/>
                <a:ea typeface="+mn-ea"/>
                <a:cs typeface="+mn-cs"/>
              </a:rPr>
              <a:t> plots</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object 2"/>
          <p:cNvSpPr txBox="1">
            <a:spLocks noGrp="1"/>
          </p:cNvSpPr>
          <p:nvPr>
            <p:ph type="title"/>
          </p:nvPr>
        </p:nvSpPr>
        <p:spPr>
          <a:xfrm>
            <a:off x="838200" y="556995"/>
            <a:ext cx="10515600" cy="1133693"/>
          </a:xfrm>
          <a:prstGeom prst="rect">
            <a:avLst/>
          </a:prstGeom>
        </p:spPr>
        <p:txBody>
          <a:bodyPr vert="horz" lIns="91440" tIns="45720" rIns="91440" bIns="45720" rtlCol="0">
            <a:normAutofit/>
          </a:bodyPr>
          <a:lstStyle/>
          <a:p>
            <a:pPr marL="12700" rtl="0">
              <a:spcBef>
                <a:spcPct val="0"/>
              </a:spcBef>
            </a:pPr>
            <a:r>
              <a:rPr lang="en-US" sz="5200" kern="1200">
                <a:latin typeface="+mj-lt"/>
                <a:ea typeface="+mj-ea"/>
                <a:cs typeface="+mj-cs"/>
              </a:rPr>
              <a:t>Design</a:t>
            </a:r>
            <a:r>
              <a:rPr lang="en-US" sz="5200" kern="1200" spc="-35">
                <a:latin typeface="+mj-lt"/>
                <a:ea typeface="+mj-ea"/>
                <a:cs typeface="+mj-cs"/>
              </a:rPr>
              <a:t> </a:t>
            </a:r>
            <a:r>
              <a:rPr lang="en-US" sz="5200" kern="1200">
                <a:latin typeface="+mj-lt"/>
                <a:ea typeface="+mj-ea"/>
                <a:cs typeface="+mj-cs"/>
              </a:rPr>
              <a:t>and</a:t>
            </a:r>
            <a:r>
              <a:rPr lang="en-US" sz="5200" kern="1200" spc="-35">
                <a:latin typeface="+mj-lt"/>
                <a:ea typeface="+mj-ea"/>
                <a:cs typeface="+mj-cs"/>
              </a:rPr>
              <a:t> </a:t>
            </a:r>
            <a:r>
              <a:rPr lang="en-US" sz="5200" kern="1200">
                <a:latin typeface="+mj-lt"/>
                <a:ea typeface="+mj-ea"/>
                <a:cs typeface="+mj-cs"/>
              </a:rPr>
              <a:t>Data</a:t>
            </a:r>
            <a:r>
              <a:rPr lang="en-US" sz="5200" kern="1200" spc="-35">
                <a:latin typeface="+mj-lt"/>
                <a:ea typeface="+mj-ea"/>
                <a:cs typeface="+mj-cs"/>
              </a:rPr>
              <a:t> </a:t>
            </a:r>
            <a:r>
              <a:rPr lang="en-US" sz="5200" kern="1200">
                <a:latin typeface="+mj-lt"/>
                <a:ea typeface="+mj-ea"/>
                <a:cs typeface="+mj-cs"/>
              </a:rPr>
              <a:t>–</a:t>
            </a:r>
            <a:r>
              <a:rPr lang="en-US" sz="5200" kern="1200" spc="-40">
                <a:latin typeface="+mj-lt"/>
                <a:ea typeface="+mj-ea"/>
                <a:cs typeface="+mj-cs"/>
              </a:rPr>
              <a:t> </a:t>
            </a:r>
            <a:r>
              <a:rPr lang="en-US" sz="5200" kern="1200">
                <a:latin typeface="+mj-lt"/>
                <a:ea typeface="+mj-ea"/>
                <a:cs typeface="+mj-cs"/>
              </a:rPr>
              <a:t>Dummy</a:t>
            </a:r>
            <a:r>
              <a:rPr lang="en-US" sz="5200" kern="1200" spc="-35">
                <a:latin typeface="+mj-lt"/>
                <a:ea typeface="+mj-ea"/>
                <a:cs typeface="+mj-cs"/>
              </a:rPr>
              <a:t> </a:t>
            </a:r>
            <a:r>
              <a:rPr lang="en-US" sz="5200" kern="1200" spc="-25">
                <a:latin typeface="+mj-lt"/>
                <a:ea typeface="+mj-ea"/>
                <a:cs typeface="+mj-cs"/>
              </a:rPr>
              <a:t>Variables</a:t>
            </a:r>
          </a:p>
        </p:txBody>
      </p:sp>
      <p:graphicFrame>
        <p:nvGraphicFramePr>
          <p:cNvPr id="5" name="object 3">
            <a:extLst>
              <a:ext uri="{FF2B5EF4-FFF2-40B4-BE49-F238E27FC236}">
                <a16:creationId xmlns:a16="http://schemas.microsoft.com/office/drawing/2014/main" id="{9C21D20B-2888-2040-DD1A-784E186457CD}"/>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object 2"/>
          <p:cNvSpPr txBox="1">
            <a:spLocks noGrp="1"/>
          </p:cNvSpPr>
          <p:nvPr>
            <p:ph type="title"/>
          </p:nvPr>
        </p:nvSpPr>
        <p:spPr>
          <a:xfrm>
            <a:off x="1075767" y="1188637"/>
            <a:ext cx="2988234" cy="4480726"/>
          </a:xfrm>
          <a:prstGeom prst="rect">
            <a:avLst/>
          </a:prstGeom>
        </p:spPr>
        <p:txBody>
          <a:bodyPr vert="horz" lIns="91440" tIns="45720" rIns="91440" bIns="45720" rtlCol="0" anchor="ctr">
            <a:normAutofit/>
          </a:bodyPr>
          <a:lstStyle/>
          <a:p>
            <a:pPr marL="12700" marR="5080" algn="r" rtl="0">
              <a:lnSpc>
                <a:spcPct val="90000"/>
              </a:lnSpc>
              <a:spcBef>
                <a:spcPct val="0"/>
              </a:spcBef>
            </a:pPr>
            <a:r>
              <a:rPr lang="en-US" sz="4100" kern="1200">
                <a:solidFill>
                  <a:schemeClr val="tx1"/>
                </a:solidFill>
                <a:latin typeface="+mj-lt"/>
                <a:ea typeface="+mj-ea"/>
                <a:cs typeface="+mj-cs"/>
              </a:rPr>
              <a:t>Design</a:t>
            </a:r>
            <a:r>
              <a:rPr lang="en-US" sz="4100" kern="1200" spc="-35">
                <a:solidFill>
                  <a:schemeClr val="tx1"/>
                </a:solidFill>
                <a:latin typeface="+mj-lt"/>
                <a:ea typeface="+mj-ea"/>
                <a:cs typeface="+mj-cs"/>
              </a:rPr>
              <a:t> </a:t>
            </a:r>
            <a:r>
              <a:rPr lang="en-US" sz="4100" kern="1200">
                <a:solidFill>
                  <a:schemeClr val="tx1"/>
                </a:solidFill>
                <a:latin typeface="+mj-lt"/>
                <a:ea typeface="+mj-ea"/>
                <a:cs typeface="+mj-cs"/>
              </a:rPr>
              <a:t>and</a:t>
            </a:r>
            <a:r>
              <a:rPr lang="en-US" sz="4100" kern="1200" spc="-30">
                <a:solidFill>
                  <a:schemeClr val="tx1"/>
                </a:solidFill>
                <a:latin typeface="+mj-lt"/>
                <a:ea typeface="+mj-ea"/>
                <a:cs typeface="+mj-cs"/>
              </a:rPr>
              <a:t> </a:t>
            </a:r>
            <a:r>
              <a:rPr lang="en-US" sz="4100" kern="1200">
                <a:solidFill>
                  <a:schemeClr val="tx1"/>
                </a:solidFill>
                <a:latin typeface="+mj-lt"/>
                <a:ea typeface="+mj-ea"/>
                <a:cs typeface="+mj-cs"/>
              </a:rPr>
              <a:t>Data</a:t>
            </a:r>
            <a:r>
              <a:rPr lang="en-US" sz="4100" kern="1200" spc="-35">
                <a:solidFill>
                  <a:schemeClr val="tx1"/>
                </a:solidFill>
                <a:latin typeface="+mj-lt"/>
                <a:ea typeface="+mj-ea"/>
                <a:cs typeface="+mj-cs"/>
              </a:rPr>
              <a:t> </a:t>
            </a:r>
            <a:r>
              <a:rPr lang="en-US" sz="4100" kern="1200">
                <a:solidFill>
                  <a:schemeClr val="tx1"/>
                </a:solidFill>
                <a:latin typeface="+mj-lt"/>
                <a:ea typeface="+mj-ea"/>
                <a:cs typeface="+mj-cs"/>
              </a:rPr>
              <a:t>–</a:t>
            </a:r>
            <a:r>
              <a:rPr lang="en-US" sz="4100" kern="1200" spc="-35">
                <a:solidFill>
                  <a:schemeClr val="tx1"/>
                </a:solidFill>
                <a:latin typeface="+mj-lt"/>
                <a:ea typeface="+mj-ea"/>
                <a:cs typeface="+mj-cs"/>
              </a:rPr>
              <a:t> </a:t>
            </a:r>
            <a:r>
              <a:rPr lang="en-US" sz="4100" kern="1200">
                <a:solidFill>
                  <a:schemeClr val="tx1"/>
                </a:solidFill>
                <a:latin typeface="+mj-lt"/>
                <a:ea typeface="+mj-ea"/>
                <a:cs typeface="+mj-cs"/>
              </a:rPr>
              <a:t>Number</a:t>
            </a:r>
            <a:r>
              <a:rPr lang="en-US" sz="4100" kern="1200" spc="-45">
                <a:solidFill>
                  <a:schemeClr val="tx1"/>
                </a:solidFill>
                <a:latin typeface="+mj-lt"/>
                <a:ea typeface="+mj-ea"/>
                <a:cs typeface="+mj-cs"/>
              </a:rPr>
              <a:t> </a:t>
            </a:r>
            <a:r>
              <a:rPr lang="en-US" sz="4100" kern="1200">
                <a:solidFill>
                  <a:schemeClr val="tx1"/>
                </a:solidFill>
                <a:latin typeface="+mj-lt"/>
                <a:ea typeface="+mj-ea"/>
                <a:cs typeface="+mj-cs"/>
              </a:rPr>
              <a:t>of</a:t>
            </a:r>
            <a:r>
              <a:rPr lang="en-US" sz="4100" kern="1200" spc="-35">
                <a:solidFill>
                  <a:schemeClr val="tx1"/>
                </a:solidFill>
                <a:latin typeface="+mj-lt"/>
                <a:ea typeface="+mj-ea"/>
                <a:cs typeface="+mj-cs"/>
              </a:rPr>
              <a:t> </a:t>
            </a:r>
            <a:r>
              <a:rPr lang="en-US" sz="4100" kern="1200" spc="-10">
                <a:solidFill>
                  <a:schemeClr val="tx1"/>
                </a:solidFill>
                <a:latin typeface="+mj-lt"/>
                <a:ea typeface="+mj-ea"/>
                <a:cs typeface="+mj-cs"/>
              </a:rPr>
              <a:t>Variables</a:t>
            </a:r>
            <a:r>
              <a:rPr lang="en-US" sz="4100" kern="1200" spc="-35">
                <a:solidFill>
                  <a:schemeClr val="tx1"/>
                </a:solidFill>
                <a:latin typeface="+mj-lt"/>
                <a:ea typeface="+mj-ea"/>
                <a:cs typeface="+mj-cs"/>
              </a:rPr>
              <a:t> </a:t>
            </a:r>
            <a:r>
              <a:rPr lang="en-US" sz="4100" kern="1200" spc="-25">
                <a:solidFill>
                  <a:schemeClr val="tx1"/>
                </a:solidFill>
                <a:latin typeface="+mj-lt"/>
                <a:ea typeface="+mj-ea"/>
                <a:cs typeface="+mj-cs"/>
              </a:rPr>
              <a:t>and </a:t>
            </a:r>
            <a:r>
              <a:rPr lang="en-US" sz="4100" kern="1200" spc="-10">
                <a:solidFill>
                  <a:schemeClr val="tx1"/>
                </a:solidFill>
                <a:latin typeface="+mj-lt"/>
                <a:ea typeface="+mj-ea"/>
                <a:cs typeface="+mj-cs"/>
              </a:rPr>
              <a:t>Observations</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4724399" y="914400"/>
            <a:ext cx="6822417" cy="5105400"/>
          </a:xfrm>
          <a:prstGeom prst="rect">
            <a:avLst/>
          </a:prstGeom>
        </p:spPr>
        <p:txBody>
          <a:bodyPr vert="horz" lIns="91440" tIns="45720" rIns="91440" bIns="45720" rtlCol="0" anchor="ctr">
            <a:normAutofit/>
          </a:bodyPr>
          <a:lstStyle/>
          <a:p>
            <a:pPr marL="318770" marR="0" lvl="0" indent="-228600" algn="l" defTabSz="914400" rtl="0" eaLnBrk="1" fontAlgn="auto" latinLnBrk="0" hangingPunct="1">
              <a:lnSpc>
                <a:spcPct val="90000"/>
              </a:lnSpc>
              <a:spcBef>
                <a:spcPts val="955"/>
              </a:spcBef>
              <a:spcAft>
                <a:spcPts val="0"/>
              </a:spcAft>
              <a:buClrTx/>
              <a:buSzTx/>
              <a:buFont typeface="Arial" panose="020B0604020202020204" pitchFamily="34" charset="0"/>
              <a:buChar char="•"/>
              <a:tabLst>
                <a:tab pos="318770" algn="l"/>
                <a:tab pos="319405" algn="l"/>
              </a:tabLst>
              <a:defRPr/>
            </a:pPr>
            <a:r>
              <a:rPr kumimoji="0" lang="en-US" sz="2000" b="0" i="0" u="none" strike="noStrike" kern="1200" cap="none" spc="-20" normalizeH="0" baseline="0" noProof="0" dirty="0">
                <a:ln>
                  <a:noFill/>
                </a:ln>
                <a:solidFill>
                  <a:prstClr val="black"/>
                </a:solidFill>
                <a:effectLst/>
                <a:uLnTx/>
                <a:uFillTx/>
                <a:latin typeface="Calibri"/>
                <a:ea typeface="+mn-ea"/>
                <a:cs typeface="+mn-cs"/>
              </a:rPr>
              <a:t>Generally,</a:t>
            </a:r>
            <a:r>
              <a:rPr kumimoji="0" lang="en-US" sz="2000" b="0" i="0" u="none" strike="noStrike" kern="1200" cap="none" spc="-50" normalizeH="0" baseline="0" noProof="0" dirty="0">
                <a:ln>
                  <a:noFill/>
                </a:ln>
                <a:solidFill>
                  <a:prstClr val="black"/>
                </a:solidFill>
                <a:effectLst/>
                <a:uLnTx/>
                <a:uFillTx/>
                <a:latin typeface="Calibri"/>
                <a:ea typeface="+mn-ea"/>
                <a:cs typeface="+mn-cs"/>
              </a:rPr>
              <a:t> </a:t>
            </a:r>
            <a:r>
              <a:rPr kumimoji="0" lang="en-US" sz="2000" b="0" i="0" u="none" strike="noStrike" kern="1200" cap="none" spc="-10" normalizeH="0" baseline="0" noProof="0" dirty="0">
                <a:ln>
                  <a:noFill/>
                </a:ln>
                <a:solidFill>
                  <a:prstClr val="black"/>
                </a:solidFill>
                <a:effectLst/>
                <a:uLnTx/>
                <a:uFillTx/>
                <a:latin typeface="Calibri"/>
                <a:ea typeface="+mn-ea"/>
                <a:cs typeface="+mn-cs"/>
              </a:rPr>
              <a:t>approximately</a:t>
            </a:r>
            <a:r>
              <a:rPr kumimoji="0" lang="en-US" sz="2000" b="0" i="0" u="none" strike="noStrike" kern="1200" cap="none" spc="-35"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a:ln>
                  <a:noFill/>
                </a:ln>
                <a:solidFill>
                  <a:prstClr val="black"/>
                </a:solidFill>
                <a:effectLst/>
                <a:uLnTx/>
                <a:uFillTx/>
                <a:latin typeface="Calibri"/>
                <a:ea typeface="+mn-ea"/>
                <a:cs typeface="+mn-cs"/>
              </a:rPr>
              <a:t>30</a:t>
            </a:r>
            <a:r>
              <a:rPr kumimoji="0" lang="en-US" sz="2000" b="1" i="0" u="none" strike="noStrike" kern="1200" cap="none" spc="-35"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a:ln>
                  <a:noFill/>
                </a:ln>
                <a:solidFill>
                  <a:prstClr val="black"/>
                </a:solidFill>
                <a:effectLst/>
                <a:uLnTx/>
                <a:uFillTx/>
                <a:latin typeface="Calibri"/>
                <a:ea typeface="+mn-ea"/>
                <a:cs typeface="+mn-cs"/>
              </a:rPr>
              <a:t>observations</a:t>
            </a:r>
            <a:r>
              <a:rPr kumimoji="0" lang="en-US" sz="2000" b="1" i="0" u="none" strike="noStrike" kern="1200" cap="none" spc="-40"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a:ln>
                  <a:noFill/>
                </a:ln>
                <a:solidFill>
                  <a:prstClr val="black"/>
                </a:solidFill>
                <a:effectLst/>
                <a:uLnTx/>
                <a:uFillTx/>
                <a:latin typeface="Calibri"/>
                <a:ea typeface="+mn-ea"/>
                <a:cs typeface="+mn-cs"/>
              </a:rPr>
              <a:t>for</a:t>
            </a:r>
            <a:r>
              <a:rPr kumimoji="0" lang="en-US" sz="2000" b="1" i="0" u="none" strike="noStrike" kern="1200" cap="none" spc="-35"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a:ln>
                  <a:noFill/>
                </a:ln>
                <a:solidFill>
                  <a:prstClr val="black"/>
                </a:solidFill>
                <a:effectLst/>
                <a:uLnTx/>
                <a:uFillTx/>
                <a:latin typeface="Calibri"/>
                <a:ea typeface="+mn-ea"/>
                <a:cs typeface="+mn-cs"/>
              </a:rPr>
              <a:t>one</a:t>
            </a:r>
            <a:r>
              <a:rPr kumimoji="0" lang="en-US" sz="2000" b="1" i="0" u="none" strike="noStrike" kern="1200" cap="none" spc="-35"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a:ln>
                  <a:noFill/>
                </a:ln>
                <a:solidFill>
                  <a:prstClr val="black"/>
                </a:solidFill>
                <a:effectLst/>
                <a:uLnTx/>
                <a:uFillTx/>
                <a:latin typeface="Calibri"/>
                <a:ea typeface="+mn-ea"/>
                <a:cs typeface="+mn-cs"/>
              </a:rPr>
              <a:t>independent</a:t>
            </a:r>
            <a:r>
              <a:rPr kumimoji="0" lang="en-US" sz="2000" b="1" i="0" u="none" strike="noStrike" kern="1200" cap="none" spc="-35" normalizeH="0" baseline="0" noProof="0" dirty="0">
                <a:ln>
                  <a:noFill/>
                </a:ln>
                <a:solidFill>
                  <a:prstClr val="black"/>
                </a:solidFill>
                <a:effectLst/>
                <a:uLnTx/>
                <a:uFillTx/>
                <a:latin typeface="Calibri"/>
                <a:ea typeface="+mn-ea"/>
                <a:cs typeface="+mn-cs"/>
              </a:rPr>
              <a:t> </a:t>
            </a:r>
            <a:r>
              <a:rPr kumimoji="0" lang="en-US" sz="2000" b="1" i="0" u="none" strike="noStrike" kern="1200" cap="none" spc="-10" normalizeH="0" baseline="0" noProof="0" dirty="0">
                <a:ln>
                  <a:noFill/>
                </a:ln>
                <a:solidFill>
                  <a:prstClr val="black"/>
                </a:solidFill>
                <a:effectLst/>
                <a:uLnTx/>
                <a:uFillTx/>
                <a:latin typeface="Calibri"/>
                <a:ea typeface="+mn-ea"/>
                <a:cs typeface="+mn-cs"/>
              </a:rPr>
              <a:t>variable</a:t>
            </a:r>
            <a:endParaRPr kumimoji="0" lang="en-US" sz="2000" b="1" i="0" u="none" strike="noStrike" kern="1200" cap="none" spc="0" normalizeH="0" baseline="0" noProof="0" dirty="0">
              <a:ln>
                <a:noFill/>
              </a:ln>
              <a:solidFill>
                <a:prstClr val="black"/>
              </a:solidFill>
              <a:effectLst/>
              <a:uLnTx/>
              <a:uFillTx/>
              <a:latin typeface="Calibri"/>
              <a:ea typeface="+mn-ea"/>
              <a:cs typeface="+mn-cs"/>
            </a:endParaRPr>
          </a:p>
          <a:p>
            <a:pPr marL="614045" marR="215265" lvl="1" indent="-228600" algn="l" defTabSz="914400" rtl="0" eaLnBrk="1" fontAlgn="auto" latinLnBrk="0" hangingPunct="1">
              <a:lnSpc>
                <a:spcPct val="90000"/>
              </a:lnSpc>
              <a:spcBef>
                <a:spcPts val="710"/>
              </a:spcBef>
              <a:spcAft>
                <a:spcPts val="0"/>
              </a:spcAft>
              <a:buClrTx/>
              <a:buSzTx/>
              <a:buFont typeface="Arial" panose="020B0604020202020204" pitchFamily="34" charset="0"/>
              <a:buChar char="•"/>
              <a:tabLst>
                <a:tab pos="614045" algn="l"/>
                <a:tab pos="614680" algn="l"/>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A</a:t>
            </a:r>
            <a:r>
              <a:rPr kumimoji="0" lang="en-US" sz="2000" b="0" i="0" u="none" strike="noStrike" kern="1200" cap="none" spc="-3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good</a:t>
            </a:r>
            <a:r>
              <a:rPr kumimoji="0" lang="en-US" sz="2000" b="0" i="0" u="none" strike="noStrike" kern="1200" cap="none" spc="-2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guideline:</a:t>
            </a:r>
            <a:r>
              <a:rPr kumimoji="0" lang="en-US" sz="2000" b="0" i="0" u="none" strike="noStrike" kern="1200" cap="none" spc="-20"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a:ln>
                  <a:noFill/>
                </a:ln>
                <a:solidFill>
                  <a:prstClr val="black"/>
                </a:solidFill>
                <a:effectLst/>
                <a:uLnTx/>
                <a:uFillTx/>
                <a:latin typeface="Calibri"/>
                <a:ea typeface="+mn-ea"/>
                <a:cs typeface="+mn-cs"/>
              </a:rPr>
              <a:t>add</a:t>
            </a:r>
            <a:r>
              <a:rPr kumimoji="0" lang="en-US" sz="2000" b="1" i="0" u="none" strike="noStrike" kern="1200" cap="none" spc="-20"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a:ln>
                  <a:noFill/>
                </a:ln>
                <a:solidFill>
                  <a:prstClr val="black"/>
                </a:solidFill>
                <a:effectLst/>
                <a:uLnTx/>
                <a:uFillTx/>
                <a:latin typeface="Calibri"/>
                <a:ea typeface="+mn-ea"/>
                <a:cs typeface="+mn-cs"/>
              </a:rPr>
              <a:t>at</a:t>
            </a:r>
            <a:r>
              <a:rPr kumimoji="0" lang="en-US" sz="2000" b="1" i="0" u="none" strike="noStrike" kern="1200" cap="none" spc="-15"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a:ln>
                  <a:noFill/>
                </a:ln>
                <a:solidFill>
                  <a:prstClr val="black"/>
                </a:solidFill>
                <a:effectLst/>
                <a:uLnTx/>
                <a:uFillTx/>
                <a:latin typeface="Calibri"/>
                <a:ea typeface="+mn-ea"/>
                <a:cs typeface="+mn-cs"/>
              </a:rPr>
              <a:t>least</a:t>
            </a:r>
            <a:r>
              <a:rPr kumimoji="0" lang="en-US" sz="2000" b="1" i="0" u="none" strike="noStrike" kern="1200" cap="none" spc="-20"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a:ln>
                  <a:noFill/>
                </a:ln>
                <a:solidFill>
                  <a:prstClr val="black"/>
                </a:solidFill>
                <a:effectLst/>
                <a:uLnTx/>
                <a:uFillTx/>
                <a:latin typeface="Calibri"/>
                <a:ea typeface="+mn-ea"/>
                <a:cs typeface="+mn-cs"/>
              </a:rPr>
              <a:t>an</a:t>
            </a:r>
            <a:r>
              <a:rPr kumimoji="0" lang="en-US" sz="2000" b="1" i="0" u="none" strike="noStrike" kern="1200" cap="none" spc="-20"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a:ln>
                  <a:noFill/>
                </a:ln>
                <a:solidFill>
                  <a:prstClr val="black"/>
                </a:solidFill>
                <a:effectLst/>
                <a:uLnTx/>
                <a:uFillTx/>
                <a:latin typeface="Calibri"/>
                <a:ea typeface="+mn-ea"/>
                <a:cs typeface="+mn-cs"/>
              </a:rPr>
              <a:t>additional</a:t>
            </a:r>
            <a:r>
              <a:rPr kumimoji="0" lang="en-US" sz="2000" b="1" i="0" u="none" strike="noStrike" kern="1200" cap="none" spc="-20"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a:ln>
                  <a:noFill/>
                </a:ln>
                <a:solidFill>
                  <a:prstClr val="black"/>
                </a:solidFill>
                <a:effectLst/>
                <a:uLnTx/>
                <a:uFillTx/>
                <a:latin typeface="Calibri"/>
                <a:ea typeface="+mn-ea"/>
                <a:cs typeface="+mn-cs"/>
              </a:rPr>
              <a:t>10</a:t>
            </a:r>
            <a:r>
              <a:rPr kumimoji="0" lang="en-US" sz="2000" b="1" i="0" u="none" strike="noStrike" kern="1200" cap="none" spc="-20"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a:ln>
                  <a:noFill/>
                </a:ln>
                <a:solidFill>
                  <a:prstClr val="black"/>
                </a:solidFill>
                <a:effectLst/>
                <a:uLnTx/>
                <a:uFillTx/>
                <a:latin typeface="Calibri"/>
                <a:ea typeface="+mn-ea"/>
                <a:cs typeface="+mn-cs"/>
              </a:rPr>
              <a:t>observations</a:t>
            </a:r>
            <a:r>
              <a:rPr kumimoji="0" lang="en-US" sz="2000" b="1" i="0" u="none" strike="noStrike" kern="1200" cap="none" spc="-15"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a:ln>
                  <a:noFill/>
                </a:ln>
                <a:solidFill>
                  <a:prstClr val="black"/>
                </a:solidFill>
                <a:effectLst/>
                <a:uLnTx/>
                <a:uFillTx/>
                <a:latin typeface="Calibri"/>
                <a:ea typeface="+mn-ea"/>
                <a:cs typeface="+mn-cs"/>
              </a:rPr>
              <a:t>for</a:t>
            </a:r>
            <a:r>
              <a:rPr kumimoji="0" lang="en-US" sz="2000" b="1" i="0" u="none" strike="noStrike" kern="1200" cap="none" spc="-20"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a:ln>
                  <a:noFill/>
                </a:ln>
                <a:solidFill>
                  <a:prstClr val="black"/>
                </a:solidFill>
                <a:effectLst/>
                <a:uLnTx/>
                <a:uFillTx/>
                <a:latin typeface="Calibri"/>
                <a:ea typeface="+mn-ea"/>
                <a:cs typeface="+mn-cs"/>
              </a:rPr>
              <a:t>each</a:t>
            </a:r>
            <a:r>
              <a:rPr kumimoji="0" lang="en-US" sz="2000" b="1" i="0" u="none" strike="noStrike" kern="1200" cap="none" spc="-20"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a:ln>
                  <a:noFill/>
                </a:ln>
                <a:solidFill>
                  <a:prstClr val="black"/>
                </a:solidFill>
                <a:effectLst/>
                <a:uLnTx/>
                <a:uFillTx/>
                <a:latin typeface="Calibri"/>
                <a:ea typeface="+mn-ea"/>
                <a:cs typeface="+mn-cs"/>
              </a:rPr>
              <a:t>additional</a:t>
            </a:r>
            <a:r>
              <a:rPr kumimoji="0" lang="en-US" sz="2000" b="1" i="0" u="none" strike="noStrike" kern="1200" cap="none" spc="-15" normalizeH="0" baseline="0" noProof="0" dirty="0">
                <a:ln>
                  <a:noFill/>
                </a:ln>
                <a:solidFill>
                  <a:prstClr val="black"/>
                </a:solidFill>
                <a:effectLst/>
                <a:uLnTx/>
                <a:uFillTx/>
                <a:latin typeface="Calibri"/>
                <a:ea typeface="+mn-ea"/>
                <a:cs typeface="+mn-cs"/>
              </a:rPr>
              <a:t> </a:t>
            </a:r>
            <a:r>
              <a:rPr kumimoji="0" lang="en-US" sz="2000" b="1" i="0" u="none" strike="noStrike" kern="1200" cap="none" spc="-10" normalizeH="0" baseline="0" noProof="0" dirty="0">
                <a:ln>
                  <a:noFill/>
                </a:ln>
                <a:solidFill>
                  <a:prstClr val="black"/>
                </a:solidFill>
                <a:effectLst/>
                <a:uLnTx/>
                <a:uFillTx/>
                <a:latin typeface="Calibri"/>
                <a:ea typeface="+mn-ea"/>
                <a:cs typeface="+mn-cs"/>
              </a:rPr>
              <a:t>predictor</a:t>
            </a:r>
            <a:r>
              <a:rPr kumimoji="0" lang="en-US" sz="2000" b="0" i="0" u="none" strike="noStrike" kern="1200" cap="none" spc="-1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added</a:t>
            </a:r>
            <a:r>
              <a:rPr kumimoji="0" lang="en-US" sz="2000" b="0" i="0" u="none" strike="noStrike" kern="1200" cap="none" spc="-1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to</a:t>
            </a:r>
            <a:r>
              <a:rPr kumimoji="0" lang="en-US" sz="2000" b="0" i="0" u="none" strike="noStrike" kern="1200" cap="none" spc="-2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the</a:t>
            </a:r>
            <a:r>
              <a:rPr kumimoji="0" lang="en-US" sz="2000" b="0" i="0" u="none" strike="noStrike" kern="1200" cap="none" spc="-5" normalizeH="0" baseline="0" noProof="0" dirty="0">
                <a:ln>
                  <a:noFill/>
                </a:ln>
                <a:solidFill>
                  <a:prstClr val="black"/>
                </a:solidFill>
                <a:effectLst/>
                <a:uLnTx/>
                <a:uFillTx/>
                <a:latin typeface="Calibri"/>
                <a:ea typeface="+mn-ea"/>
                <a:cs typeface="+mn-cs"/>
              </a:rPr>
              <a:t> </a:t>
            </a:r>
            <a:r>
              <a:rPr kumimoji="0" lang="en-US" sz="2000" b="0" i="0" u="none" strike="noStrike" kern="1200" cap="none" spc="-10" normalizeH="0" baseline="0" noProof="0" dirty="0">
                <a:ln>
                  <a:noFill/>
                </a:ln>
                <a:solidFill>
                  <a:prstClr val="black"/>
                </a:solidFill>
                <a:effectLst/>
                <a:uLnTx/>
                <a:uFillTx/>
                <a:latin typeface="Calibri"/>
                <a:ea typeface="+mn-ea"/>
                <a:cs typeface="+mn-cs"/>
              </a:rPr>
              <a:t>equation</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318770" marR="0" lvl="0" indent="-228600" algn="l" defTabSz="914400" rtl="0" eaLnBrk="1" fontAlgn="auto" latinLnBrk="0" hangingPunct="1">
              <a:lnSpc>
                <a:spcPct val="90000"/>
              </a:lnSpc>
              <a:spcBef>
                <a:spcPts val="489"/>
              </a:spcBef>
              <a:spcAft>
                <a:spcPts val="0"/>
              </a:spcAft>
              <a:buClrTx/>
              <a:buSzTx/>
              <a:buFont typeface="Arial" panose="020B0604020202020204" pitchFamily="34" charset="0"/>
              <a:buChar char="•"/>
              <a:tabLst>
                <a:tab pos="318770" algn="l"/>
                <a:tab pos="319405" algn="l"/>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The</a:t>
            </a:r>
            <a:r>
              <a:rPr kumimoji="0" lang="en-US" sz="2000" b="0" i="0" u="none" strike="noStrike" kern="1200" cap="none" spc="-2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number</a:t>
            </a:r>
            <a:r>
              <a:rPr kumimoji="0" lang="en-US" sz="2000" b="0" i="0" u="none" strike="noStrike" kern="1200" cap="none" spc="-2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of</a:t>
            </a:r>
            <a:r>
              <a:rPr kumimoji="0" lang="en-US" sz="2000" b="0" i="0" u="none" strike="noStrike" kern="1200" cap="none" spc="-1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independent</a:t>
            </a:r>
            <a:r>
              <a:rPr kumimoji="0" lang="en-US" sz="2000" b="0" i="0" u="none" strike="noStrike" kern="1200" cap="none" spc="-2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variables</a:t>
            </a:r>
            <a:r>
              <a:rPr kumimoji="0" lang="en-US" sz="2000" b="0" i="0" u="none" strike="noStrike" kern="1200" cap="none" spc="-2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limited</a:t>
            </a:r>
            <a:r>
              <a:rPr kumimoji="0" lang="en-US" sz="2000" b="0" i="0" u="none" strike="noStrike" kern="1200" cap="none" spc="-2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by</a:t>
            </a:r>
            <a:r>
              <a:rPr kumimoji="0" lang="en-US" sz="2000" b="0" i="0" u="none" strike="noStrike" kern="1200" cap="none" spc="-2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2</a:t>
            </a:r>
            <a:r>
              <a:rPr kumimoji="0" lang="en-US" sz="2000" b="0" i="0" u="none" strike="noStrike" kern="1200" cap="none" spc="-20" normalizeH="0" baseline="0" noProof="0" dirty="0">
                <a:ln>
                  <a:noFill/>
                </a:ln>
                <a:solidFill>
                  <a:prstClr val="black"/>
                </a:solidFill>
                <a:effectLst/>
                <a:uLnTx/>
                <a:uFillTx/>
                <a:latin typeface="Calibri"/>
                <a:ea typeface="+mn-ea"/>
                <a:cs typeface="+mn-cs"/>
              </a:rPr>
              <a:t> </a:t>
            </a:r>
            <a:r>
              <a:rPr kumimoji="0" lang="en-US" sz="2000" b="0" i="0" u="none" strike="noStrike" kern="1200" cap="none" spc="-10" normalizeH="0" baseline="0" noProof="0" dirty="0">
                <a:ln>
                  <a:noFill/>
                </a:ln>
                <a:solidFill>
                  <a:prstClr val="black"/>
                </a:solidFill>
                <a:effectLst/>
                <a:uLnTx/>
                <a:uFillTx/>
                <a:latin typeface="Calibri"/>
                <a:ea typeface="+mn-ea"/>
                <a:cs typeface="+mn-cs"/>
              </a:rPr>
              <a:t>factors</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668020" marR="17780" lvl="1" indent="-228600" algn="l" defTabSz="914400" rtl="0" eaLnBrk="1" fontAlgn="auto" latinLnBrk="0" hangingPunct="1">
              <a:lnSpc>
                <a:spcPct val="90000"/>
              </a:lnSpc>
              <a:spcBef>
                <a:spcPts val="640"/>
              </a:spcBef>
              <a:spcAft>
                <a:spcPts val="0"/>
              </a:spcAft>
              <a:buClrTx/>
              <a:buSzTx/>
              <a:buFont typeface="Arial" panose="020B0604020202020204" pitchFamily="34" charset="0"/>
              <a:buChar char="•"/>
              <a:tabLst>
                <a:tab pos="668020" algn="l"/>
                <a:tab pos="668655" algn="l"/>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Predictors</a:t>
            </a:r>
            <a:r>
              <a:rPr kumimoji="0" lang="en-US" sz="2000" b="0" i="0" u="none" strike="noStrike" kern="1200" cap="none" spc="-2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included</a:t>
            </a:r>
            <a:r>
              <a:rPr kumimoji="0" lang="en-US" sz="2000" b="0" i="0" u="none" strike="noStrike" kern="1200" cap="none" spc="-2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in</a:t>
            </a:r>
            <a:r>
              <a:rPr kumimoji="0" lang="en-US" sz="2000" b="0" i="0" u="none" strike="noStrike" kern="1200" cap="none" spc="-2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the</a:t>
            </a:r>
            <a:r>
              <a:rPr kumimoji="0" lang="en-US" sz="2000" b="0" i="0" u="none" strike="noStrike" kern="1200" cap="none" spc="-2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equation</a:t>
            </a:r>
            <a:r>
              <a:rPr kumimoji="0" lang="en-US" sz="2000" b="0" i="0" u="none" strike="noStrike" kern="1200" cap="none" spc="-2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only</a:t>
            </a:r>
            <a:r>
              <a:rPr kumimoji="0" lang="en-US" sz="2000" b="0" i="0" u="none" strike="noStrike" kern="1200" cap="none" spc="-3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if</a:t>
            </a:r>
            <a:r>
              <a:rPr kumimoji="0" lang="en-US" sz="2000" b="0" i="0" u="none" strike="noStrike" kern="1200" cap="none" spc="-1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they</a:t>
            </a:r>
            <a:r>
              <a:rPr kumimoji="0" lang="en-US" sz="2000" b="0" i="0" u="none" strike="noStrike" kern="1200" cap="none" spc="-30"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a:ln>
                  <a:noFill/>
                </a:ln>
                <a:solidFill>
                  <a:prstClr val="black"/>
                </a:solidFill>
                <a:effectLst/>
                <a:uLnTx/>
                <a:uFillTx/>
                <a:latin typeface="Calibri"/>
                <a:ea typeface="+mn-ea"/>
                <a:cs typeface="+mn-cs"/>
              </a:rPr>
              <a:t>influence</a:t>
            </a:r>
            <a:r>
              <a:rPr kumimoji="0" lang="en-US" sz="2000" b="1" i="0" u="none" strike="noStrike" kern="1200" cap="none" spc="-20"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a:ln>
                  <a:noFill/>
                </a:ln>
                <a:solidFill>
                  <a:prstClr val="black"/>
                </a:solidFill>
                <a:effectLst/>
                <a:uLnTx/>
                <a:uFillTx/>
                <a:latin typeface="Calibri"/>
                <a:ea typeface="+mn-ea"/>
                <a:cs typeface="+mn-cs"/>
              </a:rPr>
              <a:t>the</a:t>
            </a:r>
            <a:r>
              <a:rPr kumimoji="0" lang="en-US" sz="2000" b="1" i="0" u="none" strike="noStrike" kern="1200" cap="none" spc="-20"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a:ln>
                  <a:noFill/>
                </a:ln>
                <a:solidFill>
                  <a:prstClr val="black"/>
                </a:solidFill>
                <a:effectLst/>
                <a:uLnTx/>
                <a:uFillTx/>
                <a:latin typeface="Calibri"/>
                <a:ea typeface="+mn-ea"/>
                <a:cs typeface="+mn-cs"/>
              </a:rPr>
              <a:t>dependent</a:t>
            </a:r>
            <a:r>
              <a:rPr kumimoji="0" lang="en-US" sz="2000" b="1" i="0" u="none" strike="noStrike" kern="1200" cap="none" spc="-20"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a:ln>
                  <a:noFill/>
                </a:ln>
                <a:solidFill>
                  <a:prstClr val="black"/>
                </a:solidFill>
                <a:effectLst/>
                <a:uLnTx/>
                <a:uFillTx/>
                <a:latin typeface="Calibri"/>
                <a:ea typeface="+mn-ea"/>
                <a:cs typeface="+mn-cs"/>
              </a:rPr>
              <a:t>variable</a:t>
            </a:r>
            <a:r>
              <a:rPr kumimoji="0" lang="en-US" sz="2000" b="0" i="0" u="none" strike="noStrike" kern="1200" cap="none" spc="-2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based</a:t>
            </a:r>
            <a:r>
              <a:rPr kumimoji="0" lang="en-US" sz="2000" b="0" i="0" u="none" strike="noStrike" kern="1200" cap="none" spc="-20" normalizeH="0" baseline="0" noProof="0" dirty="0">
                <a:ln>
                  <a:noFill/>
                </a:ln>
                <a:solidFill>
                  <a:prstClr val="black"/>
                </a:solidFill>
                <a:effectLst/>
                <a:uLnTx/>
                <a:uFillTx/>
                <a:latin typeface="Calibri"/>
                <a:ea typeface="+mn-ea"/>
                <a:cs typeface="+mn-cs"/>
              </a:rPr>
              <a:t> </a:t>
            </a:r>
            <a:r>
              <a:rPr kumimoji="0" lang="en-US" sz="2000" b="0" i="0" u="none" strike="noStrike" kern="1200" cap="none" spc="-25" normalizeH="0" baseline="0" noProof="0" dirty="0">
                <a:ln>
                  <a:noFill/>
                </a:ln>
                <a:solidFill>
                  <a:prstClr val="black"/>
                </a:solidFill>
                <a:effectLst/>
                <a:uLnTx/>
                <a:uFillTx/>
                <a:latin typeface="Calibri"/>
                <a:ea typeface="+mn-ea"/>
                <a:cs typeface="+mn-cs"/>
              </a:rPr>
              <a:t>on </a:t>
            </a:r>
            <a:r>
              <a:rPr kumimoji="0" lang="en-US" sz="2000" b="0" i="0" u="none" strike="noStrike" kern="1200" cap="none" spc="-10" normalizeH="0" baseline="0" noProof="0" dirty="0">
                <a:ln>
                  <a:noFill/>
                </a:ln>
                <a:solidFill>
                  <a:prstClr val="black"/>
                </a:solidFill>
                <a:effectLst/>
                <a:uLnTx/>
                <a:uFillTx/>
                <a:latin typeface="Calibri"/>
                <a:ea typeface="+mn-ea"/>
                <a:cs typeface="+mn-cs"/>
              </a:rPr>
              <a:t>well-</a:t>
            </a:r>
            <a:r>
              <a:rPr kumimoji="0" lang="en-US" sz="2000" b="0" i="0" u="none" strike="noStrike" kern="1200" cap="none" spc="0" normalizeH="0" baseline="0" noProof="0" dirty="0">
                <a:ln>
                  <a:noFill/>
                </a:ln>
                <a:solidFill>
                  <a:prstClr val="black"/>
                </a:solidFill>
                <a:effectLst/>
                <a:uLnTx/>
                <a:uFillTx/>
                <a:latin typeface="Calibri"/>
                <a:ea typeface="+mn-ea"/>
                <a:cs typeface="+mn-cs"/>
              </a:rPr>
              <a:t>defined </a:t>
            </a:r>
            <a:r>
              <a:rPr kumimoji="0" lang="en-US" sz="2000" b="0" i="0" u="none" strike="noStrike" kern="1200" cap="none" spc="-10" normalizeH="0" baseline="0" noProof="0" dirty="0">
                <a:ln>
                  <a:noFill/>
                </a:ln>
                <a:solidFill>
                  <a:prstClr val="black"/>
                </a:solidFill>
                <a:effectLst/>
                <a:uLnTx/>
                <a:uFillTx/>
                <a:latin typeface="Calibri"/>
                <a:ea typeface="+mn-ea"/>
                <a:cs typeface="+mn-cs"/>
              </a:rPr>
              <a:t>model</a:t>
            </a:r>
          </a:p>
          <a:p>
            <a:pPr marL="668020" marR="17780" lvl="1" indent="-228600" algn="l" defTabSz="914400" rtl="0" eaLnBrk="1" fontAlgn="auto" latinLnBrk="0" hangingPunct="1">
              <a:lnSpc>
                <a:spcPct val="90000"/>
              </a:lnSpc>
              <a:spcBef>
                <a:spcPts val="640"/>
              </a:spcBef>
              <a:spcAft>
                <a:spcPts val="0"/>
              </a:spcAft>
              <a:buClrTx/>
              <a:buSzTx/>
              <a:buFont typeface="Arial" panose="020B0604020202020204" pitchFamily="34" charset="0"/>
              <a:buChar char="•"/>
              <a:tabLst>
                <a:tab pos="668020" algn="l"/>
                <a:tab pos="668655" algn="l"/>
              </a:tabLst>
              <a:defRPr/>
            </a:pPr>
            <a:r>
              <a:rPr kumimoji="0" lang="en-US" sz="2000" b="0" i="0" u="none" strike="noStrike" kern="1200" cap="none" spc="-10" normalizeH="0" baseline="0" noProof="0" dirty="0">
                <a:ln>
                  <a:noFill/>
                </a:ln>
                <a:solidFill>
                  <a:prstClr val="black"/>
                </a:solidFill>
                <a:effectLst/>
                <a:uLnTx/>
                <a:uFillTx/>
                <a:latin typeface="Calibri"/>
                <a:ea typeface="+mn-ea"/>
                <a:cs typeface="+mn-cs"/>
              </a:rPr>
              <a:t>Variables</a:t>
            </a:r>
            <a:r>
              <a:rPr kumimoji="0" lang="en-US" sz="2000" b="0" i="0" u="none" strike="noStrike" kern="1200" cap="none" spc="-4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should</a:t>
            </a:r>
            <a:r>
              <a:rPr kumimoji="0" lang="en-US" sz="2000" b="0" i="0" u="none" strike="noStrike" kern="1200" cap="none" spc="-3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be</a:t>
            </a:r>
            <a:r>
              <a:rPr kumimoji="0" lang="en-US" sz="2000" b="0" i="0" u="none" strike="noStrike" kern="1200" cap="none" spc="-3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considered</a:t>
            </a:r>
            <a:r>
              <a:rPr kumimoji="0" lang="en-US" sz="2000" b="0" i="0" u="none" strike="noStrike" kern="1200" cap="none" spc="-3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for</a:t>
            </a:r>
            <a:r>
              <a:rPr kumimoji="0" lang="en-US" sz="2000" b="0" i="0" u="none" strike="noStrike" kern="1200" cap="none" spc="-2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elimination</a:t>
            </a:r>
            <a:r>
              <a:rPr kumimoji="0" lang="en-US" sz="2000" b="0" i="0" u="none" strike="noStrike" kern="1200" cap="none" spc="-3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if</a:t>
            </a:r>
            <a:r>
              <a:rPr kumimoji="0" lang="en-US" sz="2000" b="0" i="0" u="none" strike="noStrike" kern="1200" cap="none" spc="-2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they</a:t>
            </a:r>
            <a:r>
              <a:rPr kumimoji="0" lang="en-US" sz="2000" b="0" i="0" u="none" strike="noStrike" kern="1200" cap="none" spc="-3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do</a:t>
            </a:r>
            <a:r>
              <a:rPr kumimoji="0" lang="en-US" sz="2000" b="0" i="0" u="none" strike="noStrike" kern="1200" cap="none" spc="-3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not</a:t>
            </a:r>
            <a:r>
              <a:rPr kumimoji="0" lang="en-US" sz="2000" b="0" i="0" u="none" strike="noStrike" kern="1200" cap="none" spc="-3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contribute</a:t>
            </a:r>
            <a:r>
              <a:rPr kumimoji="0" lang="en-US" sz="2000" b="0" i="0" u="none" strike="noStrike" kern="1200" cap="none" spc="-2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substantially</a:t>
            </a:r>
            <a:r>
              <a:rPr kumimoji="0" lang="en-US" sz="2000" b="0" i="0" u="none" strike="noStrike" kern="1200" cap="none" spc="-35" normalizeH="0" baseline="0" noProof="0" dirty="0">
                <a:ln>
                  <a:noFill/>
                </a:ln>
                <a:solidFill>
                  <a:prstClr val="black"/>
                </a:solidFill>
                <a:effectLst/>
                <a:uLnTx/>
                <a:uFillTx/>
                <a:latin typeface="Calibri"/>
                <a:ea typeface="+mn-ea"/>
                <a:cs typeface="+mn-cs"/>
              </a:rPr>
              <a:t> </a:t>
            </a:r>
            <a:r>
              <a:rPr kumimoji="0" lang="en-US" sz="2000" b="0" i="0" u="none" strike="noStrike" kern="1200" cap="none" spc="-25" normalizeH="0" baseline="0" noProof="0" dirty="0">
                <a:ln>
                  <a:noFill/>
                </a:ln>
                <a:solidFill>
                  <a:prstClr val="black"/>
                </a:solidFill>
                <a:effectLst/>
                <a:uLnTx/>
                <a:uFillTx/>
                <a:latin typeface="Calibri"/>
                <a:ea typeface="+mn-ea"/>
                <a:cs typeface="+mn-cs"/>
              </a:rPr>
              <a:t>to </a:t>
            </a:r>
            <a:r>
              <a:rPr kumimoji="0" lang="en-US" sz="2000" b="0" i="0" u="none" strike="noStrike" kern="1200" cap="none" spc="0" normalizeH="0" baseline="0" noProof="0" dirty="0">
                <a:ln>
                  <a:noFill/>
                </a:ln>
                <a:solidFill>
                  <a:prstClr val="black"/>
                </a:solidFill>
                <a:effectLst/>
                <a:uLnTx/>
                <a:uFillTx/>
                <a:latin typeface="Calibri"/>
                <a:ea typeface="+mn-ea"/>
                <a:cs typeface="+mn-cs"/>
              </a:rPr>
              <a:t>explaining</a:t>
            </a:r>
            <a:r>
              <a:rPr kumimoji="0" lang="en-US" sz="2000" b="0" i="0" u="none" strike="noStrike" kern="1200" cap="none" spc="-4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the</a:t>
            </a:r>
            <a:r>
              <a:rPr kumimoji="0" lang="en-US" sz="2000" b="0" i="0" u="none" strike="noStrike" kern="1200" cap="none" spc="-2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variance</a:t>
            </a:r>
            <a:r>
              <a:rPr kumimoji="0" lang="en-US" sz="2000" b="0" i="0" u="none" strike="noStrike" kern="1200" cap="none" spc="-2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in</a:t>
            </a:r>
            <a:r>
              <a:rPr kumimoji="0" lang="en-US" sz="2000" b="0" i="0" u="none" strike="noStrike" kern="1200" cap="none" spc="-3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the</a:t>
            </a:r>
            <a:r>
              <a:rPr kumimoji="0" lang="en-US" sz="2000" b="0" i="0" u="none" strike="noStrike" kern="1200" cap="none" spc="-2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dependent</a:t>
            </a:r>
            <a:r>
              <a:rPr kumimoji="0" lang="en-US" sz="2000" b="0" i="0" u="none" strike="noStrike" kern="1200" cap="none" spc="-2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variable</a:t>
            </a:r>
            <a:r>
              <a:rPr kumimoji="0" lang="en-US" sz="2000" b="0" i="0" u="none" strike="noStrike" kern="1200" cap="none" spc="-2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a:t>
            </a:r>
            <a:r>
              <a:rPr kumimoji="0" lang="en-US" sz="2000" b="1" i="0" u="none" strike="noStrike" kern="1200" cap="none" spc="0" normalizeH="0" baseline="0" noProof="0" dirty="0">
                <a:ln>
                  <a:noFill/>
                </a:ln>
                <a:solidFill>
                  <a:prstClr val="black"/>
                </a:solidFill>
                <a:effectLst/>
                <a:uLnTx/>
                <a:uFillTx/>
                <a:latin typeface="Calibri"/>
                <a:ea typeface="+mn-ea"/>
                <a:cs typeface="+mn-cs"/>
              </a:rPr>
              <a:t>total</a:t>
            </a:r>
            <a:r>
              <a:rPr kumimoji="0" lang="en-US" sz="2000" b="1" i="0" u="none" strike="noStrike" kern="1200" cap="none" spc="-25" normalizeH="0" baseline="0" noProof="0" dirty="0">
                <a:ln>
                  <a:noFill/>
                </a:ln>
                <a:solidFill>
                  <a:prstClr val="black"/>
                </a:solidFill>
                <a:effectLst/>
                <a:uLnTx/>
                <a:uFillTx/>
                <a:latin typeface="Calibri"/>
                <a:ea typeface="+mn-ea"/>
                <a:cs typeface="+mn-cs"/>
              </a:rPr>
              <a:t> R</a:t>
            </a:r>
            <a:r>
              <a:rPr kumimoji="0" lang="en-US" sz="2000" b="1" i="0" u="none" strike="noStrike" kern="1200" cap="none" spc="-37" normalizeH="0" baseline="25641" noProof="0" dirty="0">
                <a:ln>
                  <a:noFill/>
                </a:ln>
                <a:solidFill>
                  <a:prstClr val="black"/>
                </a:solidFill>
                <a:effectLst/>
                <a:uLnTx/>
                <a:uFillTx/>
                <a:latin typeface="Calibri"/>
                <a:ea typeface="+mn-ea"/>
                <a:cs typeface="+mn-cs"/>
              </a:rPr>
              <a:t>2</a:t>
            </a:r>
            <a:r>
              <a:rPr kumimoji="0" lang="en-US" sz="2000" b="0" i="0" u="none" strike="noStrike" kern="1200" cap="none" spc="-25" normalizeH="0" baseline="0" noProof="0" dirty="0">
                <a:ln>
                  <a:noFill/>
                </a:ln>
                <a:solidFill>
                  <a:prstClr val="black"/>
                </a:solidFill>
                <a:effectLst/>
                <a:uLnTx/>
                <a:uFillTx/>
                <a:latin typeface="Calibri"/>
                <a:ea typeface="+mn-ea"/>
                <a:cs typeface="+mn-cs"/>
              </a:rPr>
              <a:t>)</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318770" marR="247650" lvl="0" indent="-228600" algn="l" defTabSz="914400" rtl="0" eaLnBrk="1" fontAlgn="auto" latinLnBrk="0" hangingPunct="1">
              <a:lnSpc>
                <a:spcPct val="90000"/>
              </a:lnSpc>
              <a:spcBef>
                <a:spcPts val="560"/>
              </a:spcBef>
              <a:spcAft>
                <a:spcPts val="0"/>
              </a:spcAft>
              <a:buClrTx/>
              <a:buSzTx/>
              <a:buFont typeface="Arial" panose="020B0604020202020204" pitchFamily="34" charset="0"/>
              <a:buChar char="•"/>
              <a:tabLst>
                <a:tab pos="318770" algn="l"/>
                <a:tab pos="319405" algn="l"/>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After</a:t>
            </a:r>
            <a:r>
              <a:rPr kumimoji="0" lang="en-US" sz="2000" b="0" i="0" u="none" strike="noStrike" kern="1200" cap="none" spc="-4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a</a:t>
            </a:r>
            <a:r>
              <a:rPr kumimoji="0" lang="en-US" sz="2000" b="0" i="0" u="none" strike="noStrike" kern="1200" cap="none" spc="-3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main</a:t>
            </a:r>
            <a:r>
              <a:rPr kumimoji="0" lang="en-US" sz="2000" b="0" i="0" u="none" strike="noStrike" kern="1200" cap="none" spc="-4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effect</a:t>
            </a:r>
            <a:r>
              <a:rPr kumimoji="0" lang="en-US" sz="2000" b="0" i="0" u="none" strike="noStrike" kern="1200" cap="none" spc="-4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model</a:t>
            </a:r>
            <a:r>
              <a:rPr kumimoji="0" lang="en-US" sz="2000" b="0" i="0" u="none" strike="noStrike" kern="1200" cap="none" spc="-4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has</a:t>
            </a:r>
            <a:r>
              <a:rPr kumimoji="0" lang="en-US" sz="2000" b="0" i="0" u="none" strike="noStrike" kern="1200" cap="none" spc="-4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been</a:t>
            </a:r>
            <a:r>
              <a:rPr kumimoji="0" lang="en-US" sz="2000" b="0" i="0" u="none" strike="noStrike" kern="1200" cap="none" spc="-3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determined,</a:t>
            </a:r>
            <a:r>
              <a:rPr kumimoji="0" lang="en-US" sz="2000" b="0" i="0" u="none" strike="noStrike" kern="1200" cap="none" spc="-40"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a:ln>
                  <a:noFill/>
                </a:ln>
                <a:solidFill>
                  <a:srgbClr val="FF0000"/>
                </a:solidFill>
                <a:effectLst/>
                <a:uLnTx/>
                <a:uFillTx/>
                <a:latin typeface="Calibri"/>
                <a:ea typeface="+mn-ea"/>
                <a:cs typeface="+mn-cs"/>
              </a:rPr>
              <a:t>interactions</a:t>
            </a:r>
            <a:r>
              <a:rPr kumimoji="0" lang="en-US" sz="2000" b="1" i="0" u="none" strike="noStrike" kern="1200" cap="none" spc="-40" normalizeH="0" baseline="0" noProof="0" dirty="0">
                <a:ln>
                  <a:noFill/>
                </a:ln>
                <a:solidFill>
                  <a:srgbClr val="FF0000"/>
                </a:solidFill>
                <a:effectLst/>
                <a:uLnTx/>
                <a:uFillTx/>
                <a:latin typeface="Calibri"/>
                <a:ea typeface="+mn-ea"/>
                <a:cs typeface="+mn-cs"/>
              </a:rPr>
              <a:t> </a:t>
            </a:r>
            <a:r>
              <a:rPr kumimoji="0" lang="en-US" sz="2000" b="1" i="0" u="none" strike="noStrike" kern="1200" cap="none" spc="0" normalizeH="0" baseline="0" noProof="0" dirty="0">
                <a:ln>
                  <a:noFill/>
                </a:ln>
                <a:solidFill>
                  <a:srgbClr val="FF0000"/>
                </a:solidFill>
                <a:effectLst/>
                <a:uLnTx/>
                <a:uFillTx/>
                <a:latin typeface="Calibri"/>
                <a:ea typeface="+mn-ea"/>
                <a:cs typeface="+mn-cs"/>
              </a:rPr>
              <a:t>between</a:t>
            </a:r>
            <a:r>
              <a:rPr kumimoji="0" lang="en-US" sz="2000" b="1" i="0" u="none" strike="noStrike" kern="1200" cap="none" spc="-35" normalizeH="0" baseline="0" noProof="0" dirty="0">
                <a:ln>
                  <a:noFill/>
                </a:ln>
                <a:solidFill>
                  <a:srgbClr val="FF0000"/>
                </a:solidFill>
                <a:effectLst/>
                <a:uLnTx/>
                <a:uFillTx/>
                <a:latin typeface="Calibri"/>
                <a:ea typeface="+mn-ea"/>
                <a:cs typeface="+mn-cs"/>
              </a:rPr>
              <a:t> </a:t>
            </a:r>
            <a:r>
              <a:rPr kumimoji="0" lang="en-US" sz="2000" b="1" i="0" u="none" strike="noStrike" kern="1200" cap="none" spc="-10" normalizeH="0" baseline="0" noProof="0" dirty="0">
                <a:ln>
                  <a:noFill/>
                </a:ln>
                <a:solidFill>
                  <a:srgbClr val="FF0000"/>
                </a:solidFill>
                <a:effectLst/>
                <a:uLnTx/>
                <a:uFillTx/>
                <a:latin typeface="Calibri"/>
                <a:ea typeface="+mn-ea"/>
                <a:cs typeface="+mn-cs"/>
              </a:rPr>
              <a:t>terms</a:t>
            </a:r>
            <a:r>
              <a:rPr kumimoji="0" lang="en-US" sz="2000" b="1" i="0" u="none" strike="noStrike" kern="1200" cap="none" spc="-1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should</a:t>
            </a:r>
            <a:r>
              <a:rPr kumimoji="0" lang="en-US" sz="2000" b="0" i="0" u="none" strike="noStrike" kern="1200" cap="none" spc="-5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be</a:t>
            </a:r>
            <a:r>
              <a:rPr kumimoji="0" lang="en-US" sz="2000" b="0" i="0" u="none" strike="noStrike" kern="1200" cap="none" spc="-35" normalizeH="0" baseline="0" noProof="0" dirty="0">
                <a:ln>
                  <a:noFill/>
                </a:ln>
                <a:solidFill>
                  <a:prstClr val="black"/>
                </a:solidFill>
                <a:effectLst/>
                <a:uLnTx/>
                <a:uFillTx/>
                <a:latin typeface="Calibri"/>
                <a:ea typeface="+mn-ea"/>
                <a:cs typeface="+mn-cs"/>
              </a:rPr>
              <a:t> </a:t>
            </a:r>
            <a:r>
              <a:rPr kumimoji="0" lang="en-US" sz="2000" b="0" i="0" u="none" strike="noStrike" kern="1200" cap="none" spc="-10" normalizeH="0" baseline="0" noProof="0" dirty="0">
                <a:ln>
                  <a:noFill/>
                </a:ln>
                <a:solidFill>
                  <a:prstClr val="black"/>
                </a:solidFill>
                <a:effectLst/>
                <a:uLnTx/>
                <a:uFillTx/>
                <a:latin typeface="Calibri"/>
                <a:ea typeface="+mn-ea"/>
                <a:cs typeface="+mn-cs"/>
              </a:rPr>
              <a:t>investigated</a:t>
            </a:r>
            <a:r>
              <a:rPr kumimoji="0" lang="en-US" sz="2000" b="0" i="0" u="none" strike="noStrike" kern="1200" cap="none" spc="-4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(proceed</a:t>
            </a:r>
            <a:r>
              <a:rPr kumimoji="0" lang="en-US" sz="2000" b="0" i="0" u="none" strike="noStrike" kern="1200" cap="none" spc="-4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with</a:t>
            </a:r>
            <a:r>
              <a:rPr kumimoji="0" lang="en-US" sz="2000" b="0" i="0" u="none" strike="noStrike" kern="1200" cap="none" spc="-40" normalizeH="0" baseline="0" noProof="0" dirty="0">
                <a:ln>
                  <a:noFill/>
                </a:ln>
                <a:solidFill>
                  <a:prstClr val="black"/>
                </a:solidFill>
                <a:effectLst/>
                <a:uLnTx/>
                <a:uFillTx/>
                <a:latin typeface="Calibri"/>
                <a:ea typeface="+mn-ea"/>
                <a:cs typeface="+mn-cs"/>
              </a:rPr>
              <a:t> </a:t>
            </a:r>
            <a:r>
              <a:rPr kumimoji="0" lang="en-US" sz="2000" b="0" i="0" u="none" strike="noStrike" kern="1200" cap="none" spc="-10" normalizeH="0" baseline="0" noProof="0" dirty="0">
                <a:ln>
                  <a:noFill/>
                </a:ln>
                <a:solidFill>
                  <a:prstClr val="black"/>
                </a:solidFill>
                <a:effectLst/>
                <a:uLnTx/>
                <a:uFillTx/>
                <a:latin typeface="Calibri"/>
                <a:ea typeface="+mn-ea"/>
                <a:cs typeface="+mn-cs"/>
              </a:rPr>
              <a:t>caution)</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614045" marR="0" lvl="1" indent="-228600" algn="l" defTabSz="914400" rtl="0" eaLnBrk="1" fontAlgn="auto" latinLnBrk="0" hangingPunct="1">
              <a:lnSpc>
                <a:spcPct val="90000"/>
              </a:lnSpc>
              <a:spcBef>
                <a:spcPts val="615"/>
              </a:spcBef>
              <a:spcAft>
                <a:spcPts val="0"/>
              </a:spcAft>
              <a:buClrTx/>
              <a:buSzTx/>
              <a:buFont typeface="Arial" panose="020B0604020202020204" pitchFamily="34" charset="0"/>
              <a:buChar char="•"/>
              <a:tabLst>
                <a:tab pos="614045" algn="l"/>
                <a:tab pos="614680" algn="l"/>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An</a:t>
            </a:r>
            <a:r>
              <a:rPr kumimoji="0" lang="en-US" sz="2000" b="0" i="0" u="none" strike="noStrike" kern="1200" cap="none" spc="-4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interaction</a:t>
            </a:r>
            <a:r>
              <a:rPr kumimoji="0" lang="en-US" sz="2000" b="0" i="0" u="none" strike="noStrike" kern="1200" cap="none" spc="-2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between</a:t>
            </a:r>
            <a:r>
              <a:rPr kumimoji="0" lang="en-US" sz="2000" b="0" i="0" u="none" strike="noStrike" kern="1200" cap="none" spc="-2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variables</a:t>
            </a:r>
            <a:r>
              <a:rPr kumimoji="0" lang="en-US" sz="2000" b="0" i="0" u="none" strike="noStrike" kern="1200" cap="none" spc="-2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x</a:t>
            </a:r>
            <a:r>
              <a:rPr kumimoji="0" lang="en-US" sz="2000" b="0" i="0" u="none" strike="noStrike" kern="1200" cap="none" spc="0" normalizeH="0" baseline="-17094" noProof="0" dirty="0">
                <a:ln>
                  <a:noFill/>
                </a:ln>
                <a:solidFill>
                  <a:prstClr val="black"/>
                </a:solidFill>
                <a:effectLst/>
                <a:uLnTx/>
                <a:uFillTx/>
                <a:latin typeface="Calibri"/>
                <a:ea typeface="+mn-ea"/>
                <a:cs typeface="+mn-cs"/>
              </a:rPr>
              <a:t>1</a:t>
            </a:r>
            <a:r>
              <a:rPr kumimoji="0" lang="en-US" sz="2000" b="0" i="0" u="none" strike="noStrike" kern="1200" cap="none" spc="209" normalizeH="0" baseline="-17094"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and</a:t>
            </a:r>
            <a:r>
              <a:rPr kumimoji="0" lang="en-US" sz="2000" b="0" i="0" u="none" strike="noStrike" kern="1200" cap="none" spc="-2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x</a:t>
            </a:r>
            <a:r>
              <a:rPr kumimoji="0" lang="en-US" sz="2000" b="0" i="0" u="none" strike="noStrike" kern="1200" cap="none" spc="0" normalizeH="0" baseline="-17094" noProof="0" dirty="0">
                <a:ln>
                  <a:noFill/>
                </a:ln>
                <a:solidFill>
                  <a:prstClr val="black"/>
                </a:solidFill>
                <a:effectLst/>
                <a:uLnTx/>
                <a:uFillTx/>
                <a:latin typeface="Calibri"/>
                <a:ea typeface="+mn-ea"/>
                <a:cs typeface="+mn-cs"/>
              </a:rPr>
              <a:t>2</a:t>
            </a:r>
            <a:r>
              <a:rPr kumimoji="0" lang="en-US" sz="2000" b="0" i="0" u="none" strike="noStrike" kern="1200" cap="none" spc="217" normalizeH="0" baseline="-17094"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can</a:t>
            </a:r>
            <a:r>
              <a:rPr kumimoji="0" lang="en-US" sz="2000" b="0" i="0" u="none" strike="noStrike" kern="1200" cap="none" spc="-2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be</a:t>
            </a:r>
            <a:r>
              <a:rPr kumimoji="0" lang="en-US" sz="2000" b="0" i="0" u="none" strike="noStrike" kern="1200" cap="none" spc="-2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represented</a:t>
            </a:r>
            <a:r>
              <a:rPr kumimoji="0" lang="en-US" sz="2000" b="0" i="0" u="none" strike="noStrike" kern="1200" cap="none" spc="-3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by</a:t>
            </a:r>
            <a:r>
              <a:rPr kumimoji="0" lang="en-US" sz="2000" b="0" i="0" u="none" strike="noStrike" kern="1200" cap="none" spc="-3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adding</a:t>
            </a:r>
            <a:r>
              <a:rPr kumimoji="0" lang="en-US" sz="2000" b="0" i="0" u="none" strike="noStrike" kern="1200" cap="none" spc="-3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the</a:t>
            </a:r>
            <a:r>
              <a:rPr kumimoji="0" lang="en-US" sz="2000" b="0" i="0" u="none" strike="noStrike" kern="1200" cap="none" spc="-2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term</a:t>
            </a:r>
            <a:r>
              <a:rPr kumimoji="0" lang="en-US" sz="2000" b="0" i="0" u="none" strike="noStrike" kern="1200" cap="none" spc="-2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x</a:t>
            </a:r>
            <a:r>
              <a:rPr kumimoji="0" lang="en-US" sz="2000" b="0" i="0" u="none" strike="noStrike" kern="1200" cap="none" spc="0" normalizeH="0" baseline="-17094" noProof="0" dirty="0">
                <a:ln>
                  <a:noFill/>
                </a:ln>
                <a:solidFill>
                  <a:prstClr val="black"/>
                </a:solidFill>
                <a:effectLst/>
                <a:uLnTx/>
                <a:uFillTx/>
                <a:latin typeface="Calibri"/>
                <a:ea typeface="+mn-ea"/>
                <a:cs typeface="+mn-cs"/>
              </a:rPr>
              <a:t>1</a:t>
            </a:r>
            <a:r>
              <a:rPr kumimoji="0" lang="en-US" sz="2000" b="0" i="0" u="none" strike="noStrike" kern="1200" cap="none" spc="0" normalizeH="0" baseline="0" noProof="0" dirty="0">
                <a:ln>
                  <a:noFill/>
                </a:ln>
                <a:solidFill>
                  <a:prstClr val="black"/>
                </a:solidFill>
                <a:effectLst/>
                <a:uLnTx/>
                <a:uFillTx/>
                <a:latin typeface="Calibri"/>
                <a:ea typeface="+mn-ea"/>
                <a:cs typeface="+mn-cs"/>
              </a:rPr>
              <a:t>·</a:t>
            </a:r>
            <a:r>
              <a:rPr kumimoji="0" lang="en-US" sz="2000" b="0" i="0" u="none" strike="noStrike" kern="1200" cap="none" spc="-30" normalizeH="0" baseline="0" noProof="0" dirty="0">
                <a:ln>
                  <a:noFill/>
                </a:ln>
                <a:solidFill>
                  <a:prstClr val="black"/>
                </a:solidFill>
                <a:effectLst/>
                <a:uLnTx/>
                <a:uFillTx/>
                <a:latin typeface="Calibri"/>
                <a:ea typeface="+mn-ea"/>
                <a:cs typeface="+mn-cs"/>
              </a:rPr>
              <a:t> </a:t>
            </a:r>
            <a:r>
              <a:rPr kumimoji="0" lang="en-US" sz="2000" b="0" i="0" u="none" strike="noStrike" kern="1200" cap="none" spc="-25" normalizeH="0" baseline="0" noProof="0" dirty="0">
                <a:ln>
                  <a:noFill/>
                </a:ln>
                <a:solidFill>
                  <a:prstClr val="black"/>
                </a:solidFill>
                <a:effectLst/>
                <a:uLnTx/>
                <a:uFillTx/>
                <a:latin typeface="Calibri"/>
                <a:ea typeface="+mn-ea"/>
                <a:cs typeface="+mn-cs"/>
              </a:rPr>
              <a:t>x</a:t>
            </a:r>
            <a:r>
              <a:rPr kumimoji="0" lang="en-US" sz="2000" b="0" i="0" u="none" strike="noStrike" kern="1200" cap="none" spc="-37" normalizeH="0" baseline="-17094" noProof="0" dirty="0">
                <a:ln>
                  <a:noFill/>
                </a:ln>
                <a:solidFill>
                  <a:prstClr val="black"/>
                </a:solidFill>
                <a:effectLst/>
                <a:uLnTx/>
                <a:uFillTx/>
                <a:latin typeface="Calibri"/>
                <a:ea typeface="+mn-ea"/>
                <a:cs typeface="+mn-cs"/>
              </a:rPr>
              <a:t>2</a:t>
            </a:r>
            <a:endParaRPr kumimoji="0" lang="en-US" sz="2000" b="0" i="0" u="none" strike="noStrike" kern="1200" cap="none" spc="0" normalizeH="0" baseline="-17094" noProof="0" dirty="0">
              <a:ln>
                <a:noFill/>
              </a:ln>
              <a:solidFill>
                <a:prstClr val="black"/>
              </a:solidFill>
              <a:effectLst/>
              <a:uLnTx/>
              <a:uFillTx/>
              <a:latin typeface="Calibri"/>
              <a:ea typeface="+mn-ea"/>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4" name="Picture 3" descr="Exclamation mark on a yellow background">
            <a:extLst>
              <a:ext uri="{FF2B5EF4-FFF2-40B4-BE49-F238E27FC236}">
                <a16:creationId xmlns:a16="http://schemas.microsoft.com/office/drawing/2014/main" id="{42EAEA02-3313-B3D2-C821-7A9C463DBB53}"/>
              </a:ext>
            </a:extLst>
          </p:cNvPr>
          <p:cNvPicPr>
            <a:picLocks noChangeAspect="1"/>
          </p:cNvPicPr>
          <p:nvPr/>
        </p:nvPicPr>
        <p:blipFill rotWithShape="1">
          <a:blip r:embed="rId2"/>
          <a:srcRect l="10992" r="-2" b="-2"/>
          <a:stretch/>
        </p:blipFill>
        <p:spPr>
          <a:xfrm>
            <a:off x="4038599" y="10"/>
            <a:ext cx="8160026" cy="6875809"/>
          </a:xfrm>
          <a:prstGeom prst="rect">
            <a:avLst/>
          </a:prstGeom>
        </p:spPr>
      </p:pic>
      <p:sp>
        <p:nvSpPr>
          <p:cNvPr id="14" name="Freeform: Shape 13">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object 2"/>
          <p:cNvSpPr txBox="1">
            <a:spLocks noGrp="1"/>
          </p:cNvSpPr>
          <p:nvPr>
            <p:ph type="title"/>
          </p:nvPr>
        </p:nvSpPr>
        <p:spPr>
          <a:xfrm>
            <a:off x="534473" y="2950387"/>
            <a:ext cx="3052293" cy="3531403"/>
          </a:xfrm>
          <a:prstGeom prst="rect">
            <a:avLst/>
          </a:prstGeom>
        </p:spPr>
        <p:txBody>
          <a:bodyPr vert="horz" lIns="91440" tIns="45720" rIns="91440" bIns="45720" rtlCol="0" anchor="t">
            <a:normAutofit/>
          </a:bodyPr>
          <a:lstStyle/>
          <a:p>
            <a:pPr marL="12700" algn="r" rtl="0">
              <a:lnSpc>
                <a:spcPct val="90000"/>
              </a:lnSpc>
              <a:spcBef>
                <a:spcPct val="0"/>
              </a:spcBef>
            </a:pPr>
            <a:r>
              <a:rPr lang="en-US" sz="4000" b="0" kern="1200">
                <a:solidFill>
                  <a:srgbClr val="FFFFFF"/>
                </a:solidFill>
                <a:latin typeface="+mj-lt"/>
                <a:cs typeface="+mj-cs"/>
              </a:rPr>
              <a:t>Detecting</a:t>
            </a:r>
            <a:r>
              <a:rPr lang="en-US" sz="4000" b="0" kern="1200" spc="-70">
                <a:solidFill>
                  <a:srgbClr val="FFFFFF"/>
                </a:solidFill>
                <a:latin typeface="+mj-lt"/>
                <a:cs typeface="+mj-cs"/>
              </a:rPr>
              <a:t> </a:t>
            </a:r>
            <a:r>
              <a:rPr lang="en-US" sz="4000" b="0" kern="1200">
                <a:solidFill>
                  <a:srgbClr val="FFFFFF"/>
                </a:solidFill>
                <a:latin typeface="+mj-lt"/>
                <a:cs typeface="+mj-cs"/>
              </a:rPr>
              <a:t>and</a:t>
            </a:r>
            <a:r>
              <a:rPr lang="en-US" sz="4000" b="0" kern="1200" spc="-65">
                <a:solidFill>
                  <a:srgbClr val="FFFFFF"/>
                </a:solidFill>
                <a:latin typeface="+mj-lt"/>
                <a:cs typeface="+mj-cs"/>
              </a:rPr>
              <a:t> </a:t>
            </a:r>
            <a:r>
              <a:rPr lang="en-US" sz="4000" b="0" kern="1200">
                <a:solidFill>
                  <a:srgbClr val="FFFFFF"/>
                </a:solidFill>
                <a:latin typeface="+mj-lt"/>
                <a:cs typeface="+mj-cs"/>
              </a:rPr>
              <a:t>Handling</a:t>
            </a:r>
            <a:r>
              <a:rPr lang="en-US" sz="4000" b="0" kern="1200" spc="-55">
                <a:solidFill>
                  <a:srgbClr val="FFFFFF"/>
                </a:solidFill>
                <a:latin typeface="+mj-lt"/>
                <a:cs typeface="+mj-cs"/>
              </a:rPr>
              <a:t> </a:t>
            </a:r>
            <a:r>
              <a:rPr lang="en-US" sz="4000" b="0" kern="1200" spc="-10">
                <a:solidFill>
                  <a:srgbClr val="FFFFFF"/>
                </a:solidFill>
                <a:latin typeface="+mj-lt"/>
                <a:cs typeface="+mj-cs"/>
              </a:rPr>
              <a:t>Outliers</a:t>
            </a:r>
            <a:endParaRPr lang="en-US" sz="4000" kern="1200">
              <a:solidFill>
                <a:srgbClr val="FFFFFF"/>
              </a:solidFill>
              <a:latin typeface="+mj-lt"/>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70" name="Rectangle 69">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2" name="Rectangle 71">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object 2"/>
          <p:cNvSpPr txBox="1">
            <a:spLocks noGrp="1"/>
          </p:cNvSpPr>
          <p:nvPr>
            <p:ph type="title"/>
          </p:nvPr>
        </p:nvSpPr>
        <p:spPr>
          <a:xfrm>
            <a:off x="755484" y="739835"/>
            <a:ext cx="3702580" cy="1616203"/>
          </a:xfrm>
          <a:prstGeom prst="rect">
            <a:avLst/>
          </a:prstGeom>
        </p:spPr>
        <p:txBody>
          <a:bodyPr vert="horz" lIns="91440" tIns="45720" rIns="91440" bIns="45720" rtlCol="0" anchor="b">
            <a:normAutofit/>
          </a:bodyPr>
          <a:lstStyle/>
          <a:p>
            <a:pPr marL="12700" algn="l" rtl="0">
              <a:lnSpc>
                <a:spcPct val="90000"/>
              </a:lnSpc>
              <a:spcBef>
                <a:spcPct val="0"/>
              </a:spcBef>
            </a:pPr>
            <a:r>
              <a:rPr lang="en-US" sz="3200" kern="1200">
                <a:solidFill>
                  <a:srgbClr val="FFFFFF"/>
                </a:solidFill>
                <a:latin typeface="+mj-lt"/>
                <a:ea typeface="+mj-ea"/>
                <a:cs typeface="+mj-cs"/>
              </a:rPr>
              <a:t>Design</a:t>
            </a:r>
            <a:r>
              <a:rPr lang="en-US" sz="3200" kern="1200" spc="-30">
                <a:solidFill>
                  <a:srgbClr val="FFFFFF"/>
                </a:solidFill>
                <a:latin typeface="+mj-lt"/>
                <a:ea typeface="+mj-ea"/>
                <a:cs typeface="+mj-cs"/>
              </a:rPr>
              <a:t> </a:t>
            </a:r>
            <a:r>
              <a:rPr lang="en-US" sz="3200" kern="1200">
                <a:solidFill>
                  <a:srgbClr val="FFFFFF"/>
                </a:solidFill>
                <a:latin typeface="+mj-lt"/>
                <a:ea typeface="+mj-ea"/>
                <a:cs typeface="+mj-cs"/>
              </a:rPr>
              <a:t>and</a:t>
            </a:r>
            <a:r>
              <a:rPr lang="en-US" sz="3200" kern="1200" spc="-20">
                <a:solidFill>
                  <a:srgbClr val="FFFFFF"/>
                </a:solidFill>
                <a:latin typeface="+mj-lt"/>
                <a:ea typeface="+mj-ea"/>
                <a:cs typeface="+mj-cs"/>
              </a:rPr>
              <a:t> </a:t>
            </a:r>
            <a:r>
              <a:rPr lang="en-US" sz="3200" kern="1200">
                <a:solidFill>
                  <a:srgbClr val="FFFFFF"/>
                </a:solidFill>
                <a:latin typeface="+mj-lt"/>
                <a:ea typeface="+mj-ea"/>
                <a:cs typeface="+mj-cs"/>
              </a:rPr>
              <a:t>Data</a:t>
            </a:r>
            <a:r>
              <a:rPr lang="en-US" sz="3200" kern="1200" spc="-20">
                <a:solidFill>
                  <a:srgbClr val="FFFFFF"/>
                </a:solidFill>
                <a:latin typeface="+mj-lt"/>
                <a:ea typeface="+mj-ea"/>
                <a:cs typeface="+mj-cs"/>
              </a:rPr>
              <a:t> </a:t>
            </a:r>
            <a:r>
              <a:rPr lang="en-US" sz="3200" kern="1200">
                <a:solidFill>
                  <a:srgbClr val="FFFFFF"/>
                </a:solidFill>
                <a:latin typeface="+mj-lt"/>
                <a:ea typeface="+mj-ea"/>
                <a:cs typeface="+mj-cs"/>
              </a:rPr>
              <a:t>–</a:t>
            </a:r>
            <a:r>
              <a:rPr lang="en-US" sz="3200" kern="1200" spc="-20">
                <a:solidFill>
                  <a:srgbClr val="FFFFFF"/>
                </a:solidFill>
                <a:latin typeface="+mj-lt"/>
                <a:ea typeface="+mj-ea"/>
                <a:cs typeface="+mj-cs"/>
              </a:rPr>
              <a:t> </a:t>
            </a:r>
            <a:r>
              <a:rPr lang="en-US" sz="3200" kern="1200" spc="-10">
                <a:solidFill>
                  <a:srgbClr val="FFFFFF"/>
                </a:solidFill>
                <a:latin typeface="+mj-lt"/>
                <a:ea typeface="+mj-ea"/>
                <a:cs typeface="+mj-cs"/>
              </a:rPr>
              <a:t>Outliers</a:t>
            </a:r>
          </a:p>
        </p:txBody>
      </p:sp>
      <p:sp>
        <p:nvSpPr>
          <p:cNvPr id="54" name="object 3">
            <a:extLst>
              <a:ext uri="{FF2B5EF4-FFF2-40B4-BE49-F238E27FC236}">
                <a16:creationId xmlns:a16="http://schemas.microsoft.com/office/drawing/2014/main" id="{1945095C-03EE-CF80-694B-7B3C4A764148}"/>
              </a:ext>
            </a:extLst>
          </p:cNvPr>
          <p:cNvSpPr txBox="1"/>
          <p:nvPr/>
        </p:nvSpPr>
        <p:spPr>
          <a:xfrm>
            <a:off x="755484" y="2459116"/>
            <a:ext cx="3702579" cy="3524823"/>
          </a:xfrm>
          <a:prstGeom prst="rect">
            <a:avLst/>
          </a:prstGeom>
        </p:spPr>
        <p:txBody>
          <a:bodyPr vert="horz" lIns="91440" tIns="45720" rIns="91440" bIns="45720" rtlCol="0">
            <a:normAutofit/>
          </a:bodyPr>
          <a:lstStyle/>
          <a:p>
            <a:pPr marL="241300" marR="0" lvl="0" indent="-228600" fontAlgn="auto">
              <a:lnSpc>
                <a:spcPct val="90000"/>
              </a:lnSpc>
              <a:spcBef>
                <a:spcPts val="720"/>
              </a:spcBef>
              <a:spcAft>
                <a:spcPts val="0"/>
              </a:spcAft>
              <a:buClrTx/>
              <a:buSzTx/>
              <a:buFont typeface="Arial" panose="020B0604020202020204" pitchFamily="34" charset="0"/>
              <a:buChar char="•"/>
              <a:tabLst>
                <a:tab pos="241300" algn="l"/>
              </a:tabLst>
              <a:defRPr/>
            </a:pPr>
            <a:r>
              <a:rPr kumimoji="0" lang="en-US" sz="2000" b="0" i="0" u="none" strike="noStrike" cap="none" spc="0" normalizeH="0" baseline="0" noProof="0" dirty="0">
                <a:ln>
                  <a:noFill/>
                </a:ln>
                <a:solidFill>
                  <a:srgbClr val="FFFFFF"/>
                </a:solidFill>
                <a:effectLst/>
                <a:uLnTx/>
                <a:uFillTx/>
              </a:rPr>
              <a:t>Outliers</a:t>
            </a:r>
            <a:r>
              <a:rPr kumimoji="0" lang="en-US" sz="2000" b="0" i="0" u="none" strike="noStrike" cap="none" spc="-100" normalizeH="0" baseline="0" noProof="0" dirty="0">
                <a:ln>
                  <a:noFill/>
                </a:ln>
                <a:solidFill>
                  <a:srgbClr val="FFFFFF"/>
                </a:solidFill>
                <a:effectLst/>
                <a:uLnTx/>
                <a:uFillTx/>
              </a:rPr>
              <a:t> </a:t>
            </a:r>
            <a:r>
              <a:rPr kumimoji="0" lang="en-US" sz="2000" b="0" i="0" u="none" strike="noStrike" cap="none" spc="0" normalizeH="0" baseline="0" noProof="0" dirty="0">
                <a:ln>
                  <a:noFill/>
                </a:ln>
                <a:solidFill>
                  <a:srgbClr val="FFFFFF"/>
                </a:solidFill>
                <a:effectLst/>
                <a:uLnTx/>
                <a:uFillTx/>
              </a:rPr>
              <a:t>can</a:t>
            </a:r>
            <a:r>
              <a:rPr kumimoji="0" lang="en-US" sz="2000" b="0" i="0" u="none" strike="noStrike" cap="none" spc="-90" normalizeH="0" baseline="0" noProof="0" dirty="0">
                <a:ln>
                  <a:noFill/>
                </a:ln>
                <a:solidFill>
                  <a:srgbClr val="FFFFFF"/>
                </a:solidFill>
                <a:effectLst/>
                <a:uLnTx/>
                <a:uFillTx/>
              </a:rPr>
              <a:t> </a:t>
            </a:r>
            <a:r>
              <a:rPr kumimoji="0" lang="en-US" sz="2000" b="0" i="0" u="none" strike="noStrike" cap="none" spc="0" normalizeH="0" baseline="0" noProof="0" dirty="0">
                <a:ln>
                  <a:noFill/>
                </a:ln>
                <a:solidFill>
                  <a:srgbClr val="FFFFFF"/>
                </a:solidFill>
                <a:effectLst/>
                <a:uLnTx/>
                <a:uFillTx/>
              </a:rPr>
              <a:t>affect</a:t>
            </a:r>
            <a:r>
              <a:rPr kumimoji="0" lang="en-US" sz="2000" b="0" i="0" u="none" strike="noStrike" cap="none" spc="-95" normalizeH="0" baseline="0" noProof="0" dirty="0">
                <a:ln>
                  <a:noFill/>
                </a:ln>
                <a:solidFill>
                  <a:srgbClr val="FFFFFF"/>
                </a:solidFill>
                <a:effectLst/>
                <a:uLnTx/>
                <a:uFillTx/>
              </a:rPr>
              <a:t> </a:t>
            </a:r>
            <a:r>
              <a:rPr kumimoji="0" lang="en-US" sz="2000" b="0" i="0" u="none" strike="noStrike" cap="none" spc="0" normalizeH="0" baseline="0" noProof="0" dirty="0">
                <a:ln>
                  <a:noFill/>
                </a:ln>
                <a:solidFill>
                  <a:srgbClr val="FFFFFF"/>
                </a:solidFill>
                <a:effectLst/>
                <a:uLnTx/>
                <a:uFillTx/>
              </a:rPr>
              <a:t>regression</a:t>
            </a:r>
            <a:r>
              <a:rPr kumimoji="0" lang="en-US" sz="2000" b="0" i="0" u="none" strike="noStrike" cap="none" spc="-85" normalizeH="0" baseline="0" noProof="0" dirty="0">
                <a:ln>
                  <a:noFill/>
                </a:ln>
                <a:solidFill>
                  <a:srgbClr val="FFFFFF"/>
                </a:solidFill>
                <a:effectLst/>
                <a:uLnTx/>
                <a:uFillTx/>
              </a:rPr>
              <a:t> </a:t>
            </a:r>
            <a:r>
              <a:rPr kumimoji="0" lang="en-US" sz="2000" b="0" i="0" u="none" strike="noStrike" cap="none" spc="-10" normalizeH="0" baseline="0" noProof="0" dirty="0">
                <a:ln>
                  <a:noFill/>
                </a:ln>
                <a:solidFill>
                  <a:srgbClr val="FFFFFF"/>
                </a:solidFill>
                <a:effectLst/>
                <a:uLnTx/>
                <a:uFillTx/>
              </a:rPr>
              <a:t>solution</a:t>
            </a:r>
            <a:endParaRPr kumimoji="0" lang="en-US" sz="2000" b="0" i="0" u="none" strike="noStrike" cap="none" spc="0" normalizeH="0" baseline="0" noProof="0" dirty="0">
              <a:ln>
                <a:noFill/>
              </a:ln>
              <a:solidFill>
                <a:srgbClr val="FFFFFF"/>
              </a:solidFill>
              <a:effectLst/>
              <a:uLnTx/>
              <a:uFillTx/>
            </a:endParaRPr>
          </a:p>
          <a:p>
            <a:pPr marL="241300" marR="0" lvl="0" indent="-228600" fontAlgn="auto">
              <a:lnSpc>
                <a:spcPct val="90000"/>
              </a:lnSpc>
              <a:spcBef>
                <a:spcPts val="625"/>
              </a:spcBef>
              <a:spcAft>
                <a:spcPts val="0"/>
              </a:spcAft>
              <a:buClrTx/>
              <a:buSzTx/>
              <a:buFont typeface="Arial" panose="020B0604020202020204" pitchFamily="34" charset="0"/>
              <a:buChar char="•"/>
              <a:tabLst>
                <a:tab pos="241300" algn="l"/>
              </a:tabLst>
              <a:defRPr/>
            </a:pPr>
            <a:r>
              <a:rPr kumimoji="0" lang="en-US" sz="2000" b="0" i="0" u="none" strike="noStrike" cap="none" spc="0" normalizeH="0" baseline="0" noProof="0" dirty="0">
                <a:ln>
                  <a:noFill/>
                </a:ln>
                <a:solidFill>
                  <a:srgbClr val="FFFFFF"/>
                </a:solidFill>
                <a:effectLst/>
                <a:uLnTx/>
                <a:uFillTx/>
              </a:rPr>
              <a:t>Outliers</a:t>
            </a:r>
            <a:r>
              <a:rPr kumimoji="0" lang="en-US" sz="2000" b="0" i="0" u="none" strike="noStrike" cap="none" spc="-55" normalizeH="0" baseline="0" noProof="0" dirty="0">
                <a:ln>
                  <a:noFill/>
                </a:ln>
                <a:solidFill>
                  <a:srgbClr val="FFFFFF"/>
                </a:solidFill>
                <a:effectLst/>
                <a:uLnTx/>
                <a:uFillTx/>
              </a:rPr>
              <a:t> </a:t>
            </a:r>
            <a:r>
              <a:rPr kumimoji="0" lang="en-US" sz="2000" b="0" i="0" u="none" strike="noStrike" cap="none" spc="0" normalizeH="0" baseline="0" noProof="0" dirty="0">
                <a:ln>
                  <a:noFill/>
                </a:ln>
                <a:solidFill>
                  <a:srgbClr val="FFFFFF"/>
                </a:solidFill>
                <a:effectLst/>
                <a:uLnTx/>
                <a:uFillTx/>
              </a:rPr>
              <a:t>can</a:t>
            </a:r>
            <a:r>
              <a:rPr kumimoji="0" lang="en-US" sz="2000" b="0" i="0" u="none" strike="noStrike" cap="none" spc="-40" normalizeH="0" baseline="0" noProof="0" dirty="0">
                <a:ln>
                  <a:noFill/>
                </a:ln>
                <a:solidFill>
                  <a:srgbClr val="FFFFFF"/>
                </a:solidFill>
                <a:effectLst/>
                <a:uLnTx/>
                <a:uFillTx/>
              </a:rPr>
              <a:t> </a:t>
            </a:r>
            <a:r>
              <a:rPr kumimoji="0" lang="en-US" sz="2000" b="0" i="0" u="none" strike="noStrike" cap="none" spc="0" normalizeH="0" baseline="0" noProof="0" dirty="0">
                <a:ln>
                  <a:noFill/>
                </a:ln>
                <a:solidFill>
                  <a:srgbClr val="FFFFFF"/>
                </a:solidFill>
                <a:effectLst/>
                <a:uLnTx/>
                <a:uFillTx/>
              </a:rPr>
              <a:t>represent</a:t>
            </a:r>
            <a:r>
              <a:rPr kumimoji="0" lang="en-US" sz="2000" b="0" i="0" u="none" strike="noStrike" cap="none" spc="-45" normalizeH="0" baseline="0" noProof="0" dirty="0">
                <a:ln>
                  <a:noFill/>
                </a:ln>
                <a:solidFill>
                  <a:srgbClr val="FFFFFF"/>
                </a:solidFill>
                <a:effectLst/>
                <a:uLnTx/>
                <a:uFillTx/>
              </a:rPr>
              <a:t> </a:t>
            </a:r>
            <a:r>
              <a:rPr kumimoji="0" lang="en-US" sz="2000" b="0" i="0" u="none" strike="noStrike" cap="none" spc="-20" normalizeH="0" baseline="0" noProof="0" dirty="0">
                <a:ln>
                  <a:noFill/>
                </a:ln>
                <a:solidFill>
                  <a:srgbClr val="FFFFFF"/>
                </a:solidFill>
                <a:effectLst/>
                <a:uLnTx/>
                <a:uFillTx/>
              </a:rPr>
              <a:t>under-</a:t>
            </a:r>
            <a:r>
              <a:rPr kumimoji="0" lang="en-US" sz="2000" b="0" i="0" u="none" strike="noStrike" cap="none" spc="0" normalizeH="0" baseline="0" noProof="0" dirty="0">
                <a:ln>
                  <a:noFill/>
                </a:ln>
                <a:solidFill>
                  <a:srgbClr val="FFFFFF"/>
                </a:solidFill>
                <a:effectLst/>
                <a:uLnTx/>
                <a:uFillTx/>
              </a:rPr>
              <a:t>sampled</a:t>
            </a:r>
            <a:r>
              <a:rPr kumimoji="0" lang="en-US" sz="2000" b="0" i="0" u="none" strike="noStrike" cap="none" spc="-40" normalizeH="0" baseline="0" noProof="0" dirty="0">
                <a:ln>
                  <a:noFill/>
                </a:ln>
                <a:solidFill>
                  <a:srgbClr val="FFFFFF"/>
                </a:solidFill>
                <a:effectLst/>
                <a:uLnTx/>
                <a:uFillTx/>
              </a:rPr>
              <a:t> </a:t>
            </a:r>
            <a:r>
              <a:rPr kumimoji="0" lang="en-US" sz="2000" b="0" i="0" u="none" strike="noStrike" cap="none" spc="0" normalizeH="0" baseline="0" noProof="0" dirty="0">
                <a:ln>
                  <a:noFill/>
                </a:ln>
                <a:solidFill>
                  <a:srgbClr val="FFFFFF"/>
                </a:solidFill>
                <a:effectLst/>
                <a:uLnTx/>
                <a:uFillTx/>
              </a:rPr>
              <a:t>groups</a:t>
            </a:r>
            <a:r>
              <a:rPr kumimoji="0" lang="en-US" sz="2000" b="0" i="0" u="none" strike="noStrike" cap="none" spc="-40" normalizeH="0" baseline="0" noProof="0" dirty="0">
                <a:ln>
                  <a:noFill/>
                </a:ln>
                <a:solidFill>
                  <a:srgbClr val="FFFFFF"/>
                </a:solidFill>
                <a:effectLst/>
                <a:uLnTx/>
                <a:uFillTx/>
              </a:rPr>
              <a:t> </a:t>
            </a:r>
            <a:r>
              <a:rPr kumimoji="0" lang="en-US" sz="2000" b="0" i="0" u="none" strike="noStrike" cap="none" spc="0" normalizeH="0" baseline="0" noProof="0" dirty="0">
                <a:ln>
                  <a:noFill/>
                </a:ln>
                <a:solidFill>
                  <a:srgbClr val="FFFFFF"/>
                </a:solidFill>
                <a:effectLst/>
                <a:uLnTx/>
                <a:uFillTx/>
              </a:rPr>
              <a:t>or</a:t>
            </a:r>
            <a:r>
              <a:rPr kumimoji="0" lang="en-US" sz="2000" b="0" i="0" u="none" strike="noStrike" cap="none" spc="-45" normalizeH="0" baseline="0" noProof="0" dirty="0">
                <a:ln>
                  <a:noFill/>
                </a:ln>
                <a:solidFill>
                  <a:srgbClr val="FFFFFF"/>
                </a:solidFill>
                <a:effectLst/>
                <a:uLnTx/>
                <a:uFillTx/>
              </a:rPr>
              <a:t> </a:t>
            </a:r>
            <a:r>
              <a:rPr kumimoji="0" lang="en-US" sz="2000" b="0" i="0" u="none" strike="noStrike" cap="none" spc="0" normalizeH="0" baseline="0" noProof="0" dirty="0">
                <a:ln>
                  <a:noFill/>
                </a:ln>
                <a:solidFill>
                  <a:srgbClr val="FFFFFF"/>
                </a:solidFill>
                <a:effectLst/>
                <a:uLnTx/>
                <a:uFillTx/>
              </a:rPr>
              <a:t>anomalous</a:t>
            </a:r>
            <a:r>
              <a:rPr kumimoji="0" lang="en-US" sz="2000" b="0" i="0" u="none" strike="noStrike" cap="none" spc="-40" normalizeH="0" baseline="0" noProof="0" dirty="0">
                <a:ln>
                  <a:noFill/>
                </a:ln>
                <a:solidFill>
                  <a:srgbClr val="FFFFFF"/>
                </a:solidFill>
                <a:effectLst/>
                <a:uLnTx/>
                <a:uFillTx/>
              </a:rPr>
              <a:t> </a:t>
            </a:r>
            <a:r>
              <a:rPr kumimoji="0" lang="en-US" sz="2000" b="0" i="0" u="none" strike="noStrike" cap="none" spc="-20" normalizeH="0" baseline="0" noProof="0" dirty="0">
                <a:ln>
                  <a:noFill/>
                </a:ln>
                <a:solidFill>
                  <a:srgbClr val="FFFFFF"/>
                </a:solidFill>
                <a:effectLst/>
                <a:uLnTx/>
                <a:uFillTx/>
              </a:rPr>
              <a:t>data</a:t>
            </a:r>
            <a:endParaRPr kumimoji="0" lang="en-US" sz="2000" b="0" i="0" u="none" strike="noStrike" cap="none" spc="0" normalizeH="0" baseline="0" noProof="0" dirty="0">
              <a:ln>
                <a:noFill/>
              </a:ln>
              <a:solidFill>
                <a:srgbClr val="FFFFFF"/>
              </a:solidFill>
              <a:effectLst/>
              <a:uLnTx/>
              <a:uFillTx/>
            </a:endParaRPr>
          </a:p>
          <a:p>
            <a:pPr marL="698500" marR="0" lvl="1" indent="-228600" fontAlgn="auto">
              <a:lnSpc>
                <a:spcPct val="90000"/>
              </a:lnSpc>
              <a:spcBef>
                <a:spcPts val="254"/>
              </a:spcBef>
              <a:spcAft>
                <a:spcPts val="0"/>
              </a:spcAft>
              <a:buClrTx/>
              <a:buSzTx/>
              <a:buFont typeface="Arial" panose="020B0604020202020204" pitchFamily="34" charset="0"/>
              <a:buChar char="•"/>
              <a:tabLst>
                <a:tab pos="698500" algn="l"/>
              </a:tabLst>
              <a:defRPr/>
            </a:pPr>
            <a:r>
              <a:rPr kumimoji="0" lang="en-US" sz="2000" b="0" i="0" u="none" strike="noStrike" cap="none" spc="0" normalizeH="0" baseline="0" noProof="0" dirty="0">
                <a:ln>
                  <a:noFill/>
                </a:ln>
                <a:solidFill>
                  <a:srgbClr val="FFFFFF"/>
                </a:solidFill>
                <a:effectLst/>
                <a:uLnTx/>
                <a:uFillTx/>
              </a:rPr>
              <a:t>A</a:t>
            </a:r>
            <a:r>
              <a:rPr kumimoji="0" lang="en-US" sz="2000" b="0" i="0" u="none" strike="noStrike" cap="none" spc="-40" normalizeH="0" baseline="0" noProof="0" dirty="0">
                <a:ln>
                  <a:noFill/>
                </a:ln>
                <a:solidFill>
                  <a:srgbClr val="FFFFFF"/>
                </a:solidFill>
                <a:effectLst/>
                <a:uLnTx/>
                <a:uFillTx/>
              </a:rPr>
              <a:t> </a:t>
            </a:r>
            <a:r>
              <a:rPr kumimoji="0" lang="en-US" sz="2000" b="0" i="0" u="none" strike="noStrike" cap="none" spc="0" normalizeH="0" baseline="0" noProof="0" dirty="0">
                <a:ln>
                  <a:noFill/>
                </a:ln>
                <a:solidFill>
                  <a:srgbClr val="FFFFFF"/>
                </a:solidFill>
                <a:effectLst/>
                <a:uLnTx/>
                <a:uFillTx/>
              </a:rPr>
              <a:t>more</a:t>
            </a:r>
            <a:r>
              <a:rPr kumimoji="0" lang="en-US" sz="2000" b="0" i="0" u="none" strike="noStrike" cap="none" spc="-20" normalizeH="0" baseline="0" noProof="0" dirty="0">
                <a:ln>
                  <a:noFill/>
                </a:ln>
                <a:solidFill>
                  <a:srgbClr val="FFFFFF"/>
                </a:solidFill>
                <a:effectLst/>
                <a:uLnTx/>
                <a:uFillTx/>
              </a:rPr>
              <a:t> </a:t>
            </a:r>
            <a:r>
              <a:rPr kumimoji="0" lang="en-US" sz="2000" b="0" i="0" u="none" strike="noStrike" cap="none" spc="-10" normalizeH="0" baseline="0" noProof="0" dirty="0">
                <a:ln>
                  <a:noFill/>
                </a:ln>
                <a:solidFill>
                  <a:srgbClr val="FFFFFF"/>
                </a:solidFill>
                <a:effectLst/>
                <a:uLnTx/>
                <a:uFillTx/>
              </a:rPr>
              <a:t>representative</a:t>
            </a:r>
            <a:r>
              <a:rPr kumimoji="0" lang="en-US" sz="2000" b="0" i="0" u="none" strike="noStrike" cap="none" spc="-20" normalizeH="0" baseline="0" noProof="0" dirty="0">
                <a:ln>
                  <a:noFill/>
                </a:ln>
                <a:solidFill>
                  <a:srgbClr val="FFFFFF"/>
                </a:solidFill>
                <a:effectLst/>
                <a:uLnTx/>
                <a:uFillTx/>
              </a:rPr>
              <a:t> </a:t>
            </a:r>
            <a:r>
              <a:rPr kumimoji="0" lang="en-US" sz="2000" b="0" i="0" u="none" strike="noStrike" cap="none" spc="0" normalizeH="0" baseline="0" noProof="0" dirty="0">
                <a:ln>
                  <a:noFill/>
                </a:ln>
                <a:solidFill>
                  <a:srgbClr val="FFFFFF"/>
                </a:solidFill>
                <a:effectLst/>
                <a:uLnTx/>
                <a:uFillTx/>
              </a:rPr>
              <a:t>sample</a:t>
            </a:r>
            <a:r>
              <a:rPr kumimoji="0" lang="en-US" sz="2000" b="0" i="0" u="none" strike="noStrike" cap="none" spc="-20" normalizeH="0" baseline="0" noProof="0" dirty="0">
                <a:ln>
                  <a:noFill/>
                </a:ln>
                <a:solidFill>
                  <a:srgbClr val="FFFFFF"/>
                </a:solidFill>
                <a:effectLst/>
                <a:uLnTx/>
                <a:uFillTx/>
              </a:rPr>
              <a:t> </a:t>
            </a:r>
            <a:r>
              <a:rPr kumimoji="0" lang="en-US" sz="2000" b="0" i="0" u="none" strike="noStrike" cap="none" spc="0" normalizeH="0" baseline="0" noProof="0" dirty="0">
                <a:ln>
                  <a:noFill/>
                </a:ln>
                <a:solidFill>
                  <a:srgbClr val="FFFFFF"/>
                </a:solidFill>
                <a:effectLst/>
                <a:uLnTx/>
                <a:uFillTx/>
              </a:rPr>
              <a:t>is</a:t>
            </a:r>
            <a:r>
              <a:rPr kumimoji="0" lang="en-US" sz="2000" b="0" i="0" u="none" strike="noStrike" cap="none" spc="-25" normalizeH="0" baseline="0" noProof="0" dirty="0">
                <a:ln>
                  <a:noFill/>
                </a:ln>
                <a:solidFill>
                  <a:srgbClr val="FFFFFF"/>
                </a:solidFill>
                <a:effectLst/>
                <a:uLnTx/>
                <a:uFillTx/>
              </a:rPr>
              <a:t> </a:t>
            </a:r>
            <a:r>
              <a:rPr kumimoji="0" lang="en-US" sz="2000" b="0" i="0" u="none" strike="noStrike" cap="none" spc="0" normalizeH="0" baseline="0" noProof="0" dirty="0">
                <a:ln>
                  <a:noFill/>
                </a:ln>
                <a:solidFill>
                  <a:srgbClr val="FFFFFF"/>
                </a:solidFill>
                <a:effectLst/>
                <a:uLnTx/>
                <a:uFillTx/>
              </a:rPr>
              <a:t>needed</a:t>
            </a:r>
            <a:r>
              <a:rPr kumimoji="0" lang="en-US" sz="2000" b="0" i="0" u="none" strike="noStrike" cap="none" spc="-25" normalizeH="0" baseline="0" noProof="0" dirty="0">
                <a:ln>
                  <a:noFill/>
                </a:ln>
                <a:solidFill>
                  <a:srgbClr val="FFFFFF"/>
                </a:solidFill>
                <a:effectLst/>
                <a:uLnTx/>
                <a:uFillTx/>
              </a:rPr>
              <a:t> </a:t>
            </a:r>
            <a:r>
              <a:rPr kumimoji="0" lang="en-US" sz="2000" b="0" i="0" u="none" strike="noStrike" cap="none" spc="0" normalizeH="0" baseline="0" noProof="0" dirty="0">
                <a:ln>
                  <a:noFill/>
                </a:ln>
                <a:solidFill>
                  <a:srgbClr val="FFFFFF"/>
                </a:solidFill>
                <a:effectLst/>
                <a:uLnTx/>
                <a:uFillTx/>
              </a:rPr>
              <a:t>for</a:t>
            </a:r>
            <a:r>
              <a:rPr kumimoji="0" lang="en-US" sz="2000" b="0" i="0" u="none" strike="noStrike" cap="none" spc="-25" normalizeH="0" baseline="0" noProof="0" dirty="0">
                <a:ln>
                  <a:noFill/>
                </a:ln>
                <a:solidFill>
                  <a:srgbClr val="FFFFFF"/>
                </a:solidFill>
                <a:effectLst/>
                <a:uLnTx/>
                <a:uFillTx/>
              </a:rPr>
              <a:t> </a:t>
            </a:r>
            <a:r>
              <a:rPr kumimoji="0" lang="en-US" sz="2000" b="0" i="0" u="none" strike="noStrike" cap="none" spc="0" normalizeH="0" baseline="0" noProof="0" dirty="0">
                <a:ln>
                  <a:noFill/>
                </a:ln>
                <a:solidFill>
                  <a:srgbClr val="FFFFFF"/>
                </a:solidFill>
                <a:effectLst/>
                <a:uLnTx/>
                <a:uFillTx/>
              </a:rPr>
              <a:t>the</a:t>
            </a:r>
            <a:r>
              <a:rPr kumimoji="0" lang="en-US" sz="2000" b="0" i="0" u="none" strike="noStrike" cap="none" spc="-15" normalizeH="0" baseline="0" noProof="0" dirty="0">
                <a:ln>
                  <a:noFill/>
                </a:ln>
                <a:solidFill>
                  <a:srgbClr val="FFFFFF"/>
                </a:solidFill>
                <a:effectLst/>
                <a:uLnTx/>
                <a:uFillTx/>
              </a:rPr>
              <a:t> </a:t>
            </a:r>
            <a:r>
              <a:rPr kumimoji="0" lang="en-US" sz="2000" b="0" i="0" u="none" strike="noStrike" cap="none" spc="-10" normalizeH="0" baseline="0" noProof="0" dirty="0">
                <a:ln>
                  <a:noFill/>
                </a:ln>
                <a:solidFill>
                  <a:srgbClr val="FFFFFF"/>
                </a:solidFill>
                <a:effectLst/>
                <a:uLnTx/>
                <a:uFillTx/>
              </a:rPr>
              <a:t>former</a:t>
            </a:r>
            <a:endParaRPr kumimoji="0" lang="en-US" sz="2000" b="0" i="0" u="none" strike="noStrike" cap="none" spc="0" normalizeH="0" baseline="0" noProof="0" dirty="0">
              <a:ln>
                <a:noFill/>
              </a:ln>
              <a:solidFill>
                <a:srgbClr val="FFFFFF"/>
              </a:solidFill>
              <a:effectLst/>
              <a:uLnTx/>
              <a:uFillTx/>
            </a:endParaRPr>
          </a:p>
          <a:p>
            <a:pPr marL="698500" marR="0" lvl="1" indent="-228600" fontAlgn="auto">
              <a:lnSpc>
                <a:spcPct val="90000"/>
              </a:lnSpc>
              <a:spcBef>
                <a:spcPts val="219"/>
              </a:spcBef>
              <a:spcAft>
                <a:spcPts val="0"/>
              </a:spcAft>
              <a:buClrTx/>
              <a:buSzTx/>
              <a:buFont typeface="Arial" panose="020B0604020202020204" pitchFamily="34" charset="0"/>
              <a:buChar char="•"/>
              <a:tabLst>
                <a:tab pos="698500" algn="l"/>
              </a:tabLst>
              <a:defRPr/>
            </a:pPr>
            <a:r>
              <a:rPr kumimoji="0" lang="en-US" sz="2000" b="0" i="0" u="none" strike="noStrike" cap="none" spc="0" normalizeH="0" baseline="0" noProof="0" dirty="0">
                <a:ln>
                  <a:noFill/>
                </a:ln>
                <a:solidFill>
                  <a:srgbClr val="FFFFFF"/>
                </a:solidFill>
                <a:effectLst/>
                <a:uLnTx/>
                <a:uFillTx/>
              </a:rPr>
              <a:t>Consider</a:t>
            </a:r>
            <a:r>
              <a:rPr kumimoji="0" lang="en-US" sz="2000" b="0" i="0" u="none" strike="noStrike" cap="none" spc="-60" normalizeH="0" baseline="0" noProof="0" dirty="0">
                <a:ln>
                  <a:noFill/>
                </a:ln>
                <a:solidFill>
                  <a:srgbClr val="FFFFFF"/>
                </a:solidFill>
                <a:effectLst/>
                <a:uLnTx/>
                <a:uFillTx/>
              </a:rPr>
              <a:t> </a:t>
            </a:r>
            <a:r>
              <a:rPr kumimoji="0" lang="en-US" sz="2000" b="0" i="0" u="none" strike="noStrike" cap="none" spc="0" normalizeH="0" baseline="0" noProof="0" dirty="0">
                <a:ln>
                  <a:noFill/>
                </a:ln>
                <a:solidFill>
                  <a:srgbClr val="FFFFFF"/>
                </a:solidFill>
                <a:effectLst/>
                <a:uLnTx/>
                <a:uFillTx/>
              </a:rPr>
              <a:t>excluding</a:t>
            </a:r>
            <a:r>
              <a:rPr kumimoji="0" lang="en-US" sz="2000" b="0" i="0" u="none" strike="noStrike" cap="none" spc="-65" normalizeH="0" baseline="0" noProof="0" dirty="0">
                <a:ln>
                  <a:noFill/>
                </a:ln>
                <a:solidFill>
                  <a:srgbClr val="FFFFFF"/>
                </a:solidFill>
                <a:effectLst/>
                <a:uLnTx/>
                <a:uFillTx/>
              </a:rPr>
              <a:t> </a:t>
            </a:r>
            <a:r>
              <a:rPr kumimoji="0" lang="en-US" sz="2000" b="0" i="0" u="none" strike="noStrike" cap="none" spc="0" normalizeH="0" baseline="0" noProof="0" dirty="0">
                <a:ln>
                  <a:noFill/>
                </a:ln>
                <a:solidFill>
                  <a:srgbClr val="FFFFFF"/>
                </a:solidFill>
                <a:effectLst/>
                <a:uLnTx/>
                <a:uFillTx/>
              </a:rPr>
              <a:t>data</a:t>
            </a:r>
            <a:r>
              <a:rPr kumimoji="0" lang="en-US" sz="2000" b="0" i="0" u="none" strike="noStrike" cap="none" spc="-60" normalizeH="0" baseline="0" noProof="0" dirty="0">
                <a:ln>
                  <a:noFill/>
                </a:ln>
                <a:solidFill>
                  <a:srgbClr val="FFFFFF"/>
                </a:solidFill>
                <a:effectLst/>
                <a:uLnTx/>
                <a:uFillTx/>
              </a:rPr>
              <a:t> </a:t>
            </a:r>
            <a:r>
              <a:rPr kumimoji="0" lang="en-US" sz="2000" b="0" i="0" u="none" strike="noStrike" cap="none" spc="0" normalizeH="0" baseline="0" noProof="0" dirty="0">
                <a:ln>
                  <a:noFill/>
                </a:ln>
                <a:solidFill>
                  <a:srgbClr val="FFFFFF"/>
                </a:solidFill>
                <a:effectLst/>
                <a:uLnTx/>
                <a:uFillTx/>
              </a:rPr>
              <a:t>points</a:t>
            </a:r>
            <a:r>
              <a:rPr kumimoji="0" lang="en-US" sz="2000" b="0" i="0" u="none" strike="noStrike" cap="none" spc="-65" normalizeH="0" baseline="0" noProof="0" dirty="0">
                <a:ln>
                  <a:noFill/>
                </a:ln>
                <a:solidFill>
                  <a:srgbClr val="FFFFFF"/>
                </a:solidFill>
                <a:effectLst/>
                <a:uLnTx/>
                <a:uFillTx/>
              </a:rPr>
              <a:t> </a:t>
            </a:r>
            <a:r>
              <a:rPr kumimoji="0" lang="en-US" sz="2000" b="0" i="0" u="none" strike="noStrike" cap="none" spc="0" normalizeH="0" baseline="0" noProof="0" dirty="0">
                <a:ln>
                  <a:noFill/>
                </a:ln>
                <a:solidFill>
                  <a:srgbClr val="FFFFFF"/>
                </a:solidFill>
                <a:effectLst/>
                <a:uLnTx/>
                <a:uFillTx/>
              </a:rPr>
              <a:t>for</a:t>
            </a:r>
            <a:r>
              <a:rPr kumimoji="0" lang="en-US" sz="2000" b="0" i="0" u="none" strike="noStrike" cap="none" spc="-60" normalizeH="0" baseline="0" noProof="0" dirty="0">
                <a:ln>
                  <a:noFill/>
                </a:ln>
                <a:solidFill>
                  <a:srgbClr val="FFFFFF"/>
                </a:solidFill>
                <a:effectLst/>
                <a:uLnTx/>
                <a:uFillTx/>
              </a:rPr>
              <a:t> </a:t>
            </a:r>
            <a:r>
              <a:rPr kumimoji="0" lang="en-US" sz="2000" b="0" i="0" u="none" strike="noStrike" cap="none" spc="0" normalizeH="0" baseline="0" noProof="0" dirty="0">
                <a:ln>
                  <a:noFill/>
                </a:ln>
                <a:solidFill>
                  <a:srgbClr val="FFFFFF"/>
                </a:solidFill>
                <a:effectLst/>
                <a:uLnTx/>
                <a:uFillTx/>
              </a:rPr>
              <a:t>the</a:t>
            </a:r>
            <a:r>
              <a:rPr kumimoji="0" lang="en-US" sz="2000" b="0" i="0" u="none" strike="noStrike" cap="none" spc="-55" normalizeH="0" baseline="0" noProof="0" dirty="0">
                <a:ln>
                  <a:noFill/>
                </a:ln>
                <a:solidFill>
                  <a:srgbClr val="FFFFFF"/>
                </a:solidFill>
                <a:effectLst/>
                <a:uLnTx/>
                <a:uFillTx/>
              </a:rPr>
              <a:t> </a:t>
            </a:r>
            <a:r>
              <a:rPr kumimoji="0" lang="en-US" sz="2000" b="0" i="0" u="none" strike="noStrike" cap="none" spc="0" normalizeH="0" baseline="0" noProof="0" dirty="0">
                <a:ln>
                  <a:noFill/>
                </a:ln>
                <a:solidFill>
                  <a:srgbClr val="FFFFFF"/>
                </a:solidFill>
                <a:effectLst/>
                <a:uLnTx/>
                <a:uFillTx/>
              </a:rPr>
              <a:t>latter</a:t>
            </a:r>
            <a:r>
              <a:rPr kumimoji="0" lang="en-US" sz="2000" b="0" i="0" u="none" strike="noStrike" cap="none" spc="-55" normalizeH="0" baseline="0" noProof="0" dirty="0">
                <a:ln>
                  <a:noFill/>
                </a:ln>
                <a:solidFill>
                  <a:srgbClr val="FFFFFF"/>
                </a:solidFill>
                <a:effectLst/>
                <a:uLnTx/>
                <a:uFillTx/>
              </a:rPr>
              <a:t> </a:t>
            </a:r>
            <a:r>
              <a:rPr kumimoji="0" lang="en-US" sz="2000" b="0" i="0" u="none" strike="noStrike" cap="none" spc="-20" normalizeH="0" baseline="0" noProof="0" dirty="0">
                <a:ln>
                  <a:noFill/>
                </a:ln>
                <a:solidFill>
                  <a:srgbClr val="FFFFFF"/>
                </a:solidFill>
                <a:effectLst/>
                <a:uLnTx/>
                <a:uFillTx/>
              </a:rPr>
              <a:t>case</a:t>
            </a:r>
            <a:endParaRPr kumimoji="0" lang="en-US" sz="2000" b="0" i="0" u="none" strike="noStrike" cap="none" spc="0" normalizeH="0" baseline="0" noProof="0" dirty="0">
              <a:ln>
                <a:noFill/>
              </a:ln>
              <a:solidFill>
                <a:srgbClr val="FFFFFF"/>
              </a:solidFill>
              <a:effectLst/>
              <a:uLnTx/>
              <a:uFillTx/>
            </a:endParaRPr>
          </a:p>
        </p:txBody>
      </p:sp>
      <p:pic>
        <p:nvPicPr>
          <p:cNvPr id="55" name="Picture 54">
            <a:extLst>
              <a:ext uri="{FF2B5EF4-FFF2-40B4-BE49-F238E27FC236}">
                <a16:creationId xmlns:a16="http://schemas.microsoft.com/office/drawing/2014/main" id="{4D342CC8-B688-72AA-397F-65D8B970EC0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tretch>
            <a:fillRect/>
          </a:stretch>
        </p:blipFill>
        <p:spPr>
          <a:xfrm>
            <a:off x="5194041" y="1236060"/>
            <a:ext cx="6997959" cy="477866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8" name="Freeform: Shape 3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0" name="Rectangle 3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object 2"/>
          <p:cNvSpPr txBox="1">
            <a:spLocks noGrp="1"/>
          </p:cNvSpPr>
          <p:nvPr>
            <p:ph type="title"/>
          </p:nvPr>
        </p:nvSpPr>
        <p:spPr>
          <a:xfrm>
            <a:off x="466722" y="586855"/>
            <a:ext cx="3201366" cy="3387497"/>
          </a:xfrm>
          <a:prstGeom prst="rect">
            <a:avLst/>
          </a:prstGeom>
        </p:spPr>
        <p:txBody>
          <a:bodyPr vert="horz" lIns="91440" tIns="45720" rIns="91440" bIns="45720" rtlCol="0" anchor="b">
            <a:normAutofit/>
          </a:bodyPr>
          <a:lstStyle/>
          <a:p>
            <a:pPr marL="12700" marR="5080" algn="r" rtl="0">
              <a:lnSpc>
                <a:spcPct val="90000"/>
              </a:lnSpc>
              <a:spcBef>
                <a:spcPct val="0"/>
              </a:spcBef>
            </a:pPr>
            <a:r>
              <a:rPr lang="en-US" sz="4000" kern="1200">
                <a:solidFill>
                  <a:srgbClr val="FFFFFF"/>
                </a:solidFill>
                <a:latin typeface="+mj-lt"/>
                <a:ea typeface="+mj-ea"/>
                <a:cs typeface="+mj-cs"/>
              </a:rPr>
              <a:t>Importance</a:t>
            </a:r>
            <a:r>
              <a:rPr lang="en-US" sz="4000" kern="1200" spc="-45">
                <a:solidFill>
                  <a:srgbClr val="FFFFFF"/>
                </a:solidFill>
                <a:latin typeface="+mj-lt"/>
                <a:ea typeface="+mj-ea"/>
                <a:cs typeface="+mj-cs"/>
              </a:rPr>
              <a:t> </a:t>
            </a:r>
            <a:r>
              <a:rPr lang="en-US" sz="4000" kern="1200">
                <a:solidFill>
                  <a:srgbClr val="FFFFFF"/>
                </a:solidFill>
                <a:latin typeface="+mj-lt"/>
                <a:ea typeface="+mj-ea"/>
                <a:cs typeface="+mj-cs"/>
              </a:rPr>
              <a:t>of</a:t>
            </a:r>
            <a:r>
              <a:rPr lang="en-US" sz="4000" kern="1200" spc="-50">
                <a:solidFill>
                  <a:srgbClr val="FFFFFF"/>
                </a:solidFill>
                <a:latin typeface="+mj-lt"/>
                <a:ea typeface="+mj-ea"/>
                <a:cs typeface="+mj-cs"/>
              </a:rPr>
              <a:t> </a:t>
            </a:r>
            <a:r>
              <a:rPr lang="en-US" sz="4000" kern="1200">
                <a:solidFill>
                  <a:srgbClr val="FFFFFF"/>
                </a:solidFill>
                <a:latin typeface="+mj-lt"/>
                <a:ea typeface="+mj-ea"/>
                <a:cs typeface="+mj-cs"/>
              </a:rPr>
              <a:t>Detecting</a:t>
            </a:r>
            <a:r>
              <a:rPr lang="en-US" sz="4000" kern="1200" spc="-45">
                <a:solidFill>
                  <a:srgbClr val="FFFFFF"/>
                </a:solidFill>
                <a:latin typeface="+mj-lt"/>
                <a:ea typeface="+mj-ea"/>
                <a:cs typeface="+mj-cs"/>
              </a:rPr>
              <a:t> </a:t>
            </a:r>
            <a:r>
              <a:rPr lang="en-US" sz="4000" kern="1200" spc="-10">
                <a:solidFill>
                  <a:srgbClr val="FFFFFF"/>
                </a:solidFill>
                <a:latin typeface="+mj-lt"/>
                <a:ea typeface="+mj-ea"/>
                <a:cs typeface="+mj-cs"/>
              </a:rPr>
              <a:t>Influential Observations</a:t>
            </a:r>
          </a:p>
        </p:txBody>
      </p:sp>
      <p:sp>
        <p:nvSpPr>
          <p:cNvPr id="3" name="object 3"/>
          <p:cNvSpPr txBox="1"/>
          <p:nvPr/>
        </p:nvSpPr>
        <p:spPr>
          <a:xfrm>
            <a:off x="4082499" y="649480"/>
            <a:ext cx="3524531" cy="5546047"/>
          </a:xfrm>
          <a:prstGeom prst="rect">
            <a:avLst/>
          </a:prstGeom>
        </p:spPr>
        <p:txBody>
          <a:bodyPr vert="horz" lIns="91440" tIns="45720" rIns="91440" bIns="45720" rtlCol="0" anchor="ctr">
            <a:normAutofit/>
          </a:bodyPr>
          <a:lstStyle/>
          <a:p>
            <a:pPr marL="241300" marR="0" lvl="0" indent="-228600" algn="l" defTabSz="914400" rtl="0" eaLnBrk="1" fontAlgn="auto" latinLnBrk="0" hangingPunct="1">
              <a:lnSpc>
                <a:spcPct val="90000"/>
              </a:lnSpc>
              <a:spcBef>
                <a:spcPts val="395"/>
              </a:spcBef>
              <a:spcAft>
                <a:spcPts val="0"/>
              </a:spcAft>
              <a:buClrTx/>
              <a:buSzTx/>
              <a:buFont typeface="Arial" panose="020B0604020202020204" pitchFamily="34" charset="0"/>
              <a:buChar char="•"/>
              <a:tabLst>
                <a:tab pos="241300" algn="l"/>
              </a:tabLst>
              <a:defRPr/>
            </a:pPr>
            <a:r>
              <a:rPr kumimoji="0" lang="en-US" sz="2000" b="1" i="0" u="none" strike="noStrike" kern="1200" cap="none" spc="-25" normalizeH="0" baseline="0" noProof="0" dirty="0">
                <a:ln>
                  <a:noFill/>
                </a:ln>
                <a:solidFill>
                  <a:prstClr val="black"/>
                </a:solidFill>
                <a:effectLst/>
                <a:uLnTx/>
                <a:uFillTx/>
                <a:latin typeface="Calibri"/>
                <a:ea typeface="+mn-ea"/>
                <a:cs typeface="+mn-cs"/>
              </a:rPr>
              <a:t>Leverage</a:t>
            </a:r>
            <a:r>
              <a:rPr kumimoji="0" lang="en-US" sz="2000" b="1" i="0" u="none" strike="noStrike" kern="1200" cap="none" spc="-85" normalizeH="0" baseline="0" noProof="0" dirty="0">
                <a:ln>
                  <a:noFill/>
                </a:ln>
                <a:solidFill>
                  <a:prstClr val="black"/>
                </a:solidFill>
                <a:effectLst/>
                <a:uLnTx/>
                <a:uFillTx/>
                <a:latin typeface="Calibri"/>
                <a:ea typeface="+mn-ea"/>
                <a:cs typeface="+mn-cs"/>
              </a:rPr>
              <a:t> </a:t>
            </a:r>
            <a:r>
              <a:rPr kumimoji="0" lang="en-US" sz="2000" b="1" i="0" u="none" strike="noStrike" kern="1200" cap="none" spc="-20" normalizeH="0" baseline="0" noProof="0" dirty="0">
                <a:ln>
                  <a:noFill/>
                </a:ln>
                <a:solidFill>
                  <a:prstClr val="black"/>
                </a:solidFill>
                <a:effectLst/>
                <a:uLnTx/>
                <a:uFillTx/>
                <a:latin typeface="Calibri"/>
                <a:ea typeface="+mn-ea"/>
                <a:cs typeface="+mn-cs"/>
              </a:rPr>
              <a:t>Point</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697865" marR="0" lvl="1" indent="-228600" algn="l" defTabSz="914400" rtl="0" eaLnBrk="1" fontAlgn="auto" latinLnBrk="0" hangingPunct="1">
              <a:lnSpc>
                <a:spcPct val="90000"/>
              </a:lnSpc>
              <a:spcBef>
                <a:spcPts val="259"/>
              </a:spcBef>
              <a:spcAft>
                <a:spcPts val="0"/>
              </a:spcAft>
              <a:buClrTx/>
              <a:buSzTx/>
              <a:buFont typeface="Arial" panose="020B0604020202020204" pitchFamily="34" charset="0"/>
              <a:buChar char="•"/>
              <a:tabLst>
                <a:tab pos="697865" algn="l"/>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Unusual</a:t>
            </a:r>
            <a:r>
              <a:rPr kumimoji="0" lang="en-US" sz="2000" b="0" i="0" u="none" strike="noStrike" kern="1200" cap="none" spc="-45" normalizeH="0" baseline="0" noProof="0" dirty="0">
                <a:ln>
                  <a:noFill/>
                </a:ln>
                <a:solidFill>
                  <a:prstClr val="black"/>
                </a:solidFill>
                <a:effectLst/>
                <a:uLnTx/>
                <a:uFillTx/>
                <a:latin typeface="Calibri"/>
                <a:ea typeface="+mn-ea"/>
                <a:cs typeface="+mn-cs"/>
              </a:rPr>
              <a:t> </a:t>
            </a:r>
            <a:r>
              <a:rPr kumimoji="0" lang="en-US" sz="2000" b="0" i="0" u="none" strike="noStrike" kern="1200" cap="none" spc="-60" normalizeH="0" baseline="0" noProof="0" dirty="0">
                <a:ln>
                  <a:noFill/>
                </a:ln>
                <a:solidFill>
                  <a:prstClr val="black"/>
                </a:solidFill>
                <a:effectLst/>
                <a:uLnTx/>
                <a:uFillTx/>
                <a:latin typeface="Calibri"/>
                <a:ea typeface="+mn-ea"/>
                <a:cs typeface="+mn-cs"/>
              </a:rPr>
              <a:t>x-</a:t>
            </a:r>
            <a:r>
              <a:rPr kumimoji="0" lang="en-US" sz="2000" b="0" i="0" u="none" strike="noStrike" kern="1200" cap="none" spc="-10" normalizeH="0" baseline="0" noProof="0" dirty="0">
                <a:ln>
                  <a:noFill/>
                </a:ln>
                <a:solidFill>
                  <a:prstClr val="black"/>
                </a:solidFill>
                <a:effectLst/>
                <a:uLnTx/>
                <a:uFillTx/>
                <a:latin typeface="Calibri"/>
                <a:ea typeface="+mn-ea"/>
                <a:cs typeface="+mn-cs"/>
              </a:rPr>
              <a:t>value</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697865" marR="5080" lvl="1" indent="-228600" algn="l" defTabSz="914400" rtl="0" eaLnBrk="1" fontAlgn="auto" latinLnBrk="0" hangingPunct="1">
              <a:lnSpc>
                <a:spcPct val="90000"/>
              </a:lnSpc>
              <a:spcBef>
                <a:spcPts val="229"/>
              </a:spcBef>
              <a:spcAft>
                <a:spcPts val="0"/>
              </a:spcAft>
              <a:buClrTx/>
              <a:buSzTx/>
              <a:buFont typeface="Arial" panose="020B0604020202020204" pitchFamily="34" charset="0"/>
              <a:buChar char="•"/>
              <a:tabLst>
                <a:tab pos="697865" algn="l"/>
                <a:tab pos="4268470" algn="l"/>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Can</a:t>
            </a:r>
            <a:r>
              <a:rPr kumimoji="0" lang="en-US" sz="2000" b="0" i="0" u="none" strike="noStrike" kern="1200" cap="none" spc="-7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have</a:t>
            </a:r>
            <a:r>
              <a:rPr kumimoji="0" lang="en-US" sz="2000" b="0" i="0" u="none" strike="noStrike" kern="1200" cap="none" spc="-6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very</a:t>
            </a:r>
            <a:r>
              <a:rPr kumimoji="0" lang="en-US" sz="2000" b="0" i="0" u="none" strike="noStrike" kern="1200" cap="none" spc="-7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little</a:t>
            </a:r>
            <a:r>
              <a:rPr kumimoji="0" lang="en-US" sz="2000" b="0" i="0" u="none" strike="noStrike" kern="1200" cap="none" spc="-80" normalizeH="0" baseline="0" noProof="0" dirty="0">
                <a:ln>
                  <a:noFill/>
                </a:ln>
                <a:solidFill>
                  <a:prstClr val="black"/>
                </a:solidFill>
                <a:effectLst/>
                <a:uLnTx/>
                <a:uFillTx/>
                <a:latin typeface="Calibri"/>
                <a:ea typeface="+mn-ea"/>
                <a:cs typeface="+mn-cs"/>
              </a:rPr>
              <a:t> </a:t>
            </a:r>
            <a:r>
              <a:rPr kumimoji="0" lang="en-US" sz="2000" b="0" i="0" u="none" strike="noStrike" kern="1200" cap="none" spc="-20" normalizeH="0" baseline="0" noProof="0" dirty="0">
                <a:ln>
                  <a:noFill/>
                </a:ln>
                <a:solidFill>
                  <a:prstClr val="black"/>
                </a:solidFill>
                <a:effectLst/>
                <a:uLnTx/>
                <a:uFillTx/>
                <a:latin typeface="Calibri"/>
                <a:ea typeface="+mn-ea"/>
                <a:cs typeface="+mn-cs"/>
              </a:rPr>
              <a:t>effect</a:t>
            </a:r>
            <a:r>
              <a:rPr kumimoji="0" lang="en-US" sz="2000" b="0" i="0" u="none" strike="noStrike" kern="1200" cap="none" spc="-8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on</a:t>
            </a:r>
            <a:r>
              <a:rPr kumimoji="0" lang="en-US" sz="2000" b="0" i="0" u="none" strike="noStrike" kern="1200" cap="none" spc="-50" normalizeH="0" baseline="0" noProof="0" dirty="0">
                <a:ln>
                  <a:noFill/>
                </a:ln>
                <a:solidFill>
                  <a:prstClr val="black"/>
                </a:solidFill>
                <a:effectLst/>
                <a:uLnTx/>
                <a:uFillTx/>
                <a:latin typeface="Calibri"/>
                <a:ea typeface="+mn-ea"/>
                <a:cs typeface="+mn-cs"/>
              </a:rPr>
              <a:t> </a:t>
            </a:r>
            <a:r>
              <a:rPr kumimoji="0" lang="en-US" sz="2000" b="0" i="0" u="none" strike="noStrike" kern="1200" cap="none" spc="-25" normalizeH="0" baseline="0" noProof="0" dirty="0">
                <a:ln>
                  <a:noFill/>
                </a:ln>
                <a:solidFill>
                  <a:prstClr val="black"/>
                </a:solidFill>
                <a:effectLst/>
                <a:uLnTx/>
                <a:uFillTx/>
                <a:latin typeface="Calibri"/>
                <a:ea typeface="+mn-ea"/>
                <a:cs typeface="+mn-cs"/>
              </a:rPr>
              <a:t>the </a:t>
            </a:r>
            <a:r>
              <a:rPr kumimoji="0" lang="en-US" sz="2000" b="0" i="0" u="none" strike="noStrike" kern="1200" cap="none" spc="0" normalizeH="0" baseline="0" noProof="0" dirty="0">
                <a:ln>
                  <a:noFill/>
                </a:ln>
                <a:solidFill>
                  <a:prstClr val="black"/>
                </a:solidFill>
                <a:effectLst/>
                <a:uLnTx/>
                <a:uFillTx/>
                <a:latin typeface="Calibri"/>
                <a:ea typeface="+mn-ea"/>
                <a:cs typeface="+mn-cs"/>
              </a:rPr>
              <a:t>model,</a:t>
            </a:r>
            <a:r>
              <a:rPr kumimoji="0" lang="en-US" sz="2000" b="0" i="0" u="none" strike="noStrike" kern="1200" cap="none" spc="-6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e.g.,</a:t>
            </a:r>
            <a:r>
              <a:rPr kumimoji="0" lang="en-US" sz="2000" b="0" i="0" u="none" strike="noStrike" kern="1200" cap="none" spc="-6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with</a:t>
            </a:r>
            <a:r>
              <a:rPr kumimoji="0" lang="en-US" sz="2000" b="0" i="0" u="none" strike="noStrike" kern="1200" cap="none" spc="-6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or</a:t>
            </a:r>
            <a:r>
              <a:rPr kumimoji="0" lang="en-US" sz="2000" b="0" i="0" u="none" strike="noStrike" kern="1200" cap="none" spc="-5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without</a:t>
            </a:r>
            <a:r>
              <a:rPr kumimoji="0" lang="en-US" sz="2000" b="0" i="0" u="none" strike="noStrike" kern="1200" cap="none" spc="-6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A,</a:t>
            </a:r>
            <a:r>
              <a:rPr kumimoji="0" lang="en-US" sz="2000" b="0" i="0" u="none" strike="noStrike" kern="1200" cap="none" spc="-55" normalizeH="0" baseline="0" noProof="0" dirty="0">
                <a:ln>
                  <a:noFill/>
                </a:ln>
                <a:solidFill>
                  <a:prstClr val="black"/>
                </a:solidFill>
                <a:effectLst/>
                <a:uLnTx/>
                <a:uFillTx/>
                <a:latin typeface="Calibri"/>
                <a:ea typeface="+mn-ea"/>
                <a:cs typeface="+mn-cs"/>
              </a:rPr>
              <a:t> </a:t>
            </a:r>
            <a:r>
              <a:rPr kumimoji="0" lang="en-US" sz="2000" b="0" i="0" u="none" strike="noStrike" kern="1200" cap="none" spc="-25" normalizeH="0" baseline="0" noProof="0" dirty="0">
                <a:ln>
                  <a:noFill/>
                </a:ln>
                <a:solidFill>
                  <a:prstClr val="black"/>
                </a:solidFill>
                <a:effectLst/>
                <a:uLnTx/>
                <a:uFillTx/>
                <a:latin typeface="Calibri"/>
                <a:ea typeface="+mn-ea"/>
                <a:cs typeface="+mn-cs"/>
              </a:rPr>
              <a:t>the </a:t>
            </a:r>
            <a:r>
              <a:rPr kumimoji="0" lang="en-US" sz="2000" b="0" i="0" u="none" strike="noStrike" kern="1200" cap="none" spc="-10" normalizeH="0" baseline="0" noProof="0" dirty="0">
                <a:ln>
                  <a:noFill/>
                </a:ln>
                <a:solidFill>
                  <a:prstClr val="black"/>
                </a:solidFill>
                <a:effectLst/>
                <a:uLnTx/>
                <a:uFillTx/>
                <a:latin typeface="Calibri"/>
                <a:ea typeface="+mn-ea"/>
                <a:cs typeface="+mn-cs"/>
              </a:rPr>
              <a:t>regression</a:t>
            </a:r>
            <a:r>
              <a:rPr kumimoji="0" lang="en-US" sz="2000" b="0" i="0" u="none" strike="noStrike" kern="1200" cap="none" spc="-8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line</a:t>
            </a:r>
            <a:r>
              <a:rPr kumimoji="0" lang="en-US" sz="2000" b="0" i="0" u="none" strike="noStrike" kern="1200" cap="none" spc="-6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will</a:t>
            </a:r>
            <a:r>
              <a:rPr kumimoji="0" lang="en-US" sz="2000" b="0" i="0" u="none" strike="noStrike" kern="1200" cap="none" spc="-7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be </a:t>
            </a:r>
            <a:r>
              <a:rPr kumimoji="0" lang="en-US" sz="2000" b="0" i="0" u="none" strike="noStrike" kern="1200" cap="none" spc="-10" normalizeH="0" baseline="0" noProof="0" dirty="0">
                <a:ln>
                  <a:noFill/>
                </a:ln>
                <a:solidFill>
                  <a:prstClr val="black"/>
                </a:solidFill>
                <a:effectLst/>
                <a:uLnTx/>
                <a:uFillTx/>
                <a:latin typeface="Calibri"/>
                <a:ea typeface="+mn-ea"/>
                <a:cs typeface="+mn-cs"/>
              </a:rPr>
              <a:t>about </a:t>
            </a:r>
            <a:r>
              <a:rPr kumimoji="0" lang="en-US" sz="2000" b="0" i="0" u="none" strike="noStrike" kern="1200" cap="none" spc="-25" normalizeH="0" baseline="0" noProof="0" dirty="0">
                <a:ln>
                  <a:noFill/>
                </a:ln>
                <a:solidFill>
                  <a:prstClr val="black"/>
                </a:solidFill>
                <a:effectLst/>
                <a:uLnTx/>
                <a:uFillTx/>
                <a:latin typeface="Calibri"/>
                <a:ea typeface="+mn-ea"/>
                <a:cs typeface="+mn-cs"/>
              </a:rPr>
              <a:t>the </a:t>
            </a:r>
            <a:r>
              <a:rPr kumimoji="0" lang="en-US" sz="2000" b="0" i="0" u="none" strike="noStrike" kern="1200" cap="none" spc="-20" normalizeH="0" baseline="0" noProof="0" dirty="0">
                <a:ln>
                  <a:noFill/>
                </a:ln>
                <a:solidFill>
                  <a:prstClr val="black"/>
                </a:solidFill>
                <a:effectLst/>
                <a:uLnTx/>
                <a:uFillTx/>
                <a:latin typeface="Calibri"/>
                <a:ea typeface="+mn-ea"/>
                <a:cs typeface="+mn-cs"/>
              </a:rPr>
              <a:t>same</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2" name="Picture 11">
            <a:extLst>
              <a:ext uri="{FF2B5EF4-FFF2-40B4-BE49-F238E27FC236}">
                <a16:creationId xmlns:a16="http://schemas.microsoft.com/office/drawing/2014/main" id="{2A50EB41-E48B-6C85-23B7-DD6CCE386078}"/>
              </a:ext>
            </a:extLst>
          </p:cNvPr>
          <p:cNvPicPr>
            <a:picLocks noChangeAspect="1"/>
          </p:cNvPicPr>
          <p:nvPr/>
        </p:nvPicPr>
        <p:blipFill>
          <a:blip r:embed="rId2"/>
          <a:stretch>
            <a:fillRect/>
          </a:stretch>
        </p:blipFill>
        <p:spPr>
          <a:xfrm>
            <a:off x="8109502" y="1314250"/>
            <a:ext cx="3615776" cy="424137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4" name="Freeform: Shape 2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object 2"/>
          <p:cNvSpPr txBox="1">
            <a:spLocks noGrp="1"/>
          </p:cNvSpPr>
          <p:nvPr>
            <p:ph type="title"/>
          </p:nvPr>
        </p:nvSpPr>
        <p:spPr>
          <a:xfrm>
            <a:off x="466722" y="586855"/>
            <a:ext cx="3201366" cy="3387497"/>
          </a:xfrm>
          <a:prstGeom prst="rect">
            <a:avLst/>
          </a:prstGeom>
        </p:spPr>
        <p:txBody>
          <a:bodyPr vert="horz" lIns="91440" tIns="45720" rIns="91440" bIns="45720" rtlCol="0" anchor="b">
            <a:normAutofit/>
          </a:bodyPr>
          <a:lstStyle/>
          <a:p>
            <a:pPr marL="12700" marR="5080" algn="r" rtl="0">
              <a:lnSpc>
                <a:spcPct val="90000"/>
              </a:lnSpc>
              <a:spcBef>
                <a:spcPct val="0"/>
              </a:spcBef>
            </a:pPr>
            <a:r>
              <a:rPr lang="en-US" sz="4000" kern="1200">
                <a:solidFill>
                  <a:srgbClr val="FFFFFF"/>
                </a:solidFill>
                <a:latin typeface="+mj-lt"/>
                <a:ea typeface="+mj-ea"/>
                <a:cs typeface="+mj-cs"/>
              </a:rPr>
              <a:t>Importance</a:t>
            </a:r>
            <a:r>
              <a:rPr lang="en-US" sz="4000" kern="1200" spc="-45">
                <a:solidFill>
                  <a:srgbClr val="FFFFFF"/>
                </a:solidFill>
                <a:latin typeface="+mj-lt"/>
                <a:ea typeface="+mj-ea"/>
                <a:cs typeface="+mj-cs"/>
              </a:rPr>
              <a:t> </a:t>
            </a:r>
            <a:r>
              <a:rPr lang="en-US" sz="4000" kern="1200">
                <a:solidFill>
                  <a:srgbClr val="FFFFFF"/>
                </a:solidFill>
                <a:latin typeface="+mj-lt"/>
                <a:ea typeface="+mj-ea"/>
                <a:cs typeface="+mj-cs"/>
              </a:rPr>
              <a:t>of</a:t>
            </a:r>
            <a:r>
              <a:rPr lang="en-US" sz="4000" kern="1200" spc="-50">
                <a:solidFill>
                  <a:srgbClr val="FFFFFF"/>
                </a:solidFill>
                <a:latin typeface="+mj-lt"/>
                <a:ea typeface="+mj-ea"/>
                <a:cs typeface="+mj-cs"/>
              </a:rPr>
              <a:t> </a:t>
            </a:r>
            <a:r>
              <a:rPr lang="en-US" sz="4000" kern="1200">
                <a:solidFill>
                  <a:srgbClr val="FFFFFF"/>
                </a:solidFill>
                <a:latin typeface="+mj-lt"/>
                <a:ea typeface="+mj-ea"/>
                <a:cs typeface="+mj-cs"/>
              </a:rPr>
              <a:t>Detecting</a:t>
            </a:r>
            <a:r>
              <a:rPr lang="en-US" sz="4000" kern="1200" spc="-45">
                <a:solidFill>
                  <a:srgbClr val="FFFFFF"/>
                </a:solidFill>
                <a:latin typeface="+mj-lt"/>
                <a:ea typeface="+mj-ea"/>
                <a:cs typeface="+mj-cs"/>
              </a:rPr>
              <a:t> </a:t>
            </a:r>
            <a:r>
              <a:rPr lang="en-US" sz="4000" kern="1200" spc="-10">
                <a:solidFill>
                  <a:srgbClr val="FFFFFF"/>
                </a:solidFill>
                <a:latin typeface="+mj-lt"/>
                <a:ea typeface="+mj-ea"/>
                <a:cs typeface="+mj-cs"/>
              </a:rPr>
              <a:t>Influential Observations</a:t>
            </a:r>
          </a:p>
        </p:txBody>
      </p:sp>
      <p:sp>
        <p:nvSpPr>
          <p:cNvPr id="3" name="object 3"/>
          <p:cNvSpPr txBox="1"/>
          <p:nvPr/>
        </p:nvSpPr>
        <p:spPr>
          <a:xfrm>
            <a:off x="4267200" y="649480"/>
            <a:ext cx="3378627" cy="5546047"/>
          </a:xfrm>
          <a:prstGeom prst="rect">
            <a:avLst/>
          </a:prstGeom>
        </p:spPr>
        <p:txBody>
          <a:bodyPr vert="horz" lIns="91440" tIns="45720" rIns="91440" bIns="45720" rtlCol="0" anchor="ctr">
            <a:normAutofit/>
          </a:bodyPr>
          <a:lstStyle/>
          <a:p>
            <a:pPr marL="241300" marR="0" lvl="0" indent="-228600" algn="l" defTabSz="914400" rtl="0" eaLnBrk="1" fontAlgn="auto" latinLnBrk="0" hangingPunct="1">
              <a:lnSpc>
                <a:spcPct val="90000"/>
              </a:lnSpc>
              <a:spcBef>
                <a:spcPts val="1320"/>
              </a:spcBef>
              <a:spcAft>
                <a:spcPts val="0"/>
              </a:spcAft>
              <a:buClrTx/>
              <a:buSzTx/>
              <a:buFont typeface="Arial" panose="020B0604020202020204" pitchFamily="34" charset="0"/>
              <a:buChar char="•"/>
              <a:tabLst>
                <a:tab pos="241300" algn="l"/>
              </a:tabLst>
              <a:defRPr/>
            </a:pPr>
            <a:r>
              <a:rPr kumimoji="0" lang="en-US" sz="2000" b="1" i="0" u="none" strike="noStrike" kern="1200" cap="none" spc="-10" normalizeH="0" baseline="0" noProof="0" dirty="0">
                <a:ln>
                  <a:noFill/>
                </a:ln>
                <a:solidFill>
                  <a:prstClr val="black"/>
                </a:solidFill>
                <a:effectLst/>
                <a:uLnTx/>
                <a:uFillTx/>
                <a:latin typeface="Calibri"/>
                <a:ea typeface="+mn-ea"/>
                <a:cs typeface="+mn-cs"/>
              </a:rPr>
              <a:t>Influential</a:t>
            </a:r>
            <a:r>
              <a:rPr kumimoji="0" lang="en-US" sz="2000" b="1" i="0" u="none" strike="noStrike" kern="1200" cap="none" spc="-50" normalizeH="0" baseline="0" noProof="0" dirty="0">
                <a:ln>
                  <a:noFill/>
                </a:ln>
                <a:solidFill>
                  <a:prstClr val="black"/>
                </a:solidFill>
                <a:effectLst/>
                <a:uLnTx/>
                <a:uFillTx/>
                <a:latin typeface="Calibri"/>
                <a:ea typeface="+mn-ea"/>
                <a:cs typeface="+mn-cs"/>
              </a:rPr>
              <a:t> </a:t>
            </a:r>
            <a:r>
              <a:rPr kumimoji="0" lang="en-US" sz="2000" b="1" i="0" u="none" strike="noStrike" kern="1200" cap="none" spc="-20" normalizeH="0" baseline="0" noProof="0" dirty="0">
                <a:ln>
                  <a:noFill/>
                </a:ln>
                <a:solidFill>
                  <a:prstClr val="black"/>
                </a:solidFill>
                <a:effectLst/>
                <a:uLnTx/>
                <a:uFillTx/>
                <a:latin typeface="Calibri"/>
                <a:ea typeface="+mn-ea"/>
                <a:cs typeface="+mn-cs"/>
              </a:rPr>
              <a:t>Point</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697865" marR="5080" lvl="1" indent="-228600" algn="l" defTabSz="914400" rtl="0" eaLnBrk="1" fontAlgn="auto" latinLnBrk="0" hangingPunct="1">
              <a:lnSpc>
                <a:spcPct val="90000"/>
              </a:lnSpc>
              <a:spcBef>
                <a:spcPts val="425"/>
              </a:spcBef>
              <a:spcAft>
                <a:spcPts val="0"/>
              </a:spcAft>
              <a:buClrTx/>
              <a:buSzTx/>
              <a:buFont typeface="Arial" panose="020B0604020202020204" pitchFamily="34" charset="0"/>
              <a:buChar char="•"/>
              <a:tabLst>
                <a:tab pos="698500" algn="l"/>
              </a:tabLst>
              <a:defRPr/>
            </a:pPr>
            <a:r>
              <a:rPr kumimoji="0" lang="en-US" sz="2000" b="0" i="0" u="none" strike="noStrike" kern="1200" cap="none" spc="-25" normalizeH="0" baseline="0" noProof="0" dirty="0">
                <a:ln>
                  <a:noFill/>
                </a:ln>
                <a:solidFill>
                  <a:prstClr val="black"/>
                </a:solidFill>
                <a:effectLst/>
                <a:uLnTx/>
                <a:uFillTx/>
                <a:latin typeface="Calibri"/>
                <a:ea typeface="+mn-ea"/>
                <a:cs typeface="+mn-cs"/>
              </a:rPr>
              <a:t>Regression</a:t>
            </a:r>
            <a:r>
              <a:rPr kumimoji="0" lang="en-US" sz="2000" b="0" i="0" u="none" strike="noStrike" kern="1200" cap="none" spc="-7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lines</a:t>
            </a:r>
            <a:r>
              <a:rPr kumimoji="0" lang="en-US" sz="2000" b="0" i="0" u="none" strike="noStrike" kern="1200" cap="none" spc="-45"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a:ln>
                  <a:noFill/>
                </a:ln>
                <a:solidFill>
                  <a:prstClr val="black"/>
                </a:solidFill>
                <a:effectLst/>
                <a:uLnTx/>
                <a:uFillTx/>
                <a:latin typeface="Calibri"/>
                <a:ea typeface="+mn-ea"/>
                <a:cs typeface="+mn-cs"/>
              </a:rPr>
              <a:t>with</a:t>
            </a:r>
            <a:r>
              <a:rPr kumimoji="0" lang="en-US" sz="2000" b="1" i="0" u="none" strike="noStrike" kern="1200" cap="none" spc="-55" normalizeH="0" baseline="0" noProof="0" dirty="0">
                <a:ln>
                  <a:noFill/>
                </a:ln>
                <a:solidFill>
                  <a:prstClr val="black"/>
                </a:solidFill>
                <a:effectLst/>
                <a:uLnTx/>
                <a:uFillTx/>
                <a:latin typeface="Calibri"/>
                <a:ea typeface="+mn-ea"/>
                <a:cs typeface="+mn-cs"/>
              </a:rPr>
              <a:t> </a:t>
            </a:r>
            <a:r>
              <a:rPr kumimoji="0" lang="en-US" sz="2000" b="1" i="0" u="none" strike="noStrike" kern="1200" cap="none" spc="-50" normalizeH="0" baseline="0" noProof="0" dirty="0">
                <a:ln>
                  <a:noFill/>
                </a:ln>
                <a:solidFill>
                  <a:prstClr val="black"/>
                </a:solidFill>
                <a:effectLst/>
                <a:uLnTx/>
                <a:uFillTx/>
                <a:latin typeface="Calibri"/>
                <a:ea typeface="+mn-ea"/>
                <a:cs typeface="+mn-cs"/>
              </a:rPr>
              <a:t>&amp; </a:t>
            </a:r>
            <a:r>
              <a:rPr kumimoji="0" lang="en-US" sz="2000" b="1" i="0" u="none" strike="noStrike" kern="1200" cap="none" spc="0" normalizeH="0" baseline="0" noProof="0" dirty="0">
                <a:ln>
                  <a:noFill/>
                </a:ln>
                <a:solidFill>
                  <a:prstClr val="black"/>
                </a:solidFill>
                <a:effectLst/>
                <a:uLnTx/>
                <a:uFillTx/>
                <a:latin typeface="Calibri"/>
                <a:ea typeface="+mn-ea"/>
                <a:cs typeface="+mn-cs"/>
              </a:rPr>
              <a:t>without</a:t>
            </a:r>
            <a:r>
              <a:rPr kumimoji="0" lang="en-US" sz="2000" b="0" i="0" u="none" strike="noStrike" kern="1200" cap="none" spc="-85" normalizeH="0" baseline="0" noProof="0" dirty="0">
                <a:ln>
                  <a:noFill/>
                </a:ln>
                <a:solidFill>
                  <a:prstClr val="black"/>
                </a:solidFill>
                <a:effectLst/>
                <a:uLnTx/>
                <a:uFillTx/>
                <a:latin typeface="Calibri"/>
                <a:ea typeface="+mn-ea"/>
                <a:cs typeface="+mn-cs"/>
              </a:rPr>
              <a:t> </a:t>
            </a:r>
            <a:r>
              <a:rPr kumimoji="0" lang="en-US" sz="2000" b="0" i="0" u="none" strike="noStrike" kern="1200" cap="none" spc="-10" normalizeH="0" baseline="0" noProof="0" dirty="0">
                <a:ln>
                  <a:noFill/>
                </a:ln>
                <a:solidFill>
                  <a:prstClr val="black"/>
                </a:solidFill>
                <a:effectLst/>
                <a:uLnTx/>
                <a:uFillTx/>
                <a:latin typeface="Calibri"/>
                <a:ea typeface="+mn-ea"/>
                <a:cs typeface="+mn-cs"/>
              </a:rPr>
              <a:t>observation</a:t>
            </a:r>
            <a:r>
              <a:rPr kumimoji="0" lang="en-US" sz="2000" b="0" i="0" u="none" strike="noStrike" kern="1200" cap="none" spc="-7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A</a:t>
            </a:r>
            <a:r>
              <a:rPr kumimoji="0" lang="en-US" sz="2000" b="0" i="0" u="none" strike="noStrike" kern="1200" cap="none" spc="-65" normalizeH="0" baseline="0" noProof="0" dirty="0">
                <a:ln>
                  <a:noFill/>
                </a:ln>
                <a:solidFill>
                  <a:prstClr val="black"/>
                </a:solidFill>
                <a:effectLst/>
                <a:uLnTx/>
                <a:uFillTx/>
                <a:latin typeface="Calibri"/>
                <a:ea typeface="+mn-ea"/>
                <a:cs typeface="+mn-cs"/>
              </a:rPr>
              <a:t> </a:t>
            </a:r>
            <a:r>
              <a:rPr kumimoji="0" lang="en-US" sz="2000" b="0" i="0" u="none" strike="noStrike" kern="1200" cap="none" spc="-25" normalizeH="0" baseline="0" noProof="0" dirty="0">
                <a:ln>
                  <a:noFill/>
                </a:ln>
                <a:solidFill>
                  <a:prstClr val="black"/>
                </a:solidFill>
                <a:effectLst/>
                <a:uLnTx/>
                <a:uFillTx/>
                <a:latin typeface="Calibri"/>
                <a:ea typeface="+mn-ea"/>
                <a:cs typeface="+mn-cs"/>
              </a:rPr>
              <a:t>are </a:t>
            </a:r>
            <a:r>
              <a:rPr kumimoji="0" lang="en-US" sz="2000" b="0" i="0" u="none" strike="noStrike" kern="1200" cap="none" spc="0" normalizeH="0" baseline="0" noProof="0" dirty="0">
                <a:ln>
                  <a:noFill/>
                </a:ln>
                <a:solidFill>
                  <a:prstClr val="black"/>
                </a:solidFill>
                <a:effectLst/>
                <a:uLnTx/>
                <a:uFillTx/>
                <a:latin typeface="Calibri"/>
                <a:ea typeface="+mn-ea"/>
                <a:cs typeface="+mn-cs"/>
              </a:rPr>
              <a:t>very</a:t>
            </a:r>
            <a:r>
              <a:rPr kumimoji="0" lang="en-US" sz="2000" b="0" i="0" u="none" strike="noStrike" kern="1200" cap="none" spc="-35" normalizeH="0" baseline="0" noProof="0" dirty="0">
                <a:ln>
                  <a:noFill/>
                </a:ln>
                <a:solidFill>
                  <a:prstClr val="black"/>
                </a:solidFill>
                <a:effectLst/>
                <a:uLnTx/>
                <a:uFillTx/>
                <a:latin typeface="Calibri"/>
                <a:ea typeface="+mn-ea"/>
                <a:cs typeface="+mn-cs"/>
              </a:rPr>
              <a:t> </a:t>
            </a:r>
            <a:r>
              <a:rPr kumimoji="0" lang="en-US" sz="2000" b="0" i="0" u="none" strike="noStrike" kern="1200" cap="none" spc="-10" normalizeH="0" baseline="0" noProof="0" dirty="0">
                <a:ln>
                  <a:noFill/>
                </a:ln>
                <a:solidFill>
                  <a:prstClr val="black"/>
                </a:solidFill>
                <a:effectLst/>
                <a:uLnTx/>
                <a:uFillTx/>
                <a:latin typeface="Calibri"/>
                <a:ea typeface="+mn-ea"/>
                <a:cs typeface="+mn-cs"/>
              </a:rPr>
              <a:t>different</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698500" marR="0" lvl="1" indent="-228600" algn="l" defTabSz="914400" rtl="0" eaLnBrk="1" fontAlgn="auto" latinLnBrk="0" hangingPunct="1">
              <a:lnSpc>
                <a:spcPct val="90000"/>
              </a:lnSpc>
              <a:spcBef>
                <a:spcPts val="815"/>
              </a:spcBef>
              <a:spcAft>
                <a:spcPts val="0"/>
              </a:spcAft>
              <a:buClrTx/>
              <a:buSzTx/>
              <a:buFont typeface="Arial" panose="020B0604020202020204" pitchFamily="34" charset="0"/>
              <a:buChar char="•"/>
              <a:tabLst>
                <a:tab pos="698500" algn="l"/>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Need</a:t>
            </a:r>
            <a:r>
              <a:rPr kumimoji="0" lang="en-US" sz="2000" b="0" i="0" u="none" strike="noStrike" kern="1200" cap="none" spc="-3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to</a:t>
            </a:r>
            <a:r>
              <a:rPr kumimoji="0" lang="en-US" sz="2000" b="0" i="0" u="none" strike="noStrike" kern="1200" cap="none" spc="-7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be</a:t>
            </a:r>
            <a:r>
              <a:rPr kumimoji="0" lang="en-US" sz="2000" b="0" i="0" u="none" strike="noStrike" kern="1200" cap="none" spc="25" normalizeH="0" baseline="0" noProof="0" dirty="0">
                <a:ln>
                  <a:noFill/>
                </a:ln>
                <a:solidFill>
                  <a:prstClr val="black"/>
                </a:solidFill>
                <a:effectLst/>
                <a:uLnTx/>
                <a:uFillTx/>
                <a:latin typeface="Calibri"/>
                <a:ea typeface="+mn-ea"/>
                <a:cs typeface="+mn-cs"/>
              </a:rPr>
              <a:t> </a:t>
            </a:r>
            <a:r>
              <a:rPr kumimoji="0" lang="en-US" sz="2000" b="0" i="0" u="none" strike="noStrike" kern="1200" cap="none" spc="-10" normalizeH="0" baseline="0" noProof="0" dirty="0">
                <a:ln>
                  <a:noFill/>
                </a:ln>
                <a:solidFill>
                  <a:prstClr val="black"/>
                </a:solidFill>
                <a:effectLst/>
                <a:uLnTx/>
                <a:uFillTx/>
                <a:latin typeface="Calibri"/>
                <a:ea typeface="+mn-ea"/>
                <a:cs typeface="+mn-cs"/>
              </a:rPr>
              <a:t>detected!</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1" name="Picture 10">
            <a:extLst>
              <a:ext uri="{FF2B5EF4-FFF2-40B4-BE49-F238E27FC236}">
                <a16:creationId xmlns:a16="http://schemas.microsoft.com/office/drawing/2014/main" id="{097A505A-F6ED-85F9-9CD0-3DCB5442FBEB}"/>
              </a:ext>
            </a:extLst>
          </p:cNvPr>
          <p:cNvPicPr>
            <a:picLocks noChangeAspect="1"/>
          </p:cNvPicPr>
          <p:nvPr/>
        </p:nvPicPr>
        <p:blipFill>
          <a:blip r:embed="rId2"/>
          <a:stretch>
            <a:fillRect/>
          </a:stretch>
        </p:blipFill>
        <p:spPr>
          <a:xfrm>
            <a:off x="8109502" y="1427442"/>
            <a:ext cx="3615776" cy="401499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1F7FD10-1543-E218-0714-2D0A34090232}"/>
              </a:ext>
            </a:extLst>
          </p:cNvPr>
          <p:cNvSpPr>
            <a:spLocks noGrp="1"/>
          </p:cNvSpPr>
          <p:nvPr>
            <p:ph type="title"/>
          </p:nvPr>
        </p:nvSpPr>
        <p:spPr/>
        <p:txBody>
          <a:bodyPr/>
          <a:lstStyle/>
          <a:p>
            <a:r>
              <a:rPr lang="en-US" dirty="0"/>
              <a:t>Regression Analysis</a:t>
            </a:r>
          </a:p>
        </p:txBody>
      </p:sp>
      <p:graphicFrame>
        <p:nvGraphicFramePr>
          <p:cNvPr id="8" name="Content Placeholder 5">
            <a:extLst>
              <a:ext uri="{FF2B5EF4-FFF2-40B4-BE49-F238E27FC236}">
                <a16:creationId xmlns:a16="http://schemas.microsoft.com/office/drawing/2014/main" id="{59146019-1C94-F5F1-FA09-731170063EBE}"/>
              </a:ext>
            </a:extLst>
          </p:cNvPr>
          <p:cNvGraphicFramePr>
            <a:graphicFrameLocks noGrp="1"/>
          </p:cNvGraphicFramePr>
          <p:nvPr>
            <p:ph idx="1"/>
            <p:extLst>
              <p:ext uri="{D42A27DB-BD31-4B8C-83A1-F6EECF244321}">
                <p14:modId xmlns:p14="http://schemas.microsoft.com/office/powerpoint/2010/main" val="26424925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25548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6D7F65-E9B6-4775-8355-D095CC73C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object 2"/>
          <p:cNvSpPr txBox="1">
            <a:spLocks noGrp="1"/>
          </p:cNvSpPr>
          <p:nvPr>
            <p:ph type="title"/>
          </p:nvPr>
        </p:nvSpPr>
        <p:spPr>
          <a:xfrm>
            <a:off x="1136396" y="502021"/>
            <a:ext cx="6173262" cy="1655483"/>
          </a:xfrm>
          <a:prstGeom prst="rect">
            <a:avLst/>
          </a:prstGeom>
        </p:spPr>
        <p:txBody>
          <a:bodyPr vert="horz" lIns="91440" tIns="45720" rIns="91440" bIns="45720" rtlCol="0" anchor="b">
            <a:normAutofit/>
          </a:bodyPr>
          <a:lstStyle/>
          <a:p>
            <a:pPr marL="12700" algn="l" rtl="0">
              <a:lnSpc>
                <a:spcPct val="90000"/>
              </a:lnSpc>
              <a:spcBef>
                <a:spcPct val="0"/>
              </a:spcBef>
            </a:pPr>
            <a:r>
              <a:rPr lang="en-US" sz="4000" kern="1200">
                <a:latin typeface="+mj-lt"/>
                <a:cs typeface="+mj-cs"/>
              </a:rPr>
              <a:t>Handling</a:t>
            </a:r>
            <a:r>
              <a:rPr lang="en-US" sz="4000" kern="1200" spc="-45">
                <a:latin typeface="+mj-lt"/>
                <a:cs typeface="+mj-cs"/>
              </a:rPr>
              <a:t> </a:t>
            </a:r>
            <a:r>
              <a:rPr lang="en-US" sz="4000" kern="1200">
                <a:latin typeface="+mj-lt"/>
                <a:cs typeface="+mj-cs"/>
              </a:rPr>
              <a:t>Influential</a:t>
            </a:r>
            <a:r>
              <a:rPr lang="en-US" sz="4000" kern="1200" spc="-30">
                <a:latin typeface="+mj-lt"/>
                <a:cs typeface="+mj-cs"/>
              </a:rPr>
              <a:t> </a:t>
            </a:r>
            <a:r>
              <a:rPr lang="en-US" sz="4000" kern="1200" spc="-10">
                <a:latin typeface="+mj-lt"/>
                <a:cs typeface="+mj-cs"/>
              </a:rPr>
              <a:t>Observations</a:t>
            </a:r>
          </a:p>
        </p:txBody>
      </p:sp>
      <p:sp>
        <p:nvSpPr>
          <p:cNvPr id="3" name="object 3"/>
          <p:cNvSpPr txBox="1"/>
          <p:nvPr/>
        </p:nvSpPr>
        <p:spPr>
          <a:xfrm>
            <a:off x="1136397" y="2408518"/>
            <a:ext cx="6173262" cy="3535083"/>
          </a:xfrm>
          <a:prstGeom prst="rect">
            <a:avLst/>
          </a:prstGeom>
        </p:spPr>
        <p:txBody>
          <a:bodyPr vert="horz" lIns="91440" tIns="45720" rIns="91440" bIns="45720" rtlCol="0">
            <a:normAutofit/>
          </a:bodyPr>
          <a:lstStyle/>
          <a:p>
            <a:pPr marL="12700" marR="0" lvl="0" indent="-228600" algn="l" defTabSz="914400" rtl="0" eaLnBrk="1" fontAlgn="auto" latinLnBrk="0" hangingPunct="1">
              <a:lnSpc>
                <a:spcPct val="90000"/>
              </a:lnSpc>
              <a:spcBef>
                <a:spcPts val="745"/>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Should</a:t>
            </a:r>
            <a:r>
              <a:rPr kumimoji="0" lang="en-US" sz="2000" b="0" i="0" u="none" strike="noStrike" kern="1200" cap="none" spc="-30"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an</a:t>
            </a:r>
            <a:r>
              <a:rPr kumimoji="0" lang="en-US" sz="2000" b="0" i="0" u="none" strike="noStrike" kern="1200" cap="none" spc="-5" normalizeH="0" baseline="0" noProof="0">
                <a:ln>
                  <a:noFill/>
                </a:ln>
                <a:solidFill>
                  <a:prstClr val="black"/>
                </a:solidFill>
                <a:effectLst/>
                <a:uLnTx/>
                <a:uFillTx/>
                <a:latin typeface="Calibri"/>
                <a:ea typeface="+mn-ea"/>
                <a:cs typeface="+mn-cs"/>
              </a:rPr>
              <a:t> </a:t>
            </a:r>
            <a:r>
              <a:rPr kumimoji="0" lang="en-US" sz="2000" b="0" i="0" u="none" strike="noStrike" kern="1200" cap="none" spc="-10" normalizeH="0" baseline="0" noProof="0">
                <a:ln>
                  <a:noFill/>
                </a:ln>
                <a:solidFill>
                  <a:prstClr val="black"/>
                </a:solidFill>
                <a:effectLst/>
                <a:uLnTx/>
                <a:uFillTx/>
                <a:latin typeface="Calibri"/>
                <a:ea typeface="+mn-ea"/>
                <a:cs typeface="+mn-cs"/>
              </a:rPr>
              <a:t>influential</a:t>
            </a:r>
            <a:r>
              <a:rPr kumimoji="0" lang="en-US" sz="2000" b="0" i="0" u="none" strike="noStrike" kern="1200" cap="none" spc="-30"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point</a:t>
            </a:r>
            <a:r>
              <a:rPr kumimoji="0" lang="en-US" sz="2000" b="0" i="0" u="none" strike="noStrike" kern="1200" cap="none" spc="-15"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be</a:t>
            </a:r>
            <a:r>
              <a:rPr kumimoji="0" lang="en-US" sz="2000" b="0" i="0" u="none" strike="noStrike" kern="1200" cap="none" spc="-155" normalizeH="0" baseline="0" noProof="0">
                <a:ln>
                  <a:noFill/>
                </a:ln>
                <a:solidFill>
                  <a:prstClr val="black"/>
                </a:solidFill>
                <a:effectLst/>
                <a:uLnTx/>
                <a:uFillTx/>
                <a:latin typeface="Calibri"/>
                <a:ea typeface="+mn-ea"/>
                <a:cs typeface="+mn-cs"/>
              </a:rPr>
              <a:t> </a:t>
            </a:r>
            <a:r>
              <a:rPr kumimoji="0" lang="en-US" sz="2000" b="0" i="0" u="none" strike="noStrike" kern="1200" cap="none" spc="-10" normalizeH="0" baseline="0" noProof="0">
                <a:ln>
                  <a:noFill/>
                </a:ln>
                <a:solidFill>
                  <a:prstClr val="black"/>
                </a:solidFill>
                <a:effectLst/>
                <a:uLnTx/>
                <a:uFillTx/>
                <a:latin typeface="Calibri"/>
                <a:ea typeface="+mn-ea"/>
                <a:cs typeface="+mn-cs"/>
              </a:rPr>
              <a:t>discarded?</a:t>
            </a:r>
            <a:endParaRPr kumimoji="0" lang="en-US" sz="2000" b="0" i="0" u="none" strike="noStrike" kern="1200" cap="none" spc="0" normalizeH="0" baseline="0" noProof="0">
              <a:ln>
                <a:noFill/>
              </a:ln>
              <a:solidFill>
                <a:prstClr val="black"/>
              </a:solidFill>
              <a:effectLst/>
              <a:uLnTx/>
              <a:uFillTx/>
              <a:latin typeface="Calibri"/>
              <a:ea typeface="+mn-ea"/>
              <a:cs typeface="+mn-cs"/>
            </a:endParaRPr>
          </a:p>
          <a:p>
            <a:pPr marL="250825" marR="0" lvl="0" indent="-228600" algn="l" defTabSz="914400" rtl="0" eaLnBrk="1" fontAlgn="auto" latinLnBrk="0" hangingPunct="1">
              <a:lnSpc>
                <a:spcPct val="90000"/>
              </a:lnSpc>
              <a:spcBef>
                <a:spcPts val="650"/>
              </a:spcBef>
              <a:spcAft>
                <a:spcPts val="0"/>
              </a:spcAft>
              <a:buClrTx/>
              <a:buSzTx/>
              <a:buFont typeface="Arial" panose="020B0604020202020204" pitchFamily="34" charset="0"/>
              <a:buChar char="•"/>
              <a:tabLst/>
              <a:defRPr/>
            </a:pPr>
            <a:r>
              <a:rPr kumimoji="0" lang="en-US" sz="2000" b="0" i="0" u="none" strike="noStrike" kern="1200" cap="none" spc="-105" normalizeH="0" baseline="0" noProof="0">
                <a:ln>
                  <a:noFill/>
                </a:ln>
                <a:solidFill>
                  <a:prstClr val="black"/>
                </a:solidFill>
                <a:effectLst/>
                <a:uLnTx/>
                <a:uFillTx/>
                <a:latin typeface="Calibri"/>
                <a:ea typeface="+mn-ea"/>
                <a:cs typeface="+mn-cs"/>
              </a:rPr>
              <a:t>Yes,</a:t>
            </a:r>
            <a:r>
              <a:rPr kumimoji="0" lang="en-US" sz="2000" b="0" i="0" u="none" strike="noStrike" kern="1200" cap="none" spc="-45" normalizeH="0" baseline="0" noProof="0">
                <a:ln>
                  <a:noFill/>
                </a:ln>
                <a:solidFill>
                  <a:prstClr val="black"/>
                </a:solidFill>
                <a:effectLst/>
                <a:uLnTx/>
                <a:uFillTx/>
                <a:latin typeface="Calibri"/>
                <a:ea typeface="+mn-ea"/>
                <a:cs typeface="+mn-cs"/>
              </a:rPr>
              <a:t> </a:t>
            </a:r>
            <a:r>
              <a:rPr kumimoji="0" lang="en-US" sz="2000" b="0" i="0" u="none" strike="noStrike" kern="1200" cap="none" spc="-25" normalizeH="0" baseline="0" noProof="0">
                <a:ln>
                  <a:noFill/>
                </a:ln>
                <a:solidFill>
                  <a:prstClr val="black"/>
                </a:solidFill>
                <a:effectLst/>
                <a:uLnTx/>
                <a:uFillTx/>
                <a:latin typeface="Calibri"/>
                <a:ea typeface="+mn-ea"/>
                <a:cs typeface="+mn-cs"/>
              </a:rPr>
              <a:t>if</a:t>
            </a:r>
            <a:endParaRPr kumimoji="0" lang="en-US" sz="2000" b="0" i="0" u="none" strike="noStrike" kern="1200" cap="none" spc="0" normalizeH="0" baseline="0" noProof="0">
              <a:ln>
                <a:noFill/>
              </a:ln>
              <a:solidFill>
                <a:prstClr val="black"/>
              </a:solidFill>
              <a:effectLst/>
              <a:uLnTx/>
              <a:uFillTx/>
              <a:latin typeface="Calibri"/>
              <a:ea typeface="+mn-ea"/>
              <a:cs typeface="+mn-cs"/>
            </a:endParaRPr>
          </a:p>
          <a:p>
            <a:pPr marL="821690" marR="0" lvl="0" indent="-228600" algn="l" defTabSz="914400" rtl="0" eaLnBrk="1" fontAlgn="auto" latinLnBrk="0" hangingPunct="1">
              <a:lnSpc>
                <a:spcPct val="90000"/>
              </a:lnSpc>
              <a:spcBef>
                <a:spcPts val="240"/>
              </a:spcBef>
              <a:spcAft>
                <a:spcPts val="0"/>
              </a:spcAft>
              <a:buClrTx/>
              <a:buSzTx/>
              <a:buFont typeface="Arial" panose="020B0604020202020204" pitchFamily="34" charset="0"/>
              <a:buChar char="•"/>
              <a:tabLst>
                <a:tab pos="821690" algn="l"/>
                <a:tab pos="822325" algn="l"/>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there</a:t>
            </a:r>
            <a:r>
              <a:rPr kumimoji="0" lang="en-US" sz="2000" b="0" i="0" u="none" strike="noStrike" kern="1200" cap="none" spc="-45"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is</a:t>
            </a:r>
            <a:r>
              <a:rPr kumimoji="0" lang="en-US" sz="2000" b="0" i="0" u="none" strike="noStrike" kern="1200" cap="none" spc="-25"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an</a:t>
            </a:r>
            <a:r>
              <a:rPr kumimoji="0" lang="en-US" sz="2000" b="0" i="0" u="none" strike="noStrike" kern="1200" cap="none" spc="-20"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error</a:t>
            </a:r>
            <a:r>
              <a:rPr kumimoji="0" lang="en-US" sz="2000" b="0" i="0" u="none" strike="noStrike" kern="1200" cap="none" spc="-50"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in</a:t>
            </a:r>
            <a:r>
              <a:rPr kumimoji="0" lang="en-US" sz="2000" b="0" i="0" u="none" strike="noStrike" kern="1200" cap="none" spc="-20"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the</a:t>
            </a:r>
            <a:r>
              <a:rPr kumimoji="0" lang="en-US" sz="2000" b="0" i="0" u="none" strike="noStrike" kern="1200" cap="none" spc="-35" normalizeH="0" baseline="0" noProof="0">
                <a:ln>
                  <a:noFill/>
                </a:ln>
                <a:solidFill>
                  <a:prstClr val="black"/>
                </a:solidFill>
                <a:effectLst/>
                <a:uLnTx/>
                <a:uFillTx/>
                <a:latin typeface="Calibri"/>
                <a:ea typeface="+mn-ea"/>
                <a:cs typeface="+mn-cs"/>
              </a:rPr>
              <a:t> </a:t>
            </a:r>
            <a:r>
              <a:rPr kumimoji="0" lang="en-US" sz="2000" b="0" i="0" u="none" strike="noStrike" kern="1200" cap="none" spc="-10" normalizeH="0" baseline="0" noProof="0">
                <a:ln>
                  <a:noFill/>
                </a:ln>
                <a:solidFill>
                  <a:prstClr val="black"/>
                </a:solidFill>
                <a:effectLst/>
                <a:uLnTx/>
                <a:uFillTx/>
                <a:latin typeface="Calibri"/>
                <a:ea typeface="+mn-ea"/>
                <a:cs typeface="+mn-cs"/>
              </a:rPr>
              <a:t>measured</a:t>
            </a:r>
            <a:r>
              <a:rPr kumimoji="0" lang="en-US" sz="2000" b="0" i="0" u="none" strike="noStrike" kern="1200" cap="none" spc="-135" normalizeH="0" baseline="0" noProof="0">
                <a:ln>
                  <a:noFill/>
                </a:ln>
                <a:solidFill>
                  <a:prstClr val="black"/>
                </a:solidFill>
                <a:effectLst/>
                <a:uLnTx/>
                <a:uFillTx/>
                <a:latin typeface="Calibri"/>
                <a:ea typeface="+mn-ea"/>
                <a:cs typeface="+mn-cs"/>
              </a:rPr>
              <a:t> </a:t>
            </a:r>
            <a:r>
              <a:rPr kumimoji="0" lang="en-US" sz="2000" b="0" i="0" u="none" strike="noStrike" kern="1200" cap="none" spc="-10" normalizeH="0" baseline="0" noProof="0">
                <a:ln>
                  <a:noFill/>
                </a:ln>
                <a:solidFill>
                  <a:prstClr val="black"/>
                </a:solidFill>
                <a:effectLst/>
                <a:uLnTx/>
                <a:uFillTx/>
                <a:latin typeface="Calibri"/>
                <a:ea typeface="+mn-ea"/>
                <a:cs typeface="+mn-cs"/>
              </a:rPr>
              <a:t>value</a:t>
            </a:r>
            <a:endParaRPr kumimoji="0" lang="en-US" sz="2000" b="0" i="0" u="none" strike="noStrike" kern="1200" cap="none" spc="0" normalizeH="0" baseline="0" noProof="0">
              <a:ln>
                <a:noFill/>
              </a:ln>
              <a:solidFill>
                <a:prstClr val="black"/>
              </a:solidFill>
              <a:effectLst/>
              <a:uLnTx/>
              <a:uFillTx/>
              <a:latin typeface="Calibri"/>
              <a:ea typeface="+mn-ea"/>
              <a:cs typeface="+mn-cs"/>
            </a:endParaRPr>
          </a:p>
          <a:p>
            <a:pPr marL="821690" marR="0" lvl="0" indent="-228600" algn="l" defTabSz="914400" rtl="0" eaLnBrk="1" fontAlgn="auto" latinLnBrk="0" hangingPunct="1">
              <a:lnSpc>
                <a:spcPct val="90000"/>
              </a:lnSpc>
              <a:spcBef>
                <a:spcPts val="240"/>
              </a:spcBef>
              <a:spcAft>
                <a:spcPts val="0"/>
              </a:spcAft>
              <a:buClrTx/>
              <a:buSzTx/>
              <a:buFont typeface="Arial" panose="020B0604020202020204" pitchFamily="34" charset="0"/>
              <a:buChar char="•"/>
              <a:tabLst>
                <a:tab pos="821690" algn="l"/>
                <a:tab pos="822325" algn="l"/>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the</a:t>
            </a:r>
            <a:r>
              <a:rPr kumimoji="0" lang="en-US" sz="2000" b="0" i="0" u="none" strike="noStrike" kern="1200" cap="none" spc="-20"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sample</a:t>
            </a:r>
            <a:r>
              <a:rPr kumimoji="0" lang="en-US" sz="2000" b="0" i="0" u="none" strike="noStrike" kern="1200" cap="none" spc="-5"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point</a:t>
            </a:r>
            <a:r>
              <a:rPr kumimoji="0" lang="en-US" sz="2000" b="0" i="0" u="none" strike="noStrike" kern="1200" cap="none" spc="-10"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is</a:t>
            </a:r>
            <a:r>
              <a:rPr kumimoji="0" lang="en-US" sz="2000" b="0" i="0" u="none" strike="noStrike" kern="1200" cap="none" spc="-10" normalizeH="0" baseline="0" noProof="0">
                <a:ln>
                  <a:noFill/>
                </a:ln>
                <a:solidFill>
                  <a:prstClr val="black"/>
                </a:solidFill>
                <a:effectLst/>
                <a:uLnTx/>
                <a:uFillTx/>
                <a:latin typeface="Calibri"/>
                <a:ea typeface="+mn-ea"/>
                <a:cs typeface="+mn-cs"/>
              </a:rPr>
              <a:t> invalid</a:t>
            </a:r>
            <a:endParaRPr kumimoji="0" lang="en-US" sz="2000" b="0" i="0" u="none" strike="noStrike" kern="1200" cap="none" spc="0" normalizeH="0" baseline="0" noProof="0">
              <a:ln>
                <a:noFill/>
              </a:ln>
              <a:solidFill>
                <a:prstClr val="black"/>
              </a:solidFill>
              <a:effectLst/>
              <a:uLnTx/>
              <a:uFillTx/>
              <a:latin typeface="Calibri"/>
              <a:ea typeface="+mn-ea"/>
              <a:cs typeface="+mn-cs"/>
            </a:endParaRPr>
          </a:p>
          <a:p>
            <a:pPr marL="821690" marR="5080" lvl="0" indent="-228600" algn="l" defTabSz="914400" rtl="0" eaLnBrk="1" fontAlgn="auto" latinLnBrk="0" hangingPunct="1">
              <a:lnSpc>
                <a:spcPct val="90000"/>
              </a:lnSpc>
              <a:spcBef>
                <a:spcPts val="405"/>
              </a:spcBef>
              <a:spcAft>
                <a:spcPts val="0"/>
              </a:spcAft>
              <a:buClrTx/>
              <a:buSzTx/>
              <a:buFont typeface="Arial" panose="020B0604020202020204" pitchFamily="34" charset="0"/>
              <a:buChar char="•"/>
              <a:tabLst>
                <a:tab pos="821690" algn="l"/>
                <a:tab pos="822325" algn="l"/>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the</a:t>
            </a:r>
            <a:r>
              <a:rPr kumimoji="0" lang="en-US" sz="2000" b="0" i="0" u="none" strike="noStrike" kern="1200" cap="none" spc="-45"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observation</a:t>
            </a:r>
            <a:r>
              <a:rPr kumimoji="0" lang="en-US" sz="2000" b="0" i="0" u="none" strike="noStrike" kern="1200" cap="none" spc="-40"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is</a:t>
            </a:r>
            <a:r>
              <a:rPr kumimoji="0" lang="en-US" sz="2000" b="0" i="0" u="none" strike="noStrike" kern="1200" cap="none" spc="-35"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not</a:t>
            </a:r>
            <a:r>
              <a:rPr kumimoji="0" lang="en-US" sz="2000" b="0" i="0" u="none" strike="noStrike" kern="1200" cap="none" spc="-30"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part</a:t>
            </a:r>
            <a:r>
              <a:rPr kumimoji="0" lang="en-US" sz="2000" b="0" i="0" u="none" strike="noStrike" kern="1200" cap="none" spc="-35"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of</a:t>
            </a:r>
            <a:r>
              <a:rPr kumimoji="0" lang="en-US" sz="2000" b="0" i="0" u="none" strike="noStrike" kern="1200" cap="none" spc="-35"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the</a:t>
            </a:r>
            <a:r>
              <a:rPr kumimoji="0" lang="en-US" sz="2000" b="0" i="0" u="none" strike="noStrike" kern="1200" cap="none" spc="-35"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population</a:t>
            </a:r>
            <a:r>
              <a:rPr kumimoji="0" lang="en-US" sz="2000" b="0" i="0" u="none" strike="noStrike" kern="1200" cap="none" spc="-30"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that</a:t>
            </a:r>
            <a:r>
              <a:rPr kumimoji="0" lang="en-US" sz="2000" b="0" i="0" u="none" strike="noStrike" kern="1200" cap="none" spc="-50"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was</a:t>
            </a:r>
            <a:r>
              <a:rPr kumimoji="0" lang="en-US" sz="2000" b="0" i="0" u="none" strike="noStrike" kern="1200" cap="none" spc="-60"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intended</a:t>
            </a:r>
            <a:r>
              <a:rPr kumimoji="0" lang="en-US" sz="2000" b="0" i="0" u="none" strike="noStrike" kern="1200" cap="none" spc="-30" normalizeH="0" baseline="0" noProof="0">
                <a:ln>
                  <a:noFill/>
                </a:ln>
                <a:solidFill>
                  <a:prstClr val="black"/>
                </a:solidFill>
                <a:effectLst/>
                <a:uLnTx/>
                <a:uFillTx/>
                <a:latin typeface="Calibri"/>
                <a:ea typeface="+mn-ea"/>
                <a:cs typeface="+mn-cs"/>
              </a:rPr>
              <a:t> </a:t>
            </a:r>
            <a:r>
              <a:rPr kumimoji="0" lang="en-US" sz="2000" b="0" i="0" u="none" strike="noStrike" kern="1200" cap="none" spc="-25" normalizeH="0" baseline="0" noProof="0">
                <a:ln>
                  <a:noFill/>
                </a:ln>
                <a:solidFill>
                  <a:prstClr val="black"/>
                </a:solidFill>
                <a:effectLst/>
                <a:uLnTx/>
                <a:uFillTx/>
                <a:latin typeface="Calibri"/>
                <a:ea typeface="+mn-ea"/>
                <a:cs typeface="+mn-cs"/>
              </a:rPr>
              <a:t>to </a:t>
            </a:r>
            <a:r>
              <a:rPr kumimoji="0" lang="en-US" sz="2000" b="0" i="0" u="none" strike="noStrike" kern="1200" cap="none" spc="-10" normalizeH="0" baseline="0" noProof="0">
                <a:ln>
                  <a:noFill/>
                </a:ln>
                <a:solidFill>
                  <a:prstClr val="black"/>
                </a:solidFill>
                <a:effectLst/>
                <a:uLnTx/>
                <a:uFillTx/>
                <a:latin typeface="Calibri"/>
                <a:ea typeface="+mn-ea"/>
                <a:cs typeface="+mn-cs"/>
              </a:rPr>
              <a:t>besampled</a:t>
            </a:r>
            <a:endParaRPr kumimoji="0" lang="en-US" sz="2000" b="0" i="0" u="none" strike="noStrike" kern="1200" cap="none" spc="0" normalizeH="0" baseline="0" noProof="0">
              <a:ln>
                <a:noFill/>
              </a:ln>
              <a:solidFill>
                <a:prstClr val="black"/>
              </a:solidFill>
              <a:effectLst/>
              <a:uLnTx/>
              <a:uFillTx/>
              <a:latin typeface="Calibri"/>
              <a:ea typeface="+mn-ea"/>
              <a:cs typeface="+mn-cs"/>
            </a:endParaRPr>
          </a:p>
          <a:p>
            <a:pPr marL="250825" marR="0" lvl="0" indent="-228600" algn="l" defTabSz="914400" rtl="0" eaLnBrk="1" fontAlgn="auto" latinLnBrk="0" hangingPunct="1">
              <a:lnSpc>
                <a:spcPct val="90000"/>
              </a:lnSpc>
              <a:spcBef>
                <a:spcPts val="96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No,</a:t>
            </a:r>
            <a:r>
              <a:rPr kumimoji="0" lang="en-US" sz="2000" b="0" i="0" u="none" strike="noStrike" kern="1200" cap="none" spc="-114" normalizeH="0" baseline="0" noProof="0">
                <a:ln>
                  <a:noFill/>
                </a:ln>
                <a:solidFill>
                  <a:prstClr val="black"/>
                </a:solidFill>
                <a:effectLst/>
                <a:uLnTx/>
                <a:uFillTx/>
                <a:latin typeface="Calibri"/>
                <a:ea typeface="+mn-ea"/>
                <a:cs typeface="+mn-cs"/>
              </a:rPr>
              <a:t> </a:t>
            </a:r>
            <a:r>
              <a:rPr kumimoji="0" lang="en-US" sz="2000" b="0" i="0" u="none" strike="noStrike" kern="1200" cap="none" spc="-25" normalizeH="0" baseline="0" noProof="0">
                <a:ln>
                  <a:noFill/>
                </a:ln>
                <a:solidFill>
                  <a:prstClr val="black"/>
                </a:solidFill>
                <a:effectLst/>
                <a:uLnTx/>
                <a:uFillTx/>
                <a:latin typeface="Calibri"/>
                <a:ea typeface="+mn-ea"/>
                <a:cs typeface="+mn-cs"/>
              </a:rPr>
              <a:t>if</a:t>
            </a:r>
            <a:endParaRPr kumimoji="0" lang="en-US" sz="2000" b="0" i="0" u="none" strike="noStrike" kern="1200" cap="none" spc="0" normalizeH="0" baseline="0" noProof="0">
              <a:ln>
                <a:noFill/>
              </a:ln>
              <a:solidFill>
                <a:prstClr val="black"/>
              </a:solidFill>
              <a:effectLst/>
              <a:uLnTx/>
              <a:uFillTx/>
              <a:latin typeface="Calibri"/>
              <a:ea typeface="+mn-ea"/>
              <a:cs typeface="+mn-cs"/>
            </a:endParaRPr>
          </a:p>
          <a:p>
            <a:pPr marL="821690" marR="0" lvl="0" indent="-228600" algn="l" defTabSz="914400" rtl="0" eaLnBrk="1" fontAlgn="auto" latinLnBrk="0" hangingPunct="1">
              <a:lnSpc>
                <a:spcPct val="90000"/>
              </a:lnSpc>
              <a:spcBef>
                <a:spcPts val="240"/>
              </a:spcBef>
              <a:spcAft>
                <a:spcPts val="0"/>
              </a:spcAft>
              <a:buClrTx/>
              <a:buSzTx/>
              <a:buFont typeface="Arial" panose="020B0604020202020204" pitchFamily="34" charset="0"/>
              <a:buChar char="•"/>
              <a:tabLst>
                <a:tab pos="821690" algn="l"/>
                <a:tab pos="822325" algn="l"/>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the</a:t>
            </a:r>
            <a:r>
              <a:rPr kumimoji="0" lang="en-US" sz="2000" b="0" i="0" u="none" strike="noStrike" kern="1200" cap="none" spc="-30"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sample</a:t>
            </a:r>
            <a:r>
              <a:rPr kumimoji="0" lang="en-US" sz="2000" b="0" i="0" u="none" strike="noStrike" kern="1200" cap="none" spc="-25"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point</a:t>
            </a:r>
            <a:r>
              <a:rPr kumimoji="0" lang="en-US" sz="2000" b="0" i="0" u="none" strike="noStrike" kern="1200" cap="none" spc="-30"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is</a:t>
            </a:r>
            <a:r>
              <a:rPr kumimoji="0" lang="en-US" sz="2000" b="0" i="0" u="none" strike="noStrike" kern="1200" cap="none" spc="-15" normalizeH="0" baseline="0" noProof="0">
                <a:ln>
                  <a:noFill/>
                </a:ln>
                <a:solidFill>
                  <a:prstClr val="black"/>
                </a:solidFill>
                <a:effectLst/>
                <a:uLnTx/>
                <a:uFillTx/>
                <a:latin typeface="Calibri"/>
                <a:ea typeface="+mn-ea"/>
                <a:cs typeface="+mn-cs"/>
              </a:rPr>
              <a:t> </a:t>
            </a:r>
            <a:r>
              <a:rPr kumimoji="0" lang="en-US" sz="2000" b="0" i="0" u="none" strike="noStrike" kern="1200" cap="none" spc="-10" normalizeH="0" baseline="0" noProof="0">
                <a:ln>
                  <a:noFill/>
                </a:ln>
                <a:solidFill>
                  <a:prstClr val="black"/>
                </a:solidFill>
                <a:effectLst/>
                <a:uLnTx/>
                <a:uFillTx/>
                <a:latin typeface="Calibri"/>
                <a:ea typeface="+mn-ea"/>
                <a:cs typeface="+mn-cs"/>
              </a:rPr>
              <a:t>valid</a:t>
            </a: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pic>
        <p:nvPicPr>
          <p:cNvPr id="5" name="Picture 4" descr="Abstract blurred public library with bookshelves">
            <a:extLst>
              <a:ext uri="{FF2B5EF4-FFF2-40B4-BE49-F238E27FC236}">
                <a16:creationId xmlns:a16="http://schemas.microsoft.com/office/drawing/2014/main" id="{1FF1C459-AC24-2EA3-63B8-79C0CF33A09E}"/>
              </a:ext>
            </a:extLst>
          </p:cNvPr>
          <p:cNvPicPr>
            <a:picLocks noChangeAspect="1"/>
          </p:cNvPicPr>
          <p:nvPr/>
        </p:nvPicPr>
        <p:blipFill rotWithShape="1">
          <a:blip r:embed="rId2"/>
          <a:srcRect l="17632" r="39973" b="1"/>
          <a:stretch/>
        </p:blipFill>
        <p:spPr>
          <a:xfrm>
            <a:off x="8115300" y="-12515"/>
            <a:ext cx="4076700" cy="6418631"/>
          </a:xfrm>
          <a:prstGeom prst="rect">
            <a:avLst/>
          </a:prstGeom>
        </p:spPr>
      </p:pic>
      <p:sp>
        <p:nvSpPr>
          <p:cNvPr id="11" name="Rectangle 1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7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descr="Canoes on a shore">
            <a:extLst>
              <a:ext uri="{FF2B5EF4-FFF2-40B4-BE49-F238E27FC236}">
                <a16:creationId xmlns:a16="http://schemas.microsoft.com/office/drawing/2014/main" id="{51D017F8-0F44-60D9-8B3E-0A648B30D3E6}"/>
              </a:ext>
            </a:extLst>
          </p:cNvPr>
          <p:cNvPicPr>
            <a:picLocks noChangeAspect="1"/>
          </p:cNvPicPr>
          <p:nvPr/>
        </p:nvPicPr>
        <p:blipFill rotWithShape="1">
          <a:blip r:embed="rId2"/>
          <a:srcRect t="14008" b="1723"/>
          <a:stretch/>
        </p:blipFill>
        <p:spPr>
          <a:xfrm>
            <a:off x="3" y="10"/>
            <a:ext cx="12191997" cy="6857988"/>
          </a:xfrm>
          <a:prstGeom prst="rect">
            <a:avLst/>
          </a:prstGeom>
        </p:spPr>
      </p:pic>
      <p:grpSp>
        <p:nvGrpSpPr>
          <p:cNvPr id="21" name="Group 20">
            <a:extLst>
              <a:ext uri="{FF2B5EF4-FFF2-40B4-BE49-F238E27FC236}">
                <a16:creationId xmlns:a16="http://schemas.microsoft.com/office/drawing/2014/main" id="{17F72E41-D8D7-F589-0125-D336DE2AF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598" y="21736"/>
            <a:ext cx="12206598" cy="6879745"/>
            <a:chOff x="-14598" y="21736"/>
            <a:chExt cx="12206598" cy="6879745"/>
          </a:xfrm>
        </p:grpSpPr>
        <p:sp>
          <p:nvSpPr>
            <p:cNvPr id="11" name="Rectangle 10">
              <a:extLst>
                <a:ext uri="{FF2B5EF4-FFF2-40B4-BE49-F238E27FC236}">
                  <a16:creationId xmlns:a16="http://schemas.microsoft.com/office/drawing/2014/main" id="{FC13EADE-3A56-21CF-6809-E58C7DDCB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4578264" y="-733992"/>
              <a:ext cx="3020876" cy="12206596"/>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B1EA0F4-FEA8-8A8D-25F3-BCCDA3F4F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3832304"/>
              <a:ext cx="12192000" cy="3055057"/>
            </a:xfrm>
            <a:prstGeom prst="rect">
              <a:avLst/>
            </a:prstGeom>
            <a:gradFill flip="none" rotWithShape="1">
              <a:gsLst>
                <a:gs pos="0">
                  <a:schemeClr val="accent5"/>
                </a:gs>
                <a:gs pos="75000">
                  <a:schemeClr val="accent5">
                    <a:lumMod val="60000"/>
                    <a:lumOff val="40000"/>
                    <a:alpha val="0"/>
                  </a:schemeClr>
                </a:gs>
              </a:gsLst>
              <a:lin ang="558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DD3842CE-80A1-1110-8DDA-D6F18BE0C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617204" y="1610686"/>
              <a:ext cx="4574794" cy="5290794"/>
            </a:xfrm>
            <a:prstGeom prst="rect">
              <a:avLst/>
            </a:prstGeom>
            <a:gradFill flip="none" rotWithShape="1">
              <a:gsLst>
                <a:gs pos="5000">
                  <a:schemeClr val="accent2"/>
                </a:gs>
                <a:gs pos="49000">
                  <a:schemeClr val="accent5">
                    <a:lumMod val="60000"/>
                    <a:lumOff val="40000"/>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1C9318B-F00C-0365-EC3A-B46DF3523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4597" y="21736"/>
              <a:ext cx="3585523" cy="6879745"/>
            </a:xfrm>
            <a:prstGeom prst="rect">
              <a:avLst/>
            </a:prstGeom>
            <a:gradFill flip="none" rotWithShape="1">
              <a:gsLst>
                <a:gs pos="5000">
                  <a:schemeClr val="accent2"/>
                </a:gs>
                <a:gs pos="49000">
                  <a:schemeClr val="accent5">
                    <a:lumMod val="60000"/>
                    <a:lumOff val="40000"/>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92A2C8-D25D-5522-FFDD-CF5793AEF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06026" y="1712428"/>
              <a:ext cx="4354310" cy="5995557"/>
            </a:xfrm>
            <a:prstGeom prst="rect">
              <a:avLst/>
            </a:prstGeom>
            <a:gradFill flip="none" rotWithShape="1">
              <a:gsLst>
                <a:gs pos="0">
                  <a:schemeClr val="accent5">
                    <a:lumMod val="60000"/>
                    <a:lumOff val="40000"/>
                  </a:schemeClr>
                </a:gs>
                <a:gs pos="54000">
                  <a:schemeClr val="accent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F30EF450-7401-7A2F-1491-32C84DABA26F}"/>
              </a:ext>
            </a:extLst>
          </p:cNvPr>
          <p:cNvSpPr>
            <a:spLocks noGrp="1"/>
          </p:cNvSpPr>
          <p:nvPr>
            <p:ph type="title"/>
          </p:nvPr>
        </p:nvSpPr>
        <p:spPr>
          <a:xfrm>
            <a:off x="838200" y="4693447"/>
            <a:ext cx="10141040" cy="1126109"/>
          </a:xfrm>
        </p:spPr>
        <p:txBody>
          <a:bodyPr vert="horz" lIns="91440" tIns="45720" rIns="91440" bIns="45720" rtlCol="0" anchor="b">
            <a:normAutofit/>
          </a:bodyPr>
          <a:lstStyle/>
          <a:p>
            <a:r>
              <a:rPr lang="en-US" sz="3600">
                <a:solidFill>
                  <a:srgbClr val="FFFFFF"/>
                </a:solidFill>
              </a:rPr>
              <a:t>Multiple LR</a:t>
            </a:r>
          </a:p>
        </p:txBody>
      </p:sp>
    </p:spTree>
    <p:extLst>
      <p:ext uri="{BB962C8B-B14F-4D97-AF65-F5344CB8AC3E}">
        <p14:creationId xmlns:p14="http://schemas.microsoft.com/office/powerpoint/2010/main" val="41471730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BBE4F7-97F5-7585-89F0-DD7264ED3861}"/>
              </a:ext>
            </a:extLst>
          </p:cNvPr>
          <p:cNvSpPr>
            <a:spLocks noGrp="1"/>
          </p:cNvSpPr>
          <p:nvPr>
            <p:ph type="title"/>
          </p:nvPr>
        </p:nvSpPr>
        <p:spPr>
          <a:xfrm>
            <a:off x="876692" y="741391"/>
            <a:ext cx="5479719" cy="1616203"/>
          </a:xfrm>
        </p:spPr>
        <p:txBody>
          <a:bodyPr anchor="b">
            <a:normAutofit/>
          </a:bodyPr>
          <a:lstStyle/>
          <a:p>
            <a:r>
              <a:rPr lang="en-US" sz="3200"/>
              <a:t>Multiple LR</a:t>
            </a:r>
          </a:p>
        </p:txBody>
      </p:sp>
      <mc:AlternateContent xmlns:mc="http://schemas.openxmlformats.org/markup-compatibility/2006">
        <mc:Choice xmlns:a14="http://schemas.microsoft.com/office/drawing/2010/main" Requires="a14">
          <p:sp>
            <p:nvSpPr>
              <p:cNvPr id="7" name="Content Placeholder 3">
                <a:extLst>
                  <a:ext uri="{FF2B5EF4-FFF2-40B4-BE49-F238E27FC236}">
                    <a16:creationId xmlns:a16="http://schemas.microsoft.com/office/drawing/2014/main" id="{707B09DA-1FF4-35D9-EA00-F6C5E8296DCC}"/>
                  </a:ext>
                </a:extLst>
              </p:cNvPr>
              <p:cNvSpPr>
                <a:spLocks noGrp="1"/>
              </p:cNvSpPr>
              <p:nvPr>
                <p:ph idx="1"/>
              </p:nvPr>
            </p:nvSpPr>
            <p:spPr>
              <a:xfrm>
                <a:off x="114692" y="2533476"/>
                <a:ext cx="7156119" cy="4212764"/>
              </a:xfrm>
            </p:spPr>
            <p:txBody>
              <a:bodyPr anchor="t">
                <a:normAutofit/>
              </a:bodyPr>
              <a:lstStyle/>
              <a:p>
                <a:pPr marL="342900" marR="0" lvl="0" indent="-342900" defTabSz="914400" rtl="0" eaLnBrk="1" fontAlgn="auto" latinLnBrk="0" hangingPunct="1">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Helvetica" pitchFamily="34" charset="0"/>
                    <a:ea typeface="+mn-ea"/>
                    <a:cs typeface="+mn-cs"/>
                  </a:rPr>
                  <a:t>The multiple LR model has at least two predictor variables.</a:t>
                </a:r>
              </a:p>
              <a:p>
                <a:pPr marL="742950" marR="0" lvl="1" indent="-285750" defTabSz="914400" rtl="0" eaLnBrk="1" fontAlgn="auto" latinLnBrk="0" hangingPunct="1">
                  <a:spcBef>
                    <a:spcPct val="20000"/>
                  </a:spcBef>
                  <a:spcAft>
                    <a:spcPts val="0"/>
                  </a:spcAft>
                  <a:buClrTx/>
                  <a:buSzTx/>
                  <a:buFont typeface="Arial" panose="020B0604020202020204" pitchFamily="34" charset="0"/>
                  <a:buChar char="–"/>
                  <a:tabLst/>
                  <a:defRPr/>
                </a:pPr>
                <a14:m>
                  <m:oMath xmlns:m="http://schemas.openxmlformats.org/officeDocument/2006/math">
                    <m:r>
                      <a:rPr kumimoji="0" lang="en-US" b="0" i="1" u="none" strike="noStrike" kern="1200" cap="none" spc="0" normalizeH="0" baseline="0" noProof="0">
                        <a:ln>
                          <a:noFill/>
                        </a:ln>
                        <a:effectLst/>
                        <a:uLnTx/>
                        <a:uFillTx/>
                        <a:latin typeface="Cambria Math" panose="02040503050406030204" pitchFamily="18" charset="0"/>
                        <a:ea typeface="+mn-ea"/>
                        <a:cs typeface="+mn-cs"/>
                      </a:rPr>
                      <m:t>𝑦</m:t>
                    </m:r>
                    <m:r>
                      <a:rPr kumimoji="0" lang="en-US" b="0" i="1" u="none" strike="noStrike" kern="1200" cap="none" spc="0" normalizeH="0" baseline="0" noProof="0">
                        <a:ln>
                          <a:noFill/>
                        </a:ln>
                        <a:effectLst/>
                        <a:uLnTx/>
                        <a:uFillTx/>
                        <a:latin typeface="Cambria Math" panose="02040503050406030204" pitchFamily="18" charset="0"/>
                        <a:ea typeface="+mn-ea"/>
                        <a:cs typeface="+mn-cs"/>
                      </a:rPr>
                      <m:t>=</m:t>
                    </m:r>
                    <m:sSub>
                      <m:sSubPr>
                        <m:ctrlPr>
                          <a:rPr kumimoji="0" lang="en-US" b="0" i="1" u="none" strike="noStrike" kern="1200" cap="none" spc="0" normalizeH="0" baseline="0" noProof="0">
                            <a:ln>
                              <a:noFill/>
                            </a:ln>
                            <a:effectLst/>
                            <a:uLnTx/>
                            <a:uFillTx/>
                            <a:latin typeface="Cambria Math" panose="02040503050406030204" pitchFamily="18" charset="0"/>
                            <a:ea typeface="+mn-ea"/>
                            <a:cs typeface="+mn-cs"/>
                          </a:rPr>
                        </m:ctrlPr>
                      </m:sSubPr>
                      <m:e>
                        <m:r>
                          <a:rPr kumimoji="0" lang="en-US" b="0" i="1" u="none" strike="noStrike" kern="1200" cap="none" spc="0" normalizeH="0" baseline="0" noProof="0">
                            <a:ln>
                              <a:noFill/>
                            </a:ln>
                            <a:effectLst/>
                            <a:uLnTx/>
                            <a:uFillTx/>
                            <a:latin typeface="Cambria Math" panose="02040503050406030204" pitchFamily="18" charset="0"/>
                            <a:ea typeface="Cambria Math" panose="02040503050406030204" pitchFamily="18" charset="0"/>
                            <a:cs typeface="+mn-cs"/>
                          </a:rPr>
                          <m:t>𝛽</m:t>
                        </m:r>
                      </m:e>
                      <m:sub>
                        <m:r>
                          <a:rPr kumimoji="0" lang="en-US" b="0" i="1" u="none" strike="noStrike" kern="1200" cap="none" spc="0" normalizeH="0" baseline="0" noProof="0">
                            <a:ln>
                              <a:noFill/>
                            </a:ln>
                            <a:effectLst/>
                            <a:uLnTx/>
                            <a:uFillTx/>
                            <a:latin typeface="Cambria Math" panose="02040503050406030204" pitchFamily="18" charset="0"/>
                            <a:ea typeface="+mn-ea"/>
                            <a:cs typeface="+mn-cs"/>
                          </a:rPr>
                          <m:t>0</m:t>
                        </m:r>
                      </m:sub>
                    </m:sSub>
                    <m:r>
                      <a:rPr kumimoji="0" lang="en-US" b="0" i="1" u="none" strike="noStrike" kern="1200" cap="none" spc="0" normalizeH="0" baseline="0" noProof="0">
                        <a:ln>
                          <a:noFill/>
                        </a:ln>
                        <a:effectLst/>
                        <a:uLnTx/>
                        <a:uFillTx/>
                        <a:latin typeface="Cambria Math" panose="02040503050406030204" pitchFamily="18" charset="0"/>
                        <a:ea typeface="+mn-ea"/>
                        <a:cs typeface="+mn-cs"/>
                      </a:rPr>
                      <m:t>+</m:t>
                    </m:r>
                    <m:sSub>
                      <m:sSubPr>
                        <m:ctrlPr>
                          <a:rPr kumimoji="0" lang="en-US" b="0" i="1" u="none" strike="noStrike" kern="1200" cap="none" spc="0" normalizeH="0" baseline="0" noProof="0">
                            <a:ln>
                              <a:noFill/>
                            </a:ln>
                            <a:effectLst/>
                            <a:uLnTx/>
                            <a:uFillTx/>
                            <a:latin typeface="Cambria Math" panose="02040503050406030204" pitchFamily="18" charset="0"/>
                            <a:ea typeface="+mn-ea"/>
                            <a:cs typeface="+mn-cs"/>
                          </a:rPr>
                        </m:ctrlPr>
                      </m:sSubPr>
                      <m:e>
                        <m:r>
                          <a:rPr kumimoji="0" lang="en-US" b="0" i="1" u="none" strike="noStrike" kern="1200" cap="none" spc="0" normalizeH="0" baseline="0" noProof="0">
                            <a:ln>
                              <a:noFill/>
                            </a:ln>
                            <a:effectLst/>
                            <a:uLnTx/>
                            <a:uFillTx/>
                            <a:latin typeface="Cambria Math" panose="02040503050406030204" pitchFamily="18" charset="0"/>
                            <a:ea typeface="Cambria Math" panose="02040503050406030204" pitchFamily="18" charset="0"/>
                            <a:cs typeface="+mn-cs"/>
                          </a:rPr>
                          <m:t>𝛽</m:t>
                        </m:r>
                      </m:e>
                      <m:sub>
                        <m:r>
                          <a:rPr kumimoji="0" lang="en-US" b="0" i="1" u="none" strike="noStrike" kern="1200" cap="none" spc="0" normalizeH="0" baseline="0" noProof="0">
                            <a:ln>
                              <a:noFill/>
                            </a:ln>
                            <a:effectLst/>
                            <a:uLnTx/>
                            <a:uFillTx/>
                            <a:latin typeface="Cambria Math" panose="02040503050406030204" pitchFamily="18" charset="0"/>
                            <a:ea typeface="Cambria Math" panose="02040503050406030204" pitchFamily="18" charset="0"/>
                            <a:cs typeface="+mn-cs"/>
                          </a:rPr>
                          <m:t>1</m:t>
                        </m:r>
                      </m:sub>
                    </m:sSub>
                    <m:sSub>
                      <m:sSubPr>
                        <m:ctrlPr>
                          <a:rPr kumimoji="0" lang="en-US" b="0" i="1" u="none" strike="noStrike" kern="1200" cap="none" spc="0" normalizeH="0" baseline="0" noProof="0">
                            <a:ln>
                              <a:noFill/>
                            </a:ln>
                            <a:effectLst/>
                            <a:uLnTx/>
                            <a:uFillTx/>
                            <a:latin typeface="Cambria Math" panose="02040503050406030204" pitchFamily="18" charset="0"/>
                            <a:ea typeface="+mn-ea"/>
                            <a:cs typeface="+mn-cs"/>
                          </a:rPr>
                        </m:ctrlPr>
                      </m:sSubPr>
                      <m:e>
                        <m:r>
                          <a:rPr kumimoji="0" lang="en-US" b="0" i="1" u="none" strike="noStrike" kern="1200" cap="none" spc="0" normalizeH="0" baseline="0" noProof="0">
                            <a:ln>
                              <a:noFill/>
                            </a:ln>
                            <a:effectLst/>
                            <a:uLnTx/>
                            <a:uFillTx/>
                            <a:latin typeface="Cambria Math" panose="02040503050406030204" pitchFamily="18" charset="0"/>
                            <a:ea typeface="+mn-ea"/>
                            <a:cs typeface="+mn-cs"/>
                          </a:rPr>
                          <m:t>𝑥</m:t>
                        </m:r>
                      </m:e>
                      <m:sub>
                        <m:r>
                          <a:rPr kumimoji="0" lang="en-US" b="0" i="1" u="none" strike="noStrike" kern="1200" cap="none" spc="0" normalizeH="0" baseline="0" noProof="0">
                            <a:ln>
                              <a:noFill/>
                            </a:ln>
                            <a:effectLst/>
                            <a:uLnTx/>
                            <a:uFillTx/>
                            <a:latin typeface="Cambria Math" panose="02040503050406030204" pitchFamily="18" charset="0"/>
                            <a:ea typeface="+mn-ea"/>
                            <a:cs typeface="+mn-cs"/>
                          </a:rPr>
                          <m:t>1</m:t>
                        </m:r>
                      </m:sub>
                    </m:sSub>
                    <m:r>
                      <a:rPr kumimoji="0" lang="en-US" b="0" i="1" u="none" strike="noStrike" kern="1200" cap="none" spc="0" normalizeH="0" baseline="0" noProof="0">
                        <a:ln>
                          <a:noFill/>
                        </a:ln>
                        <a:effectLst/>
                        <a:uLnTx/>
                        <a:uFillTx/>
                        <a:latin typeface="Cambria Math" panose="02040503050406030204" pitchFamily="18" charset="0"/>
                        <a:ea typeface="+mn-ea"/>
                        <a:cs typeface="+mn-cs"/>
                      </a:rPr>
                      <m:t>+</m:t>
                    </m:r>
                    <m:sSub>
                      <m:sSubPr>
                        <m:ctrlPr>
                          <a:rPr kumimoji="0" lang="en-US" b="0" i="1" u="none" strike="noStrike" kern="1200" cap="none" spc="0" normalizeH="0" baseline="0" noProof="0">
                            <a:ln>
                              <a:noFill/>
                            </a:ln>
                            <a:effectLst/>
                            <a:uLnTx/>
                            <a:uFillTx/>
                            <a:latin typeface="Cambria Math" panose="02040503050406030204" pitchFamily="18" charset="0"/>
                            <a:ea typeface="+mn-ea"/>
                            <a:cs typeface="+mn-cs"/>
                          </a:rPr>
                        </m:ctrlPr>
                      </m:sSubPr>
                      <m:e>
                        <m:r>
                          <a:rPr kumimoji="0" lang="en-US" b="0" i="1" u="none" strike="noStrike" kern="1200" cap="none" spc="0" normalizeH="0" baseline="0" noProof="0">
                            <a:ln>
                              <a:noFill/>
                            </a:ln>
                            <a:effectLst/>
                            <a:uLnTx/>
                            <a:uFillTx/>
                            <a:latin typeface="Cambria Math" panose="02040503050406030204" pitchFamily="18" charset="0"/>
                            <a:ea typeface="Cambria Math" panose="02040503050406030204" pitchFamily="18" charset="0"/>
                            <a:cs typeface="+mn-cs"/>
                          </a:rPr>
                          <m:t>𝛽</m:t>
                        </m:r>
                      </m:e>
                      <m:sub>
                        <m:r>
                          <a:rPr kumimoji="0" lang="en-US" b="0" i="1" u="none" strike="noStrike" kern="1200" cap="none" spc="0" normalizeH="0" baseline="0" noProof="0">
                            <a:ln>
                              <a:noFill/>
                            </a:ln>
                            <a:effectLst/>
                            <a:uLnTx/>
                            <a:uFillTx/>
                            <a:latin typeface="Cambria Math" panose="02040503050406030204" pitchFamily="18" charset="0"/>
                            <a:ea typeface="Cambria Math" panose="02040503050406030204" pitchFamily="18" charset="0"/>
                            <a:cs typeface="+mn-cs"/>
                          </a:rPr>
                          <m:t>2</m:t>
                        </m:r>
                      </m:sub>
                    </m:sSub>
                    <m:sSub>
                      <m:sSubPr>
                        <m:ctrlPr>
                          <a:rPr kumimoji="0" lang="en-US" b="0" i="1" u="none" strike="noStrike" kern="1200" cap="none" spc="0" normalizeH="0" baseline="0" noProof="0">
                            <a:ln>
                              <a:noFill/>
                            </a:ln>
                            <a:effectLst/>
                            <a:uLnTx/>
                            <a:uFillTx/>
                            <a:latin typeface="Cambria Math" panose="02040503050406030204" pitchFamily="18" charset="0"/>
                            <a:ea typeface="+mn-ea"/>
                            <a:cs typeface="+mn-cs"/>
                          </a:rPr>
                        </m:ctrlPr>
                      </m:sSubPr>
                      <m:e>
                        <m:r>
                          <a:rPr kumimoji="0" lang="en-US" b="0" i="1" u="none" strike="noStrike" kern="1200" cap="none" spc="0" normalizeH="0" baseline="0" noProof="0">
                            <a:ln>
                              <a:noFill/>
                            </a:ln>
                            <a:effectLst/>
                            <a:uLnTx/>
                            <a:uFillTx/>
                            <a:latin typeface="Cambria Math" panose="02040503050406030204" pitchFamily="18" charset="0"/>
                            <a:ea typeface="+mn-ea"/>
                            <a:cs typeface="+mn-cs"/>
                          </a:rPr>
                          <m:t>𝑥</m:t>
                        </m:r>
                      </m:e>
                      <m:sub>
                        <m:r>
                          <a:rPr kumimoji="0" lang="en-US" b="0" i="1" u="none" strike="noStrike" kern="1200" cap="none" spc="0" normalizeH="0" baseline="0" noProof="0">
                            <a:ln>
                              <a:noFill/>
                            </a:ln>
                            <a:effectLst/>
                            <a:uLnTx/>
                            <a:uFillTx/>
                            <a:latin typeface="Cambria Math" panose="02040503050406030204" pitchFamily="18" charset="0"/>
                            <a:ea typeface="+mn-ea"/>
                            <a:cs typeface="+mn-cs"/>
                          </a:rPr>
                          <m:t>2</m:t>
                        </m:r>
                      </m:sub>
                    </m:sSub>
                    <m:r>
                      <a:rPr kumimoji="0" lang="en-US" b="0" i="1" u="none" strike="noStrike" kern="1200" cap="none" spc="0" normalizeH="0" baseline="0" noProof="0">
                        <a:ln>
                          <a:noFill/>
                        </a:ln>
                        <a:effectLst/>
                        <a:uLnTx/>
                        <a:uFillTx/>
                        <a:latin typeface="Cambria Math" panose="02040503050406030204" pitchFamily="18" charset="0"/>
                        <a:ea typeface="+mn-ea"/>
                        <a:cs typeface="+mn-cs"/>
                      </a:rPr>
                      <m:t>+…+</m:t>
                    </m:r>
                    <m:sSub>
                      <m:sSubPr>
                        <m:ctrlPr>
                          <a:rPr kumimoji="0" lang="en-US" b="0" i="1" u="none" strike="noStrike" kern="1200" cap="none" spc="0" normalizeH="0" baseline="0" noProof="0">
                            <a:ln>
                              <a:noFill/>
                            </a:ln>
                            <a:effectLst/>
                            <a:uLnTx/>
                            <a:uFillTx/>
                            <a:latin typeface="Cambria Math" panose="02040503050406030204" pitchFamily="18" charset="0"/>
                            <a:ea typeface="+mn-ea"/>
                            <a:cs typeface="+mn-cs"/>
                          </a:rPr>
                        </m:ctrlPr>
                      </m:sSubPr>
                      <m:e>
                        <m:r>
                          <a:rPr kumimoji="0" lang="en-US" b="0" i="1" u="none" strike="noStrike" kern="1200" cap="none" spc="0" normalizeH="0" baseline="0" noProof="0">
                            <a:ln>
                              <a:noFill/>
                            </a:ln>
                            <a:effectLst/>
                            <a:uLnTx/>
                            <a:uFillTx/>
                            <a:latin typeface="Cambria Math" panose="02040503050406030204" pitchFamily="18" charset="0"/>
                            <a:ea typeface="Cambria Math" panose="02040503050406030204" pitchFamily="18" charset="0"/>
                            <a:cs typeface="+mn-cs"/>
                          </a:rPr>
                          <m:t>𝛽</m:t>
                        </m:r>
                      </m:e>
                      <m:sub>
                        <m:r>
                          <a:rPr kumimoji="0" lang="en-US" b="0" i="1" u="none" strike="noStrike" kern="1200" cap="none" spc="0" normalizeH="0" baseline="0" noProof="0">
                            <a:ln>
                              <a:noFill/>
                            </a:ln>
                            <a:effectLst/>
                            <a:uLnTx/>
                            <a:uFillTx/>
                            <a:latin typeface="Cambria Math" panose="02040503050406030204" pitchFamily="18" charset="0"/>
                            <a:ea typeface="Cambria Math" panose="02040503050406030204" pitchFamily="18" charset="0"/>
                            <a:cs typeface="+mn-cs"/>
                          </a:rPr>
                          <m:t>𝑘</m:t>
                        </m:r>
                      </m:sub>
                    </m:sSub>
                    <m:sSub>
                      <m:sSubPr>
                        <m:ctrlPr>
                          <a:rPr kumimoji="0" lang="en-US" b="0" i="1" u="none" strike="noStrike" kern="1200" cap="none" spc="0" normalizeH="0" baseline="0" noProof="0">
                            <a:ln>
                              <a:noFill/>
                            </a:ln>
                            <a:effectLst/>
                            <a:uLnTx/>
                            <a:uFillTx/>
                            <a:latin typeface="Cambria Math" panose="02040503050406030204" pitchFamily="18" charset="0"/>
                            <a:ea typeface="+mn-ea"/>
                            <a:cs typeface="+mn-cs"/>
                          </a:rPr>
                        </m:ctrlPr>
                      </m:sSubPr>
                      <m:e>
                        <m:r>
                          <a:rPr kumimoji="0" lang="en-US" b="0" i="1" u="none" strike="noStrike" kern="1200" cap="none" spc="0" normalizeH="0" baseline="0" noProof="0">
                            <a:ln>
                              <a:noFill/>
                            </a:ln>
                            <a:effectLst/>
                            <a:uLnTx/>
                            <a:uFillTx/>
                            <a:latin typeface="Cambria Math" panose="02040503050406030204" pitchFamily="18" charset="0"/>
                            <a:ea typeface="+mn-ea"/>
                            <a:cs typeface="+mn-cs"/>
                          </a:rPr>
                          <m:t>𝑥</m:t>
                        </m:r>
                      </m:e>
                      <m:sub>
                        <m:r>
                          <a:rPr kumimoji="0" lang="en-US" b="0" i="1" u="none" strike="noStrike" kern="1200" cap="none" spc="0" normalizeH="0" baseline="0" noProof="0">
                            <a:ln>
                              <a:noFill/>
                            </a:ln>
                            <a:effectLst/>
                            <a:uLnTx/>
                            <a:uFillTx/>
                            <a:latin typeface="Cambria Math" panose="02040503050406030204" pitchFamily="18" charset="0"/>
                            <a:ea typeface="+mn-ea"/>
                            <a:cs typeface="+mn-cs"/>
                          </a:rPr>
                          <m:t>𝑘</m:t>
                        </m:r>
                      </m:sub>
                    </m:sSub>
                    <m:r>
                      <a:rPr kumimoji="0" lang="en-US" b="0" i="1" u="none" strike="noStrike" kern="1200" cap="none" spc="0" normalizeH="0" baseline="0" noProof="0">
                        <a:ln>
                          <a:noFill/>
                        </a:ln>
                        <a:effectLst/>
                        <a:uLnTx/>
                        <a:uFillTx/>
                        <a:latin typeface="Cambria Math" panose="02040503050406030204" pitchFamily="18" charset="0"/>
                        <a:ea typeface="+mn-ea"/>
                        <a:cs typeface="+mn-cs"/>
                      </a:rPr>
                      <m:t>+</m:t>
                    </m:r>
                    <m:r>
                      <a:rPr kumimoji="0" lang="en-US" b="0" i="1" u="none" strike="noStrike" kern="1200" cap="none" spc="0" normalizeH="0" baseline="0" noProof="0">
                        <a:ln>
                          <a:noFill/>
                        </a:ln>
                        <a:effectLst/>
                        <a:uLnTx/>
                        <a:uFillTx/>
                        <a:latin typeface="Cambria Math" panose="02040503050406030204" pitchFamily="18" charset="0"/>
                        <a:ea typeface="Cambria Math" panose="02040503050406030204" pitchFamily="18" charset="0"/>
                        <a:cs typeface="+mn-cs"/>
                      </a:rPr>
                      <m:t>𝜀</m:t>
                    </m:r>
                  </m:oMath>
                </a14:m>
                <a:endParaRPr kumimoji="0" lang="en-US" b="0" i="0" u="none" strike="noStrike" kern="1200" cap="none" spc="0" normalizeH="0" baseline="0" noProof="0" dirty="0">
                  <a:ln>
                    <a:noFill/>
                  </a:ln>
                  <a:effectLst/>
                  <a:uLnTx/>
                  <a:uFillTx/>
                  <a:latin typeface="Helvetica" pitchFamily="34" charset="0"/>
                  <a:ea typeface="+mn-ea"/>
                  <a:cs typeface="+mn-cs"/>
                </a:endParaRPr>
              </a:p>
              <a:p>
                <a:pPr marL="742950" marR="0" lvl="1" indent="-285750" defTabSz="914400" rtl="0" eaLnBrk="1" fontAlgn="auto" latinLnBrk="0" hangingPunct="1">
                  <a:spcBef>
                    <a:spcPct val="20000"/>
                  </a:spcBef>
                  <a:spcAft>
                    <a:spcPts val="0"/>
                  </a:spcAft>
                  <a:buClrTx/>
                  <a:buSzTx/>
                  <a:buFont typeface="Arial" panose="020B0604020202020204" pitchFamily="34" charset="0"/>
                  <a:buChar char="–"/>
                  <a:tabLst/>
                  <a:defRPr/>
                </a:pPr>
                <a14:m>
                  <m:oMath xmlns:m="http://schemas.openxmlformats.org/officeDocument/2006/math">
                    <m:sSub>
                      <m:sSubPr>
                        <m:ctrlPr>
                          <a:rPr kumimoji="0" lang="en-US" b="0" i="1" u="none" strike="noStrike" kern="1200" cap="none" spc="0" normalizeH="0" baseline="0" noProof="0">
                            <a:ln>
                              <a:noFill/>
                            </a:ln>
                            <a:effectLst/>
                            <a:uLnTx/>
                            <a:uFillTx/>
                            <a:latin typeface="Cambria Math" panose="02040503050406030204" pitchFamily="18" charset="0"/>
                            <a:ea typeface="+mn-ea"/>
                            <a:cs typeface="+mn-cs"/>
                          </a:rPr>
                        </m:ctrlPr>
                      </m:sSubPr>
                      <m:e>
                        <m:r>
                          <a:rPr kumimoji="0" lang="en-US" b="0" i="1" u="none" strike="noStrike" kern="1200" cap="none" spc="0" normalizeH="0" baseline="0" noProof="0">
                            <a:ln>
                              <a:noFill/>
                            </a:ln>
                            <a:effectLst/>
                            <a:uLnTx/>
                            <a:uFillTx/>
                            <a:latin typeface="Cambria Math" panose="02040503050406030204" pitchFamily="18" charset="0"/>
                            <a:ea typeface="+mn-ea"/>
                            <a:cs typeface="+mn-cs"/>
                          </a:rPr>
                          <m:t>𝑥</m:t>
                        </m:r>
                      </m:e>
                      <m:sub>
                        <m:r>
                          <a:rPr kumimoji="0" lang="en-US" b="0" i="1" u="none" strike="noStrike" kern="1200" cap="none" spc="0" normalizeH="0" baseline="0" noProof="0">
                            <a:ln>
                              <a:noFill/>
                            </a:ln>
                            <a:effectLst/>
                            <a:uLnTx/>
                            <a:uFillTx/>
                            <a:latin typeface="Cambria Math" panose="02040503050406030204" pitchFamily="18" charset="0"/>
                            <a:ea typeface="+mn-ea"/>
                            <a:cs typeface="+mn-cs"/>
                          </a:rPr>
                          <m:t>1</m:t>
                        </m:r>
                      </m:sub>
                    </m:sSub>
                    <m:r>
                      <a:rPr kumimoji="0" lang="en-US" b="0" i="1" u="none" strike="noStrike" kern="1200" cap="none" spc="0" normalizeH="0" baseline="0" noProof="0">
                        <a:ln>
                          <a:noFill/>
                        </a:ln>
                        <a:effectLst/>
                        <a:uLnTx/>
                        <a:uFillTx/>
                        <a:latin typeface="Cambria Math" panose="02040503050406030204" pitchFamily="18" charset="0"/>
                        <a:ea typeface="+mn-ea"/>
                        <a:cs typeface="+mn-cs"/>
                      </a:rPr>
                      <m:t>,</m:t>
                    </m:r>
                    <m:sSub>
                      <m:sSubPr>
                        <m:ctrlPr>
                          <a:rPr kumimoji="0" lang="en-US" b="0" i="1" u="none" strike="noStrike" kern="1200" cap="none" spc="0" normalizeH="0" baseline="0" noProof="0">
                            <a:ln>
                              <a:noFill/>
                            </a:ln>
                            <a:effectLst/>
                            <a:uLnTx/>
                            <a:uFillTx/>
                            <a:latin typeface="Cambria Math" panose="02040503050406030204" pitchFamily="18" charset="0"/>
                            <a:ea typeface="+mn-ea"/>
                            <a:cs typeface="+mn-cs"/>
                          </a:rPr>
                        </m:ctrlPr>
                      </m:sSubPr>
                      <m:e>
                        <m:r>
                          <a:rPr kumimoji="0" lang="en-US" b="0" i="1" u="none" strike="noStrike" kern="1200" cap="none" spc="0" normalizeH="0" baseline="0" noProof="0">
                            <a:ln>
                              <a:noFill/>
                            </a:ln>
                            <a:effectLst/>
                            <a:uLnTx/>
                            <a:uFillTx/>
                            <a:latin typeface="Cambria Math" panose="02040503050406030204" pitchFamily="18" charset="0"/>
                            <a:ea typeface="+mn-ea"/>
                            <a:cs typeface="+mn-cs"/>
                          </a:rPr>
                          <m:t>𝑥</m:t>
                        </m:r>
                      </m:e>
                      <m:sub>
                        <m:r>
                          <a:rPr kumimoji="0" lang="en-US" b="0" i="1" u="none" strike="noStrike" kern="1200" cap="none" spc="0" normalizeH="0" baseline="0" noProof="0">
                            <a:ln>
                              <a:noFill/>
                            </a:ln>
                            <a:effectLst/>
                            <a:uLnTx/>
                            <a:uFillTx/>
                            <a:latin typeface="Cambria Math" panose="02040503050406030204" pitchFamily="18" charset="0"/>
                            <a:ea typeface="+mn-ea"/>
                            <a:cs typeface="+mn-cs"/>
                          </a:rPr>
                          <m:t>2</m:t>
                        </m:r>
                      </m:sub>
                    </m:sSub>
                    <m:r>
                      <a:rPr kumimoji="0" lang="en-US" b="0" i="1" u="none" strike="noStrike" kern="1200" cap="none" spc="0" normalizeH="0" baseline="0" noProof="0">
                        <a:ln>
                          <a:noFill/>
                        </a:ln>
                        <a:effectLst/>
                        <a:uLnTx/>
                        <a:uFillTx/>
                        <a:latin typeface="Cambria Math" panose="02040503050406030204" pitchFamily="18" charset="0"/>
                        <a:ea typeface="+mn-ea"/>
                        <a:cs typeface="+mn-cs"/>
                      </a:rPr>
                      <m:t>,⋯,</m:t>
                    </m:r>
                    <m:sSub>
                      <m:sSubPr>
                        <m:ctrlPr>
                          <a:rPr kumimoji="0" lang="en-US" b="0" i="1" u="none" strike="noStrike" kern="1200" cap="none" spc="0" normalizeH="0" baseline="0" noProof="0">
                            <a:ln>
                              <a:noFill/>
                            </a:ln>
                            <a:effectLst/>
                            <a:uLnTx/>
                            <a:uFillTx/>
                            <a:latin typeface="Cambria Math" panose="02040503050406030204" pitchFamily="18" charset="0"/>
                            <a:ea typeface="+mn-ea"/>
                            <a:cs typeface="+mn-cs"/>
                          </a:rPr>
                        </m:ctrlPr>
                      </m:sSubPr>
                      <m:e>
                        <m:r>
                          <a:rPr kumimoji="0" lang="en-US" b="0" i="1" u="none" strike="noStrike" kern="1200" cap="none" spc="0" normalizeH="0" baseline="0" noProof="0">
                            <a:ln>
                              <a:noFill/>
                            </a:ln>
                            <a:effectLst/>
                            <a:uLnTx/>
                            <a:uFillTx/>
                            <a:latin typeface="Cambria Math" panose="02040503050406030204" pitchFamily="18" charset="0"/>
                            <a:ea typeface="+mn-ea"/>
                            <a:cs typeface="+mn-cs"/>
                          </a:rPr>
                          <m:t>𝑥</m:t>
                        </m:r>
                      </m:e>
                      <m:sub>
                        <m:r>
                          <a:rPr kumimoji="0" lang="en-US" b="0" i="1" u="none" strike="noStrike" kern="1200" cap="none" spc="0" normalizeH="0" baseline="0" noProof="0">
                            <a:ln>
                              <a:noFill/>
                            </a:ln>
                            <a:effectLst/>
                            <a:uLnTx/>
                            <a:uFillTx/>
                            <a:latin typeface="Cambria Math" panose="02040503050406030204" pitchFamily="18" charset="0"/>
                            <a:ea typeface="+mn-ea"/>
                            <a:cs typeface="+mn-cs"/>
                          </a:rPr>
                          <m:t>𝑘</m:t>
                        </m:r>
                      </m:sub>
                    </m:sSub>
                  </m:oMath>
                </a14:m>
                <a:r>
                  <a:rPr kumimoji="0" lang="en-US" b="0" i="0" u="none" strike="noStrike" kern="1200" cap="none" spc="0" normalizeH="0" baseline="0" noProof="0" dirty="0">
                    <a:ln>
                      <a:noFill/>
                    </a:ln>
                    <a:effectLst/>
                    <a:uLnTx/>
                    <a:uFillTx/>
                    <a:latin typeface="Helvetica" pitchFamily="34" charset="0"/>
                    <a:ea typeface="+mn-ea"/>
                    <a:cs typeface="+mn-cs"/>
                  </a:rPr>
                  <a:t> are the explanatory variables</a:t>
                </a:r>
              </a:p>
              <a:p>
                <a:pPr marL="742950" marR="0" lvl="1" indent="-285750" defTabSz="914400" rtl="0" eaLnBrk="1" fontAlgn="auto" latinLnBrk="0" hangingPunct="1">
                  <a:spcBef>
                    <a:spcPct val="20000"/>
                  </a:spcBef>
                  <a:spcAft>
                    <a:spcPts val="0"/>
                  </a:spcAft>
                  <a:buClrTx/>
                  <a:buSzTx/>
                  <a:buFont typeface="Arial" panose="020B0604020202020204" pitchFamily="34" charset="0"/>
                  <a:buChar char="–"/>
                  <a:tabLst/>
                  <a:defRPr/>
                </a:pPr>
                <a14:m>
                  <m:oMath xmlns:m="http://schemas.openxmlformats.org/officeDocument/2006/math">
                    <m:sSub>
                      <m:sSubPr>
                        <m:ctrlPr>
                          <a:rPr kumimoji="0" lang="en-US" b="0" i="1" u="none" strike="noStrike" kern="1200" cap="none" spc="0" normalizeH="0" baseline="0" noProof="0">
                            <a:ln>
                              <a:noFill/>
                            </a:ln>
                            <a:effectLst/>
                            <a:uLnTx/>
                            <a:uFillTx/>
                            <a:latin typeface="Cambria Math" panose="02040503050406030204" pitchFamily="18" charset="0"/>
                            <a:ea typeface="Cambria Math" panose="02040503050406030204" pitchFamily="18" charset="0"/>
                            <a:cs typeface="+mn-cs"/>
                          </a:rPr>
                        </m:ctrlPr>
                      </m:sSubPr>
                      <m:e>
                        <m:r>
                          <a:rPr kumimoji="0" lang="en-US" b="0" i="1" u="none" strike="noStrike" kern="1200" cap="none" spc="0" normalizeH="0" baseline="0" noProof="0">
                            <a:ln>
                              <a:noFill/>
                            </a:ln>
                            <a:effectLst/>
                            <a:uLnTx/>
                            <a:uFillTx/>
                            <a:latin typeface="Cambria Math" panose="02040503050406030204" pitchFamily="18" charset="0"/>
                            <a:ea typeface="Cambria Math" panose="02040503050406030204" pitchFamily="18" charset="0"/>
                            <a:cs typeface="+mn-cs"/>
                          </a:rPr>
                          <m:t>𝛽</m:t>
                        </m:r>
                      </m:e>
                      <m:sub>
                        <m:r>
                          <a:rPr kumimoji="0" lang="en-US" b="0" i="1" u="none" strike="noStrike" kern="1200" cap="none" spc="0" normalizeH="0" baseline="0" noProof="0">
                            <a:ln>
                              <a:noFill/>
                            </a:ln>
                            <a:effectLst/>
                            <a:uLnTx/>
                            <a:uFillTx/>
                            <a:latin typeface="Cambria Math" panose="02040503050406030204" pitchFamily="18" charset="0"/>
                            <a:ea typeface="Cambria Math" panose="02040503050406030204" pitchFamily="18" charset="0"/>
                            <a:cs typeface="+mn-cs"/>
                          </a:rPr>
                          <m:t>0</m:t>
                        </m:r>
                      </m:sub>
                    </m:sSub>
                    <m:r>
                      <a:rPr kumimoji="0" lang="en-US" b="0" i="1" u="none" strike="noStrike" kern="1200" cap="none" spc="0" normalizeH="0" baseline="0" noProof="0">
                        <a:ln>
                          <a:noFill/>
                        </a:ln>
                        <a:effectLst/>
                        <a:uLnTx/>
                        <a:uFillTx/>
                        <a:latin typeface="Cambria Math" panose="02040503050406030204" pitchFamily="18" charset="0"/>
                        <a:ea typeface="+mn-ea"/>
                        <a:cs typeface="+mn-cs"/>
                      </a:rPr>
                      <m:t>,</m:t>
                    </m:r>
                    <m:sSub>
                      <m:sSubPr>
                        <m:ctrlPr>
                          <a:rPr kumimoji="0" lang="en-US" b="0" i="1" u="none" strike="noStrike" kern="1200" cap="none" spc="0" normalizeH="0" baseline="0" noProof="0">
                            <a:ln>
                              <a:noFill/>
                            </a:ln>
                            <a:effectLst/>
                            <a:uLnTx/>
                            <a:uFillTx/>
                            <a:latin typeface="Cambria Math" panose="02040503050406030204" pitchFamily="18" charset="0"/>
                            <a:ea typeface="+mn-ea"/>
                            <a:cs typeface="+mn-cs"/>
                          </a:rPr>
                        </m:ctrlPr>
                      </m:sSubPr>
                      <m:e>
                        <m:r>
                          <a:rPr kumimoji="0" lang="en-US" b="0" i="1" u="none" strike="noStrike" kern="1200" cap="none" spc="0" normalizeH="0" baseline="0" noProof="0">
                            <a:ln>
                              <a:noFill/>
                            </a:ln>
                            <a:effectLst/>
                            <a:uLnTx/>
                            <a:uFillTx/>
                            <a:latin typeface="Cambria Math" panose="02040503050406030204" pitchFamily="18" charset="0"/>
                            <a:ea typeface="Cambria Math" panose="02040503050406030204" pitchFamily="18" charset="0"/>
                            <a:cs typeface="+mn-cs"/>
                          </a:rPr>
                          <m:t>𝛽</m:t>
                        </m:r>
                      </m:e>
                      <m:sub>
                        <m:r>
                          <a:rPr kumimoji="0" lang="en-US" b="0" i="1" u="none" strike="noStrike" kern="1200" cap="none" spc="0" normalizeH="0" baseline="0" noProof="0">
                            <a:ln>
                              <a:noFill/>
                            </a:ln>
                            <a:effectLst/>
                            <a:uLnTx/>
                            <a:uFillTx/>
                            <a:latin typeface="Cambria Math" panose="02040503050406030204" pitchFamily="18" charset="0"/>
                            <a:ea typeface="+mn-ea"/>
                            <a:cs typeface="+mn-cs"/>
                          </a:rPr>
                          <m:t>1</m:t>
                        </m:r>
                      </m:sub>
                    </m:sSub>
                    <m:r>
                      <a:rPr kumimoji="0" lang="en-US" b="0" i="1" u="none" strike="noStrike" kern="1200" cap="none" spc="0" normalizeH="0" baseline="0" noProof="0">
                        <a:ln>
                          <a:noFill/>
                        </a:ln>
                        <a:effectLst/>
                        <a:uLnTx/>
                        <a:uFillTx/>
                        <a:latin typeface="Cambria Math" panose="02040503050406030204" pitchFamily="18" charset="0"/>
                        <a:ea typeface="+mn-ea"/>
                        <a:cs typeface="+mn-cs"/>
                      </a:rPr>
                      <m:t>,</m:t>
                    </m:r>
                    <m:sSub>
                      <m:sSubPr>
                        <m:ctrlPr>
                          <a:rPr kumimoji="0" lang="en-US" b="0" i="1" u="none" strike="noStrike" kern="1200" cap="none" spc="0" normalizeH="0" baseline="0" noProof="0">
                            <a:ln>
                              <a:noFill/>
                            </a:ln>
                            <a:effectLst/>
                            <a:uLnTx/>
                            <a:uFillTx/>
                            <a:latin typeface="Cambria Math" panose="02040503050406030204" pitchFamily="18" charset="0"/>
                            <a:ea typeface="+mn-ea"/>
                            <a:cs typeface="+mn-cs"/>
                          </a:rPr>
                        </m:ctrlPr>
                      </m:sSubPr>
                      <m:e>
                        <m:r>
                          <a:rPr kumimoji="0" lang="en-US" b="0" i="1" u="none" strike="noStrike" kern="1200" cap="none" spc="0" normalizeH="0" baseline="0" noProof="0">
                            <a:ln>
                              <a:noFill/>
                            </a:ln>
                            <a:effectLst/>
                            <a:uLnTx/>
                            <a:uFillTx/>
                            <a:latin typeface="Cambria Math" panose="02040503050406030204" pitchFamily="18" charset="0"/>
                            <a:ea typeface="Cambria Math" panose="02040503050406030204" pitchFamily="18" charset="0"/>
                            <a:cs typeface="+mn-cs"/>
                          </a:rPr>
                          <m:t>𝛽</m:t>
                        </m:r>
                      </m:e>
                      <m:sub>
                        <m:r>
                          <a:rPr kumimoji="0" lang="en-US" b="0" i="1" u="none" strike="noStrike" kern="1200" cap="none" spc="0" normalizeH="0" baseline="0" noProof="0">
                            <a:ln>
                              <a:noFill/>
                            </a:ln>
                            <a:effectLst/>
                            <a:uLnTx/>
                            <a:uFillTx/>
                            <a:latin typeface="Cambria Math" panose="02040503050406030204" pitchFamily="18" charset="0"/>
                            <a:ea typeface="+mn-ea"/>
                            <a:cs typeface="+mn-cs"/>
                          </a:rPr>
                          <m:t>2</m:t>
                        </m:r>
                      </m:sub>
                    </m:sSub>
                    <m:r>
                      <a:rPr kumimoji="0" lang="en-US" b="0" i="1" u="none" strike="noStrike" kern="1200" cap="none" spc="0" normalizeH="0" baseline="0" noProof="0">
                        <a:ln>
                          <a:noFill/>
                        </a:ln>
                        <a:effectLst/>
                        <a:uLnTx/>
                        <a:uFillTx/>
                        <a:latin typeface="Cambria Math" panose="02040503050406030204" pitchFamily="18" charset="0"/>
                        <a:ea typeface="+mn-ea"/>
                        <a:cs typeface="+mn-cs"/>
                      </a:rPr>
                      <m:t>,…,</m:t>
                    </m:r>
                    <m:sSub>
                      <m:sSubPr>
                        <m:ctrlPr>
                          <a:rPr kumimoji="0" lang="en-US" b="0" i="1" u="none" strike="noStrike" kern="1200" cap="none" spc="0" normalizeH="0" baseline="0" noProof="0">
                            <a:ln>
                              <a:noFill/>
                            </a:ln>
                            <a:effectLst/>
                            <a:uLnTx/>
                            <a:uFillTx/>
                            <a:latin typeface="Cambria Math" panose="02040503050406030204" pitchFamily="18" charset="0"/>
                            <a:ea typeface="+mn-ea"/>
                            <a:cs typeface="+mn-cs"/>
                          </a:rPr>
                        </m:ctrlPr>
                      </m:sSubPr>
                      <m:e>
                        <m:r>
                          <a:rPr kumimoji="0" lang="en-US" b="0" i="1" u="none" strike="noStrike" kern="1200" cap="none" spc="0" normalizeH="0" baseline="0" noProof="0">
                            <a:ln>
                              <a:noFill/>
                            </a:ln>
                            <a:effectLst/>
                            <a:uLnTx/>
                            <a:uFillTx/>
                            <a:latin typeface="Cambria Math" panose="02040503050406030204" pitchFamily="18" charset="0"/>
                            <a:ea typeface="Cambria Math" panose="02040503050406030204" pitchFamily="18" charset="0"/>
                            <a:cs typeface="+mn-cs"/>
                          </a:rPr>
                          <m:t>𝛽</m:t>
                        </m:r>
                      </m:e>
                      <m:sub>
                        <m:r>
                          <a:rPr kumimoji="0" lang="en-US" b="0" i="1" u="none" strike="noStrike" kern="1200" cap="none" spc="0" normalizeH="0" baseline="0" noProof="0">
                            <a:ln>
                              <a:noFill/>
                            </a:ln>
                            <a:effectLst/>
                            <a:uLnTx/>
                            <a:uFillTx/>
                            <a:latin typeface="Cambria Math" panose="02040503050406030204" pitchFamily="18" charset="0"/>
                            <a:ea typeface="+mn-ea"/>
                            <a:cs typeface="+mn-cs"/>
                          </a:rPr>
                          <m:t>𝑘</m:t>
                        </m:r>
                      </m:sub>
                    </m:sSub>
                  </m:oMath>
                </a14:m>
                <a:r>
                  <a:rPr kumimoji="0" lang="en-US" b="0" i="0" u="none" strike="noStrike" kern="1200" cap="none" spc="0" normalizeH="0" baseline="0" noProof="0" dirty="0">
                    <a:ln>
                      <a:noFill/>
                    </a:ln>
                    <a:effectLst/>
                    <a:uLnTx/>
                    <a:uFillTx/>
                    <a:latin typeface="Helvetica" pitchFamily="34" charset="0"/>
                    <a:ea typeface="+mn-ea"/>
                    <a:cs typeface="+mn-cs"/>
                  </a:rPr>
                  <a:t> are the unknown coefficients that need to be estimated</a:t>
                </a:r>
              </a:p>
              <a:p>
                <a:pPr marL="342900" marR="0" lvl="0" indent="-342900" defTabSz="914400" rtl="0" eaLnBrk="1" fontAlgn="auto" latinLnBrk="0" hangingPunct="1">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Helvetica" pitchFamily="34" charset="0"/>
                    <a:ea typeface="+mn-ea"/>
                    <a:cs typeface="+mn-cs"/>
                  </a:rPr>
                  <a:t>The sample data are </a:t>
                </a:r>
                <a14:m>
                  <m:oMath xmlns:m="http://schemas.openxmlformats.org/officeDocument/2006/math">
                    <m:r>
                      <a:rPr kumimoji="0" lang="en-US" sz="2400" b="0" i="1" u="none" strike="noStrike" kern="1200" cap="none" spc="0" normalizeH="0" baseline="0" noProof="0">
                        <a:ln>
                          <a:noFill/>
                        </a:ln>
                        <a:effectLst/>
                        <a:uLnTx/>
                        <a:uFillTx/>
                        <a:latin typeface="Cambria Math" panose="02040503050406030204" pitchFamily="18" charset="0"/>
                        <a:ea typeface="+mn-ea"/>
                        <a:cs typeface="+mn-cs"/>
                      </a:rPr>
                      <m:t>𝑛</m:t>
                    </m:r>
                  </m:oMath>
                </a14:m>
                <a:r>
                  <a:rPr kumimoji="0" lang="en-US" sz="2400" b="0" i="0" u="none" strike="noStrike" kern="1200" cap="none" spc="0" normalizeH="0" baseline="0" noProof="0" dirty="0">
                    <a:ln>
                      <a:noFill/>
                    </a:ln>
                    <a:effectLst/>
                    <a:uLnTx/>
                    <a:uFillTx/>
                    <a:latin typeface="Helvetica" pitchFamily="34" charset="0"/>
                    <a:ea typeface="+mn-ea"/>
                    <a:cs typeface="+mn-cs"/>
                  </a:rPr>
                  <a:t> observations of </a:t>
                </a:r>
                <a14:m>
                  <m:oMath xmlns:m="http://schemas.openxmlformats.org/officeDocument/2006/math">
                    <m:r>
                      <a:rPr kumimoji="0" lang="en-US" sz="2400" b="0" i="1" u="none" strike="noStrike" kern="1200" cap="none" spc="0" normalizeH="0" baseline="0" noProof="0">
                        <a:ln>
                          <a:noFill/>
                        </a:ln>
                        <a:effectLst/>
                        <a:uLnTx/>
                        <a:uFillTx/>
                        <a:latin typeface="Cambria Math" panose="02040503050406030204" pitchFamily="18" charset="0"/>
                        <a:ea typeface="+mn-ea"/>
                        <a:cs typeface="+mn-cs"/>
                      </a:rPr>
                      <m:t>𝑦</m:t>
                    </m:r>
                    <m:r>
                      <a:rPr kumimoji="0" lang="en-US" sz="2400" b="0" i="1" u="none" strike="noStrike" kern="1200" cap="none" spc="0" normalizeH="0" baseline="0" noProof="0">
                        <a:ln>
                          <a:noFill/>
                        </a:ln>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effectLst/>
                            <a:uLnTx/>
                            <a:uFillTx/>
                            <a:latin typeface="Cambria Math" panose="02040503050406030204" pitchFamily="18" charset="0"/>
                            <a:ea typeface="+mn-ea"/>
                            <a:cs typeface="+mn-cs"/>
                          </a:rPr>
                          <m:t>𝑥</m:t>
                        </m:r>
                      </m:e>
                      <m:sub>
                        <m:r>
                          <a:rPr kumimoji="0" lang="en-US" sz="2400" b="0" i="1" u="none" strike="noStrike" kern="1200" cap="none" spc="0" normalizeH="0" baseline="0" noProof="0">
                            <a:ln>
                              <a:noFill/>
                            </a:ln>
                            <a:effectLst/>
                            <a:uLnTx/>
                            <a:uFillTx/>
                            <a:latin typeface="Cambria Math" panose="02040503050406030204" pitchFamily="18" charset="0"/>
                            <a:ea typeface="+mn-ea"/>
                            <a:cs typeface="+mn-cs"/>
                          </a:rPr>
                          <m:t>1</m:t>
                        </m:r>
                      </m:sub>
                    </m:sSub>
                    <m:r>
                      <a:rPr kumimoji="0" lang="en-US" sz="2400" b="0" i="1" u="none" strike="noStrike" kern="1200" cap="none" spc="0" normalizeH="0" baseline="0" noProof="0">
                        <a:ln>
                          <a:noFill/>
                        </a:ln>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effectLst/>
                            <a:uLnTx/>
                            <a:uFillTx/>
                            <a:latin typeface="Cambria Math" panose="02040503050406030204" pitchFamily="18" charset="0"/>
                            <a:ea typeface="+mn-ea"/>
                            <a:cs typeface="+mn-cs"/>
                          </a:rPr>
                          <m:t>𝑥</m:t>
                        </m:r>
                      </m:e>
                      <m:sub>
                        <m:r>
                          <a:rPr kumimoji="0" lang="en-US" sz="2400" b="0" i="1" u="none" strike="noStrike" kern="1200" cap="none" spc="0" normalizeH="0" baseline="0" noProof="0">
                            <a:ln>
                              <a:noFill/>
                            </a:ln>
                            <a:effectLst/>
                            <a:uLnTx/>
                            <a:uFillTx/>
                            <a:latin typeface="Cambria Math" panose="02040503050406030204" pitchFamily="18" charset="0"/>
                            <a:ea typeface="+mn-ea"/>
                            <a:cs typeface="+mn-cs"/>
                          </a:rPr>
                          <m:t>2</m:t>
                        </m:r>
                      </m:sub>
                    </m:sSub>
                    <m:r>
                      <a:rPr kumimoji="0" lang="en-US" sz="2400" b="0" i="1" u="none" strike="noStrike" kern="1200" cap="none" spc="0" normalizeH="0" baseline="0" noProof="0">
                        <a:ln>
                          <a:noFill/>
                        </a:ln>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effectLst/>
                            <a:uLnTx/>
                            <a:uFillTx/>
                            <a:latin typeface="Cambria Math" panose="02040503050406030204" pitchFamily="18" charset="0"/>
                            <a:ea typeface="+mn-ea"/>
                            <a:cs typeface="+mn-cs"/>
                          </a:rPr>
                          <m:t>𝑥</m:t>
                        </m:r>
                      </m:e>
                      <m:sub>
                        <m:r>
                          <a:rPr kumimoji="0" lang="en-US" sz="2400" b="0" i="1" u="none" strike="noStrike" kern="1200" cap="none" spc="0" normalizeH="0" baseline="0" noProof="0">
                            <a:ln>
                              <a:noFill/>
                            </a:ln>
                            <a:effectLst/>
                            <a:uLnTx/>
                            <a:uFillTx/>
                            <a:latin typeface="Cambria Math" panose="02040503050406030204" pitchFamily="18" charset="0"/>
                            <a:ea typeface="+mn-ea"/>
                            <a:cs typeface="+mn-cs"/>
                          </a:rPr>
                          <m:t>𝑘</m:t>
                        </m:r>
                      </m:sub>
                    </m:sSub>
                  </m:oMath>
                </a14:m>
                <a:r>
                  <a:rPr kumimoji="0" lang="en-US" sz="2400" b="0" i="0" u="none" strike="noStrike" kern="1200" cap="none" spc="0" normalizeH="0" baseline="0" noProof="0" dirty="0">
                    <a:ln>
                      <a:noFill/>
                    </a:ln>
                    <a:effectLst/>
                    <a:uLnTx/>
                    <a:uFillTx/>
                    <a:latin typeface="Helvetica" pitchFamily="34" charset="0"/>
                    <a:ea typeface="+mn-ea"/>
                    <a:cs typeface="+mn-cs"/>
                  </a:rPr>
                  <a:t>. </a:t>
                </a:r>
              </a:p>
              <a:p>
                <a:pPr marL="342900" marR="0" lvl="0" indent="-342900" defTabSz="914400" rtl="0" eaLnBrk="1" fontAlgn="auto" latinLnBrk="0" hangingPunct="1">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Helvetica" pitchFamily="34" charset="0"/>
                    <a:ea typeface="+mn-ea"/>
                    <a:cs typeface="+mn-cs"/>
                  </a:rPr>
                  <a:t>Use the OLS method to obtain the sample equation minimizing </a:t>
                </a:r>
                <a14:m>
                  <m:oMath xmlns:m="http://schemas.openxmlformats.org/officeDocument/2006/math">
                    <m:r>
                      <a:rPr kumimoji="0" lang="en-US" sz="2400" b="0" i="1" u="none" strike="noStrike" kern="1200" cap="none" spc="0" normalizeH="0" baseline="0" noProof="0">
                        <a:ln>
                          <a:noFill/>
                        </a:ln>
                        <a:effectLst/>
                        <a:uLnTx/>
                        <a:uFillTx/>
                        <a:latin typeface="Cambria Math" panose="02040503050406030204" pitchFamily="18" charset="0"/>
                        <a:ea typeface="+mn-ea"/>
                        <a:cs typeface="+mn-cs"/>
                      </a:rPr>
                      <m:t>𝑆𝑆𝐸</m:t>
                    </m:r>
                    <m:r>
                      <a:rPr kumimoji="0" lang="en-US" sz="2400" b="0" i="1" u="none" strike="noStrike" kern="1200" cap="none" spc="0" normalizeH="0" baseline="0" noProof="0">
                        <a:ln>
                          <a:noFill/>
                        </a:ln>
                        <a:effectLst/>
                        <a:uLnTx/>
                        <a:uFillTx/>
                        <a:latin typeface="Cambria Math" panose="02040503050406030204" pitchFamily="18" charset="0"/>
                        <a:ea typeface="+mn-ea"/>
                        <a:cs typeface="+mn-cs"/>
                      </a:rPr>
                      <m:t>=</m:t>
                    </m:r>
                    <m:nary>
                      <m:naryPr>
                        <m:chr m:val="∑"/>
                        <m:subHide m:val="on"/>
                        <m:supHide m:val="on"/>
                        <m:ctrlPr>
                          <a:rPr kumimoji="0" lang="en-US" sz="2400" b="0" i="1" u="none" strike="noStrike" kern="1200" cap="none" spc="0" normalizeH="0" baseline="0" noProof="0">
                            <a:ln>
                              <a:noFill/>
                            </a:ln>
                            <a:effectLst/>
                            <a:uLnTx/>
                            <a:uFillTx/>
                            <a:latin typeface="Cambria Math" panose="02040503050406030204" pitchFamily="18" charset="0"/>
                            <a:ea typeface="+mn-ea"/>
                            <a:cs typeface="+mn-cs"/>
                          </a:rPr>
                        </m:ctrlPr>
                      </m:naryPr>
                      <m:sub/>
                      <m:sup/>
                      <m:e>
                        <m:sSup>
                          <m:sSupPr>
                            <m:ctrlPr>
                              <a:rPr kumimoji="0" lang="en-US" sz="2400" b="0" i="1" u="none" strike="noStrike" kern="1200" cap="none" spc="0" normalizeH="0" baseline="0" noProof="0">
                                <a:ln>
                                  <a:noFill/>
                                </a:ln>
                                <a:effectLst/>
                                <a:uLnTx/>
                                <a:uFillTx/>
                                <a:latin typeface="Cambria Math" panose="02040503050406030204" pitchFamily="18" charset="0"/>
                                <a:ea typeface="+mn-ea"/>
                                <a:cs typeface="+mn-cs"/>
                              </a:rPr>
                            </m:ctrlPr>
                          </m:sSupPr>
                          <m:e>
                            <m:d>
                              <m:dPr>
                                <m:ctrlPr>
                                  <a:rPr kumimoji="0" lang="en-US" sz="2400" b="0" i="1" u="none" strike="noStrike" kern="1200" cap="none" spc="0" normalizeH="0" baseline="0" noProof="0">
                                    <a:ln>
                                      <a:noFill/>
                                    </a:ln>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effectLst/>
                                    <a:uLnTx/>
                                    <a:uFillTx/>
                                    <a:latin typeface="Cambria Math" panose="02040503050406030204" pitchFamily="18" charset="0"/>
                                    <a:ea typeface="+mn-ea"/>
                                    <a:cs typeface="+mn-cs"/>
                                  </a:rPr>
                                  <m:t>𝑦</m:t>
                                </m:r>
                                <m:r>
                                  <a:rPr kumimoji="0" lang="en-US" sz="2400" b="0" i="1" u="none" strike="noStrike" kern="1200" cap="none" spc="0" normalizeH="0" baseline="0" noProof="0">
                                    <a:ln>
                                      <a:noFill/>
                                    </a:ln>
                                    <a:effectLst/>
                                    <a:uLnTx/>
                                    <a:uFillTx/>
                                    <a:latin typeface="Cambria Math" panose="02040503050406030204" pitchFamily="18" charset="0"/>
                                    <a:ea typeface="+mn-ea"/>
                                    <a:cs typeface="+mn-cs"/>
                                  </a:rPr>
                                  <m:t>−</m:t>
                                </m:r>
                                <m:acc>
                                  <m:accPr>
                                    <m:chr m:val="̂"/>
                                    <m:ctrlPr>
                                      <a:rPr kumimoji="0" lang="en-US" sz="2400" b="0" i="1" u="none" strike="noStrike" kern="1200" cap="none" spc="0" normalizeH="0" baseline="0" noProof="0">
                                        <a:ln>
                                          <a:noFill/>
                                        </a:ln>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effectLst/>
                                        <a:uLnTx/>
                                        <a:uFillTx/>
                                        <a:latin typeface="Cambria Math" panose="02040503050406030204" pitchFamily="18" charset="0"/>
                                        <a:ea typeface="+mn-ea"/>
                                        <a:cs typeface="+mn-cs"/>
                                      </a:rPr>
                                      <m:t>𝑦</m:t>
                                    </m:r>
                                  </m:e>
                                </m:acc>
                              </m:e>
                            </m:d>
                          </m:e>
                          <m:sup>
                            <m:r>
                              <a:rPr kumimoji="0" lang="en-US" sz="2400" b="0" i="1" u="none" strike="noStrike" kern="1200" cap="none" spc="0" normalizeH="0" baseline="0" noProof="0">
                                <a:ln>
                                  <a:noFill/>
                                </a:ln>
                                <a:effectLst/>
                                <a:uLnTx/>
                                <a:uFillTx/>
                                <a:latin typeface="Cambria Math" panose="02040503050406030204" pitchFamily="18" charset="0"/>
                                <a:ea typeface="+mn-ea"/>
                                <a:cs typeface="+mn-cs"/>
                              </a:rPr>
                              <m:t>2</m:t>
                            </m:r>
                          </m:sup>
                        </m:sSup>
                      </m:e>
                    </m:nary>
                    <m:r>
                      <a:rPr kumimoji="0" lang="en-US" sz="2400" b="0" i="1" u="none" strike="noStrike" kern="1200" cap="none" spc="0" normalizeH="0" baseline="0" noProof="0">
                        <a:ln>
                          <a:noFill/>
                        </a:ln>
                        <a:effectLst/>
                        <a:uLnTx/>
                        <a:uFillTx/>
                        <a:latin typeface="Cambria Math" panose="02040503050406030204" pitchFamily="18" charset="0"/>
                        <a:ea typeface="+mn-ea"/>
                        <a:cs typeface="+mn-cs"/>
                      </a:rPr>
                      <m:t>=</m:t>
                    </m:r>
                  </m:oMath>
                </a14:m>
                <a:r>
                  <a:rPr kumimoji="0" lang="en-US" sz="2400" b="0" i="0" u="none" strike="noStrike" kern="1200" cap="none" spc="0" normalizeH="0" baseline="0" noProof="0" dirty="0">
                    <a:ln>
                      <a:noFill/>
                    </a:ln>
                    <a:effectLst/>
                    <a:uLnTx/>
                    <a:uFillTx/>
                    <a:latin typeface="Helvetica" pitchFamily="34" charset="0"/>
                    <a:ea typeface="+mn-ea"/>
                    <a:cs typeface="+mn-cs"/>
                  </a:rPr>
                  <a:t> </a:t>
                </a:r>
                <a14:m>
                  <m:oMath xmlns:m="http://schemas.openxmlformats.org/officeDocument/2006/math">
                    <m:nary>
                      <m:naryPr>
                        <m:chr m:val="∑"/>
                        <m:subHide m:val="on"/>
                        <m:supHide m:val="on"/>
                        <m:ctrlPr>
                          <a:rPr kumimoji="0" lang="en-US" sz="2400" b="0" i="1" u="none" strike="noStrike" kern="1200" cap="none" spc="0" normalizeH="0" baseline="0" noProof="0">
                            <a:ln>
                              <a:noFill/>
                            </a:ln>
                            <a:effectLst/>
                            <a:uLnTx/>
                            <a:uFillTx/>
                            <a:latin typeface="Cambria Math" panose="02040503050406030204" pitchFamily="18" charset="0"/>
                            <a:ea typeface="+mn-ea"/>
                            <a:cs typeface="+mn-cs"/>
                          </a:rPr>
                        </m:ctrlPr>
                      </m:naryPr>
                      <m:sub/>
                      <m:sup/>
                      <m:e>
                        <m:sSup>
                          <m:sSupPr>
                            <m:ctrlPr>
                              <a:rPr kumimoji="0" lang="en-US" sz="2400" b="0" i="1" u="none" strike="noStrike" kern="1200" cap="none" spc="0" normalizeH="0" baseline="0" noProof="0">
                                <a:ln>
                                  <a:noFill/>
                                </a:ln>
                                <a:effectLst/>
                                <a:uLnTx/>
                                <a:uFillTx/>
                                <a:latin typeface="Cambria Math" panose="02040503050406030204" pitchFamily="18" charset="0"/>
                                <a:ea typeface="+mn-ea"/>
                                <a:cs typeface="+mn-cs"/>
                              </a:rPr>
                            </m:ctrlPr>
                          </m:sSupPr>
                          <m:e>
                            <m:r>
                              <a:rPr kumimoji="0" lang="en-US" sz="2400" b="0" i="1" u="none" strike="noStrike" kern="1200" cap="none" spc="0" normalizeH="0" baseline="0" noProof="0">
                                <a:ln>
                                  <a:noFill/>
                                </a:ln>
                                <a:effectLst/>
                                <a:uLnTx/>
                                <a:uFillTx/>
                                <a:latin typeface="Cambria Math" panose="02040503050406030204" pitchFamily="18" charset="0"/>
                                <a:ea typeface="+mn-ea"/>
                                <a:cs typeface="+mn-cs"/>
                              </a:rPr>
                              <m:t>𝑒</m:t>
                            </m:r>
                          </m:e>
                          <m:sup>
                            <m:r>
                              <a:rPr kumimoji="0" lang="en-US" sz="2400" b="0" i="1" u="none" strike="noStrike" kern="1200" cap="none" spc="0" normalizeH="0" baseline="0" noProof="0">
                                <a:ln>
                                  <a:noFill/>
                                </a:ln>
                                <a:effectLst/>
                                <a:uLnTx/>
                                <a:uFillTx/>
                                <a:latin typeface="Cambria Math" panose="02040503050406030204" pitchFamily="18" charset="0"/>
                                <a:ea typeface="+mn-ea"/>
                                <a:cs typeface="+mn-cs"/>
                              </a:rPr>
                              <m:t>2</m:t>
                            </m:r>
                          </m:sup>
                        </m:sSup>
                      </m:e>
                    </m:nary>
                  </m:oMath>
                </a14:m>
                <a:r>
                  <a:rPr kumimoji="0" lang="en-US" sz="2400" b="0" i="0" u="none" strike="noStrike" kern="1200" cap="none" spc="0" normalizeH="0" baseline="0" noProof="0" dirty="0">
                    <a:ln>
                      <a:noFill/>
                    </a:ln>
                    <a:effectLst/>
                    <a:uLnTx/>
                    <a:uFillTx/>
                    <a:latin typeface="Helvetica" pitchFamily="34" charset="0"/>
                    <a:ea typeface="+mn-ea"/>
                    <a:cs typeface="+mn-cs"/>
                  </a:rPr>
                  <a:t>.</a:t>
                </a:r>
              </a:p>
              <a:p>
                <a:endParaRPr lang="en-US" sz="2400" dirty="0"/>
              </a:p>
            </p:txBody>
          </p:sp>
        </mc:Choice>
        <mc:Fallback>
          <p:sp>
            <p:nvSpPr>
              <p:cNvPr id="7" name="Content Placeholder 3">
                <a:extLst>
                  <a:ext uri="{FF2B5EF4-FFF2-40B4-BE49-F238E27FC236}">
                    <a16:creationId xmlns:a16="http://schemas.microsoft.com/office/drawing/2014/main" id="{707B09DA-1FF4-35D9-EA00-F6C5E8296DCC}"/>
                  </a:ext>
                </a:extLst>
              </p:cNvPr>
              <p:cNvSpPr>
                <a:spLocks noGrp="1" noRot="1" noChangeAspect="1" noMove="1" noResize="1" noEditPoints="1" noAdjustHandles="1" noChangeArrowheads="1" noChangeShapeType="1" noTextEdit="1"/>
              </p:cNvSpPr>
              <p:nvPr>
                <p:ph idx="1"/>
              </p:nvPr>
            </p:nvSpPr>
            <p:spPr>
              <a:xfrm>
                <a:off x="114692" y="2533476"/>
                <a:ext cx="7156119" cy="4212764"/>
              </a:xfrm>
              <a:blipFill>
                <a:blip r:embed="rId2"/>
                <a:stretch>
                  <a:fillRect l="-1193" t="-1881" r="-937" b="-10854"/>
                </a:stretch>
              </a:blipFill>
            </p:spPr>
            <p:txBody>
              <a:bodyPr/>
              <a:lstStyle/>
              <a:p>
                <a:r>
                  <a:rPr lang="en-US">
                    <a:noFill/>
                  </a:rPr>
                  <a:t> </a:t>
                </a:r>
              </a:p>
            </p:txBody>
          </p:sp>
        </mc:Fallback>
      </mc:AlternateContent>
      <p:pic>
        <p:nvPicPr>
          <p:cNvPr id="9" name="Picture 8" descr="Colour pencils drawing curves on background">
            <a:extLst>
              <a:ext uri="{FF2B5EF4-FFF2-40B4-BE49-F238E27FC236}">
                <a16:creationId xmlns:a16="http://schemas.microsoft.com/office/drawing/2014/main" id="{66B8ABED-7681-89CA-3604-B8083F813263}"/>
              </a:ext>
            </a:extLst>
          </p:cNvPr>
          <p:cNvPicPr>
            <a:picLocks noChangeAspect="1"/>
          </p:cNvPicPr>
          <p:nvPr/>
        </p:nvPicPr>
        <p:blipFill rotWithShape="1">
          <a:blip r:embed="rId3"/>
          <a:srcRect l="52102" r="-1" b="-1"/>
          <a:stretch/>
        </p:blipFill>
        <p:spPr>
          <a:xfrm>
            <a:off x="7270812" y="10"/>
            <a:ext cx="4921187" cy="6857990"/>
          </a:xfrm>
          <a:prstGeom prst="rect">
            <a:avLst/>
          </a:prstGeom>
        </p:spPr>
      </p:pic>
      <p:grpSp>
        <p:nvGrpSpPr>
          <p:cNvPr id="20" name="Group 19">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21" name="Rectangle 20">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4658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1BBE4F7-97F5-7585-89F0-DD7264ED3861}"/>
              </a:ext>
            </a:extLst>
          </p:cNvPr>
          <p:cNvSpPr>
            <a:spLocks noGrp="1"/>
          </p:cNvSpPr>
          <p:nvPr>
            <p:ph type="title"/>
          </p:nvPr>
        </p:nvSpPr>
        <p:spPr>
          <a:xfrm>
            <a:off x="640080" y="325369"/>
            <a:ext cx="4368602" cy="1956841"/>
          </a:xfrm>
        </p:spPr>
        <p:txBody>
          <a:bodyPr anchor="b">
            <a:normAutofit/>
          </a:bodyPr>
          <a:lstStyle/>
          <a:p>
            <a:r>
              <a:rPr lang="en-US" sz="5400"/>
              <a:t>Multiple LR</a:t>
            </a:r>
          </a:p>
        </p:txBody>
      </p:sp>
      <p:sp>
        <p:nvSpPr>
          <p:cNvPr id="2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 name="Content Placeholder 3">
                <a:extLst>
                  <a:ext uri="{FF2B5EF4-FFF2-40B4-BE49-F238E27FC236}">
                    <a16:creationId xmlns:a16="http://schemas.microsoft.com/office/drawing/2014/main" id="{CFCA5A8B-1483-2423-23F9-3619E2BBFA7C}"/>
                  </a:ext>
                </a:extLst>
              </p:cNvPr>
              <p:cNvSpPr>
                <a:spLocks noGrp="1"/>
              </p:cNvSpPr>
              <p:nvPr>
                <p:ph idx="1"/>
              </p:nvPr>
            </p:nvSpPr>
            <p:spPr>
              <a:xfrm>
                <a:off x="274320" y="2872899"/>
                <a:ext cx="6959600" cy="3773772"/>
              </a:xfrm>
            </p:spPr>
            <p:txBody>
              <a:bodyPr>
                <a:normAutofit/>
              </a:bodyPr>
              <a:lstStyle/>
              <a:p>
                <a:r>
                  <a:rPr lang="en-US" sz="2000" dirty="0"/>
                  <a:t>Sample regression equation:</a:t>
                </a:r>
                <a:endParaRPr lang="en-US" sz="2000" i="1" dirty="0">
                  <a:latin typeface="Cambria Math" panose="02040503050406030204" pitchFamily="18" charset="0"/>
                </a:endParaRPr>
              </a:p>
              <a:p>
                <a:pPr marL="914400" lvl="2" indent="0">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oMath>
                </a14:m>
                <a:r>
                  <a:rPr lang="en-US" dirty="0"/>
                  <a:t>.</a:t>
                </a:r>
              </a:p>
              <a:p>
                <a:r>
                  <a:rPr lang="en-US" sz="2000" dirty="0"/>
                  <a:t>The difference between the observed and the predicted values </a:t>
                </a:r>
                <a:r>
                  <a:rPr lang="en-US" sz="2000" b="1" dirty="0"/>
                  <a:t>residual</a:t>
                </a:r>
                <a:r>
                  <a:rPr lang="en-US" sz="2000" dirty="0"/>
                  <a:t>: </a:t>
                </a:r>
              </a:p>
              <a:p>
                <a:pPr marL="0" indent="0">
                  <a:buNone/>
                </a:pPr>
                <a:r>
                  <a:rPr lang="en-US" sz="2000" dirty="0"/>
                  <a:t>	</a:t>
                </a:r>
                <a14:m>
                  <m:oMath xmlns:m="http://schemas.openxmlformats.org/officeDocument/2006/math">
                    <m:r>
                      <a:rPr lang="en-US" sz="2000" i="1">
                        <a:latin typeface="Cambria Math" panose="02040503050406030204" pitchFamily="18" charset="0"/>
                      </a:rPr>
                      <m:t>𝑒</m:t>
                    </m:r>
                    <m:r>
                      <a:rPr lang="en-US" sz="2000">
                        <a:latin typeface="Cambria Math" panose="02040503050406030204" pitchFamily="18" charset="0"/>
                      </a:rPr>
                      <m:t>=</m:t>
                    </m:r>
                    <m:r>
                      <a:rPr lang="en-US" sz="2000" i="1">
                        <a:latin typeface="Cambria Math" panose="02040503050406030204" pitchFamily="18" charset="0"/>
                      </a:rPr>
                      <m:t>𝑦</m:t>
                    </m:r>
                    <m:r>
                      <a:rPr lang="en-US" sz="200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oMath>
                </a14:m>
                <a:endParaRPr lang="en-US" sz="2000" dirty="0"/>
              </a:p>
              <a:p>
                <a:r>
                  <a:rPr lang="en-US" sz="2000" dirty="0"/>
                  <a:t>The interpretation of the slope parameters is like simple LR</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𝑗</m:t>
                        </m:r>
                      </m:sub>
                    </m:sSub>
                  </m:oMath>
                </a14:m>
                <a:r>
                  <a:rPr lang="en-US" sz="2000" dirty="0"/>
                  <a:t> measures the change in the predicted value of the response given a unit increase in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oMath>
                </a14:m>
                <a:r>
                  <a:rPr lang="en-US" sz="2000" dirty="0"/>
                  <a:t>, holding all other predictor variables constant.</a:t>
                </a:r>
              </a:p>
              <a:p>
                <a:r>
                  <a:rPr lang="en-US" sz="2000" dirty="0"/>
                  <a:t>These now represent the partial influence of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oMath>
                </a14:m>
                <a:r>
                  <a:rPr lang="en-US" sz="2000" dirty="0"/>
                  <a:t> on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oMath>
                </a14:m>
                <a:r>
                  <a:rPr lang="en-US" sz="2000" dirty="0"/>
                  <a:t>.</a:t>
                </a:r>
              </a:p>
              <a:p>
                <a:endParaRPr lang="en-US" sz="2000" dirty="0"/>
              </a:p>
            </p:txBody>
          </p:sp>
        </mc:Choice>
        <mc:Fallback>
          <p:sp>
            <p:nvSpPr>
              <p:cNvPr id="6" name="Content Placeholder 3">
                <a:extLst>
                  <a:ext uri="{FF2B5EF4-FFF2-40B4-BE49-F238E27FC236}">
                    <a16:creationId xmlns:a16="http://schemas.microsoft.com/office/drawing/2014/main" id="{CFCA5A8B-1483-2423-23F9-3619E2BBFA7C}"/>
                  </a:ext>
                </a:extLst>
              </p:cNvPr>
              <p:cNvSpPr>
                <a:spLocks noGrp="1" noRot="1" noChangeAspect="1" noMove="1" noResize="1" noEditPoints="1" noAdjustHandles="1" noChangeArrowheads="1" noChangeShapeType="1" noTextEdit="1"/>
              </p:cNvSpPr>
              <p:nvPr>
                <p:ph idx="1"/>
              </p:nvPr>
            </p:nvSpPr>
            <p:spPr>
              <a:xfrm>
                <a:off x="274320" y="2872899"/>
                <a:ext cx="6959600" cy="3773772"/>
              </a:xfrm>
              <a:blipFill>
                <a:blip r:embed="rId2"/>
                <a:stretch>
                  <a:fillRect l="-788" t="-1616" r="-701"/>
                </a:stretch>
              </a:blipFill>
            </p:spPr>
            <p:txBody>
              <a:bodyPr/>
              <a:lstStyle/>
              <a:p>
                <a:r>
                  <a:rPr lang="en-US">
                    <a:noFill/>
                  </a:rPr>
                  <a:t> </a:t>
                </a:r>
              </a:p>
            </p:txBody>
          </p:sp>
        </mc:Fallback>
      </mc:AlternateContent>
      <p:pic>
        <p:nvPicPr>
          <p:cNvPr id="8" name="Picture 7" descr="Orange coloured pencil standing out from the crowd of black pencils">
            <a:extLst>
              <a:ext uri="{FF2B5EF4-FFF2-40B4-BE49-F238E27FC236}">
                <a16:creationId xmlns:a16="http://schemas.microsoft.com/office/drawing/2014/main" id="{FAE3BB09-D586-2F4B-064D-BB3D0339D0E7}"/>
              </a:ext>
            </a:extLst>
          </p:cNvPr>
          <p:cNvPicPr>
            <a:picLocks noChangeAspect="1"/>
          </p:cNvPicPr>
          <p:nvPr/>
        </p:nvPicPr>
        <p:blipFill rotWithShape="1">
          <a:blip r:embed="rId3"/>
          <a:srcRect l="14920" r="24898"/>
          <a:stretch/>
        </p:blipFill>
        <p:spPr>
          <a:xfrm>
            <a:off x="7508240" y="10"/>
            <a:ext cx="4683760"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632246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Magnifying glass on clear background">
            <a:extLst>
              <a:ext uri="{FF2B5EF4-FFF2-40B4-BE49-F238E27FC236}">
                <a16:creationId xmlns:a16="http://schemas.microsoft.com/office/drawing/2014/main" id="{FAB9B77A-476B-D1A5-1DD6-81E7EB6D37E7}"/>
              </a:ext>
            </a:extLst>
          </p:cNvPr>
          <p:cNvPicPr>
            <a:picLocks noChangeAspect="1"/>
          </p:cNvPicPr>
          <p:nvPr/>
        </p:nvPicPr>
        <p:blipFill rotWithShape="1">
          <a:blip r:embed="rId2"/>
          <a:srcRect l="36810" r="10530" b="-2"/>
          <a:stretch/>
        </p:blipFill>
        <p:spPr>
          <a:xfrm>
            <a:off x="-1" y="558798"/>
            <a:ext cx="4873186" cy="6177282"/>
          </a:xfrm>
          <a:prstGeom prst="rect">
            <a:avLst/>
          </a:prstGeom>
        </p:spPr>
      </p:pic>
      <p:sp useBgFill="1">
        <p:nvSpPr>
          <p:cNvPr id="14" name="Rectangle 13">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1BBE4F7-97F5-7585-89F0-DD7264ED3861}"/>
              </a:ext>
            </a:extLst>
          </p:cNvPr>
          <p:cNvSpPr>
            <a:spLocks noGrp="1"/>
          </p:cNvSpPr>
          <p:nvPr>
            <p:ph type="title"/>
          </p:nvPr>
        </p:nvSpPr>
        <p:spPr>
          <a:xfrm>
            <a:off x="6115317" y="405685"/>
            <a:ext cx="5172443" cy="874475"/>
          </a:xfrm>
        </p:spPr>
        <p:txBody>
          <a:bodyPr>
            <a:normAutofit/>
          </a:bodyPr>
          <a:lstStyle/>
          <a:p>
            <a:r>
              <a:rPr lang="en-US" sz="4000" dirty="0"/>
              <a:t>Example</a:t>
            </a:r>
          </a:p>
        </p:txBody>
      </p:sp>
      <mc:AlternateContent xmlns:mc="http://schemas.openxmlformats.org/markup-compatibility/2006">
        <mc:Choice xmlns:a14="http://schemas.microsoft.com/office/drawing/2010/main" Requires="a14">
          <p:sp>
            <p:nvSpPr>
              <p:cNvPr id="6" name="Content Placeholder 3">
                <a:extLst>
                  <a:ext uri="{FF2B5EF4-FFF2-40B4-BE49-F238E27FC236}">
                    <a16:creationId xmlns:a16="http://schemas.microsoft.com/office/drawing/2014/main" id="{2D85ACC8-D8E3-31CD-5F3B-304D3333448D}"/>
                  </a:ext>
                </a:extLst>
              </p:cNvPr>
              <p:cNvSpPr>
                <a:spLocks noGrp="1"/>
              </p:cNvSpPr>
              <p:nvPr>
                <p:ph idx="1"/>
              </p:nvPr>
            </p:nvSpPr>
            <p:spPr>
              <a:xfrm>
                <a:off x="4958080" y="1341120"/>
                <a:ext cx="7020559" cy="5354321"/>
              </a:xfrm>
            </p:spPr>
            <p:txBody>
              <a:bodyPr anchor="ctr">
                <a:noAutofit/>
              </a:bodyPr>
              <a:lstStyle/>
              <a:p>
                <a:r>
                  <a:rPr lang="en-US" dirty="0"/>
                  <a:t>Example regression equation is written as </a:t>
                </a:r>
                <a:br>
                  <a:rPr lang="en-US" dirty="0"/>
                </a:br>
                <a14:m>
                  <m:oMath xmlns:m="http://schemas.openxmlformats.org/officeDocument/2006/math">
                    <m:acc>
                      <m:accPr>
                        <m:chr m:val="̂"/>
                        <m:ctrlPr>
                          <a:rPr lang="en-US" i="1">
                            <a:latin typeface="Cambria Math" panose="02040503050406030204" pitchFamily="18" charset="0"/>
                          </a:rPr>
                        </m:ctrlPr>
                      </m:accPr>
                      <m:e>
                        <m:r>
                          <a:rPr lang="en-US" b="0" i="1">
                            <a:latin typeface="Cambria Math" panose="02040503050406030204" pitchFamily="18" charset="0"/>
                          </a:rPr>
                          <m:t>𝑦</m:t>
                        </m:r>
                      </m:e>
                    </m:acc>
                    <m:r>
                      <a:rPr lang="en-US" i="1">
                        <a:latin typeface="Cambria Math"/>
                      </a:rPr>
                      <m:t>=</m:t>
                    </m:r>
                    <m:r>
                      <a:rPr lang="en-US" b="0" i="1">
                        <a:latin typeface="Cambria Math" panose="02040503050406030204" pitchFamily="18" charset="0"/>
                      </a:rPr>
                      <m:t>30</m:t>
                    </m:r>
                    <m:r>
                      <a:rPr lang="en-US" i="1">
                        <a:latin typeface="Cambria Math"/>
                      </a:rPr>
                      <m:t>+</m:t>
                    </m:r>
                  </m:oMath>
                </a14:m>
                <a:r>
                  <a:rPr lang="en-US" dirty="0">
                    <a:latin typeface="Book Antiqua" pitchFamily="18" charset="0"/>
                  </a:rPr>
                  <a:t> </a:t>
                </a:r>
                <a14:m>
                  <m:oMath xmlns:m="http://schemas.openxmlformats.org/officeDocument/2006/math">
                    <m:r>
                      <a:rPr lang="en-US" i="1">
                        <a:latin typeface="Cambria Math" panose="02040503050406030204" pitchFamily="18" charset="0"/>
                      </a:rPr>
                      <m:t>20</m:t>
                    </m:r>
                    <m:r>
                      <a:rPr lang="en-US" b="0" i="1">
                        <a:latin typeface="Cambria Math" panose="02040503050406030204" pitchFamily="18" charset="0"/>
                      </a:rPr>
                      <m:t>𝑥</m:t>
                    </m:r>
                    <m:r>
                      <a:rPr lang="en-US" b="0" i="1" baseline="-25000">
                        <a:latin typeface="Cambria Math" panose="02040503050406030204" pitchFamily="18" charset="0"/>
                      </a:rPr>
                      <m:t>1</m:t>
                    </m:r>
                    <m:r>
                      <a:rPr lang="en-US" i="1">
                        <a:latin typeface="Cambria Math"/>
                      </a:rPr>
                      <m:t>+</m:t>
                    </m:r>
                    <m:r>
                      <m:rPr>
                        <m:nor/>
                      </m:rPr>
                      <a:rPr lang="en-US">
                        <a:latin typeface="Book Antiqua" pitchFamily="18" charset="0"/>
                      </a:rPr>
                      <m:t> </m:t>
                    </m:r>
                    <m:r>
                      <a:rPr lang="en-US" b="0" i="1">
                        <a:latin typeface="Cambria Math" panose="02040503050406030204" pitchFamily="18" charset="0"/>
                      </a:rPr>
                      <m:t>3</m:t>
                    </m:r>
                    <m:r>
                      <a:rPr lang="en-US" i="1">
                        <a:latin typeface="Cambria Math" panose="02040503050406030204" pitchFamily="18" charset="0"/>
                      </a:rPr>
                      <m:t>0</m:t>
                    </m:r>
                    <m:r>
                      <a:rPr lang="en-US" i="1">
                        <a:latin typeface="Cambria Math" panose="02040503050406030204" pitchFamily="18" charset="0"/>
                      </a:rPr>
                      <m:t>𝑥</m:t>
                    </m:r>
                    <m:r>
                      <a:rPr lang="en-US" b="0" i="1" baseline="-25000">
                        <a:latin typeface="Cambria Math" panose="02040503050406030204" pitchFamily="18" charset="0"/>
                      </a:rPr>
                      <m:t>2</m:t>
                    </m:r>
                  </m:oMath>
                </a14:m>
                <a:r>
                  <a:rPr lang="en-US" dirty="0">
                    <a:latin typeface="Book Antiqua" pitchFamily="18" charset="0"/>
                  </a:rPr>
                  <a:t>.</a:t>
                </a:r>
              </a:p>
              <a:p>
                <a:pPr>
                  <a:spcBef>
                    <a:spcPts val="300"/>
                  </a:spcBef>
                </a:pPr>
                <a:r>
                  <a:rPr lang="en-US" dirty="0"/>
                  <a:t>The estimated slope of </a:t>
                </a:r>
                <a14:m>
                  <m:oMath xmlns:m="http://schemas.openxmlformats.org/officeDocument/2006/math">
                    <m:r>
                      <a:rPr lang="en-US" i="1">
                        <a:latin typeface="Cambria Math" panose="02040503050406030204" pitchFamily="18" charset="0"/>
                      </a:rPr>
                      <m:t>𝑥</m:t>
                    </m:r>
                    <m:r>
                      <a:rPr lang="en-US" b="0" i="1" baseline="-25000">
                        <a:latin typeface="Cambria Math" panose="02040503050406030204" pitchFamily="18" charset="0"/>
                      </a:rPr>
                      <m:t>1 </m:t>
                    </m:r>
                  </m:oMath>
                </a14:m>
                <a:r>
                  <a:rPr lang="en-US" dirty="0"/>
                  <a:t> is 20. </a:t>
                </a:r>
              </a:p>
              <a:p>
                <a:pPr lvl="1">
                  <a:spcBef>
                    <a:spcPts val="300"/>
                  </a:spcBef>
                </a:pPr>
                <a:r>
                  <a:rPr lang="en-US" sz="2800" dirty="0"/>
                  <a:t>Suggests a positive relationship between </a:t>
                </a:r>
                <a14:m>
                  <m:oMath xmlns:m="http://schemas.openxmlformats.org/officeDocument/2006/math">
                    <m:r>
                      <a:rPr lang="en-US" sz="2800" i="1">
                        <a:latin typeface="Cambria Math" panose="02040503050406030204" pitchFamily="18" charset="0"/>
                      </a:rPr>
                      <m:t>𝑥</m:t>
                    </m:r>
                    <m:r>
                      <a:rPr lang="en-US" sz="2800" b="0" i="1" baseline="-25000">
                        <a:latin typeface="Cambria Math" panose="02040503050406030204" pitchFamily="18" charset="0"/>
                      </a:rPr>
                      <m:t>1</m:t>
                    </m:r>
                  </m:oMath>
                </a14:m>
                <a:r>
                  <a:rPr lang="en-US" sz="2800" dirty="0"/>
                  <a:t> and y</a:t>
                </a:r>
              </a:p>
              <a:p>
                <a:pPr lvl="1">
                  <a:spcBef>
                    <a:spcPts val="300"/>
                  </a:spcBef>
                </a:pPr>
                <a:r>
                  <a:rPr lang="en-US" sz="2800" dirty="0"/>
                  <a:t>If </a:t>
                </a:r>
                <a14:m>
                  <m:oMath xmlns:m="http://schemas.openxmlformats.org/officeDocument/2006/math">
                    <m:r>
                      <a:rPr lang="en-US" sz="2800" i="1">
                        <a:latin typeface="Cambria Math" panose="02040503050406030204" pitchFamily="18" charset="0"/>
                      </a:rPr>
                      <m:t>𝑥</m:t>
                    </m:r>
                    <m:r>
                      <a:rPr lang="en-US" sz="2800" b="0" i="1" baseline="-25000">
                        <a:latin typeface="Cambria Math" panose="02040503050406030204" pitchFamily="18" charset="0"/>
                      </a:rPr>
                      <m:t>1</m:t>
                    </m:r>
                  </m:oMath>
                </a14:m>
                <a:r>
                  <a:rPr lang="en-US" sz="2800" dirty="0"/>
                  <a:t> increases by 1 unit, y increases by 20</a:t>
                </a:r>
              </a:p>
              <a:p>
                <a:pPr>
                  <a:spcBef>
                    <a:spcPts val="300"/>
                  </a:spcBef>
                </a:pPr>
                <a:r>
                  <a:rPr lang="en-US" dirty="0"/>
                  <a:t>The estimated slope of </a:t>
                </a:r>
                <a14:m>
                  <m:oMath xmlns:m="http://schemas.openxmlformats.org/officeDocument/2006/math">
                    <m:r>
                      <a:rPr lang="en-US" i="1">
                        <a:latin typeface="Cambria Math" panose="02040503050406030204" pitchFamily="18" charset="0"/>
                      </a:rPr>
                      <m:t>𝑥</m:t>
                    </m:r>
                    <m:r>
                      <a:rPr lang="en-US" b="0" i="1" baseline="-25000">
                        <a:latin typeface="Cambria Math" panose="02040503050406030204" pitchFamily="18" charset="0"/>
                      </a:rPr>
                      <m:t>2 </m:t>
                    </m:r>
                  </m:oMath>
                </a14:m>
                <a:r>
                  <a:rPr lang="en-US" dirty="0"/>
                  <a:t> is 30. </a:t>
                </a:r>
              </a:p>
              <a:p>
                <a:pPr lvl="1">
                  <a:spcBef>
                    <a:spcPts val="300"/>
                  </a:spcBef>
                </a:pPr>
                <a:r>
                  <a:rPr lang="en-US" sz="2800" dirty="0"/>
                  <a:t>Suggests a positive relationship between </a:t>
                </a:r>
                <a14:m>
                  <m:oMath xmlns:m="http://schemas.openxmlformats.org/officeDocument/2006/math">
                    <m:r>
                      <a:rPr lang="en-US" sz="2800" i="1">
                        <a:latin typeface="Cambria Math" panose="02040503050406030204" pitchFamily="18" charset="0"/>
                      </a:rPr>
                      <m:t>𝑥</m:t>
                    </m:r>
                    <m:r>
                      <a:rPr lang="en-US" sz="2800" b="0" i="1" baseline="-25000">
                        <a:latin typeface="Cambria Math" panose="02040503050406030204" pitchFamily="18" charset="0"/>
                      </a:rPr>
                      <m:t>2</m:t>
                    </m:r>
                  </m:oMath>
                </a14:m>
                <a:r>
                  <a:rPr lang="en-US" sz="2800" dirty="0"/>
                  <a:t> and y</a:t>
                </a:r>
              </a:p>
              <a:p>
                <a:pPr lvl="1">
                  <a:spcBef>
                    <a:spcPts val="300"/>
                  </a:spcBef>
                </a:pPr>
                <a:r>
                  <a:rPr lang="en-US" sz="2800" dirty="0"/>
                  <a:t>If </a:t>
                </a:r>
                <a14:m>
                  <m:oMath xmlns:m="http://schemas.openxmlformats.org/officeDocument/2006/math">
                    <m:r>
                      <a:rPr lang="en-US" sz="2800" i="1">
                        <a:latin typeface="Cambria Math" panose="02040503050406030204" pitchFamily="18" charset="0"/>
                      </a:rPr>
                      <m:t>𝑥</m:t>
                    </m:r>
                    <m:r>
                      <a:rPr lang="en-US" sz="2800" b="0" i="1" baseline="-25000">
                        <a:latin typeface="Cambria Math" panose="02040503050406030204" pitchFamily="18" charset="0"/>
                      </a:rPr>
                      <m:t>2</m:t>
                    </m:r>
                  </m:oMath>
                </a14:m>
                <a:r>
                  <a:rPr lang="en-US" sz="2800" dirty="0"/>
                  <a:t> increases by 1 unit, y increases by 30</a:t>
                </a:r>
              </a:p>
              <a:p>
                <a:pPr>
                  <a:spcBef>
                    <a:spcPts val="300"/>
                  </a:spcBef>
                </a:pPr>
                <a:r>
                  <a:rPr lang="en-US" dirty="0"/>
                  <a:t>Predicted y for </a:t>
                </a:r>
                <a14:m>
                  <m:oMath xmlns:m="http://schemas.openxmlformats.org/officeDocument/2006/math">
                    <m:r>
                      <a:rPr lang="en-US" i="1">
                        <a:latin typeface="Cambria Math" panose="02040503050406030204" pitchFamily="18" charset="0"/>
                      </a:rPr>
                      <m:t>𝑥</m:t>
                    </m:r>
                    <m:r>
                      <a:rPr lang="en-US" b="0" i="1" baseline="-25000">
                        <a:latin typeface="Cambria Math" panose="02040503050406030204" pitchFamily="18" charset="0"/>
                      </a:rPr>
                      <m:t>1</m:t>
                    </m:r>
                    <m:r>
                      <a:rPr lang="en-US" i="1" baseline="-25000">
                        <a:latin typeface="Cambria Math" panose="02040503050406030204" pitchFamily="18" charset="0"/>
                      </a:rPr>
                      <m:t> </m:t>
                    </m:r>
                  </m:oMath>
                </a14:m>
                <a:r>
                  <a:rPr lang="en-US" dirty="0"/>
                  <a:t>= 5 and </a:t>
                </a:r>
                <a14:m>
                  <m:oMath xmlns:m="http://schemas.openxmlformats.org/officeDocument/2006/math">
                    <m:r>
                      <a:rPr lang="en-US" i="1">
                        <a:latin typeface="Cambria Math" panose="02040503050406030204" pitchFamily="18" charset="0"/>
                      </a:rPr>
                      <m:t>𝑥</m:t>
                    </m:r>
                    <m:r>
                      <a:rPr lang="en-US" i="1" baseline="-25000">
                        <a:latin typeface="Cambria Math" panose="02040503050406030204" pitchFamily="18" charset="0"/>
                      </a:rPr>
                      <m:t>2</m:t>
                    </m:r>
                  </m:oMath>
                </a14:m>
                <a:r>
                  <a:rPr lang="en-US" dirty="0"/>
                  <a:t> = 8 is </a:t>
                </a:r>
                <a14:m>
                  <m:oMath xmlns:m="http://schemas.openxmlformats.org/officeDocument/2006/math">
                    <m:acc>
                      <m:accPr>
                        <m:chr m:val="̂"/>
                        <m:ctrlPr>
                          <a:rPr lang="en-US" i="1">
                            <a:latin typeface="Cambria Math" panose="02040503050406030204" pitchFamily="18" charset="0"/>
                          </a:rPr>
                        </m:ctrlPr>
                      </m:accPr>
                      <m:e>
                        <m:r>
                          <a:rPr lang="en-US" b="0" i="1">
                            <a:latin typeface="Cambria Math" panose="02040503050406030204" pitchFamily="18" charset="0"/>
                          </a:rPr>
                          <m:t>𝑦</m:t>
                        </m:r>
                      </m:e>
                    </m:acc>
                    <m:r>
                      <a:rPr lang="en-US" i="1">
                        <a:latin typeface="Cambria Math"/>
                      </a:rPr>
                      <m:t>=</m:t>
                    </m:r>
                    <m:r>
                      <a:rPr lang="en-US" b="0" i="1">
                        <a:latin typeface="Cambria Math" panose="02040503050406030204" pitchFamily="18" charset="0"/>
                      </a:rPr>
                      <m:t>30</m:t>
                    </m:r>
                    <m:r>
                      <a:rPr lang="en-US" i="1">
                        <a:latin typeface="Cambria Math"/>
                      </a:rPr>
                      <m:t>+</m:t>
                    </m:r>
                  </m:oMath>
                </a14:m>
                <a:r>
                  <a:rPr lang="en-US" dirty="0">
                    <a:latin typeface="Book Antiqua" pitchFamily="18" charset="0"/>
                  </a:rPr>
                  <a:t> </a:t>
                </a:r>
                <a14:m>
                  <m:oMath xmlns:m="http://schemas.openxmlformats.org/officeDocument/2006/math">
                    <m:r>
                      <a:rPr lang="en-US" b="0" i="1">
                        <a:latin typeface="Cambria Math" panose="02040503050406030204" pitchFamily="18" charset="0"/>
                      </a:rPr>
                      <m:t>2</m:t>
                    </m:r>
                    <m:r>
                      <a:rPr lang="en-US" i="1">
                        <a:latin typeface="Cambria Math" panose="02040503050406030204" pitchFamily="18" charset="0"/>
                      </a:rPr>
                      <m:t>0</m:t>
                    </m:r>
                    <m:r>
                      <a:rPr lang="en-US" b="0" i="1">
                        <a:latin typeface="Cambria Math" panose="02040503050406030204" pitchFamily="18" charset="0"/>
                      </a:rPr>
                      <m:t> </m:t>
                    </m:r>
                    <m:r>
                      <a:rPr lang="en-US" b="0" i="1">
                        <a:latin typeface="Cambria Math" panose="02040503050406030204" pitchFamily="18" charset="0"/>
                      </a:rPr>
                      <m:t>𝑥</m:t>
                    </m:r>
                    <m:r>
                      <a:rPr lang="en-US" b="0" i="1">
                        <a:latin typeface="Cambria Math" panose="02040503050406030204" pitchFamily="18" charset="0"/>
                      </a:rPr>
                      <m:t> 5+</m:t>
                    </m:r>
                    <m:r>
                      <m:rPr>
                        <m:nor/>
                      </m:rPr>
                      <a:rPr lang="en-US">
                        <a:latin typeface="Book Antiqua" pitchFamily="18" charset="0"/>
                      </a:rPr>
                      <m:t> </m:t>
                    </m:r>
                    <m:r>
                      <a:rPr lang="en-US" b="0" i="1">
                        <a:latin typeface="Cambria Math" panose="02040503050406030204" pitchFamily="18" charset="0"/>
                      </a:rPr>
                      <m:t>3</m:t>
                    </m:r>
                    <m:r>
                      <a:rPr lang="en-US" i="1">
                        <a:latin typeface="Cambria Math" panose="02040503050406030204" pitchFamily="18" charset="0"/>
                      </a:rPr>
                      <m:t>0 </m:t>
                    </m:r>
                    <m:r>
                      <a:rPr lang="en-US" i="1">
                        <a:latin typeface="Cambria Math" panose="02040503050406030204" pitchFamily="18" charset="0"/>
                      </a:rPr>
                      <m:t>𝑥</m:t>
                    </m:r>
                    <m:r>
                      <a:rPr lang="en-US" i="1">
                        <a:latin typeface="Cambria Math" panose="02040503050406030204" pitchFamily="18" charset="0"/>
                      </a:rPr>
                      <m:t> 8=370</m:t>
                    </m:r>
                  </m:oMath>
                </a14:m>
                <a:r>
                  <a:rPr lang="en-US" dirty="0"/>
                  <a:t>.</a:t>
                </a:r>
              </a:p>
            </p:txBody>
          </p:sp>
        </mc:Choice>
        <mc:Fallback>
          <p:sp>
            <p:nvSpPr>
              <p:cNvPr id="6" name="Content Placeholder 3">
                <a:extLst>
                  <a:ext uri="{FF2B5EF4-FFF2-40B4-BE49-F238E27FC236}">
                    <a16:creationId xmlns:a16="http://schemas.microsoft.com/office/drawing/2014/main" id="{2D85ACC8-D8E3-31CD-5F3B-304D3333448D}"/>
                  </a:ext>
                </a:extLst>
              </p:cNvPr>
              <p:cNvSpPr>
                <a:spLocks noGrp="1" noRot="1" noChangeAspect="1" noMove="1" noResize="1" noEditPoints="1" noAdjustHandles="1" noChangeArrowheads="1" noChangeShapeType="1" noTextEdit="1"/>
              </p:cNvSpPr>
              <p:nvPr>
                <p:ph idx="1"/>
              </p:nvPr>
            </p:nvSpPr>
            <p:spPr>
              <a:xfrm>
                <a:off x="4958080" y="1341120"/>
                <a:ext cx="7020559" cy="5354321"/>
              </a:xfrm>
              <a:blipFill>
                <a:blip r:embed="rId3"/>
                <a:stretch>
                  <a:fillRect l="-1563"/>
                </a:stretch>
              </a:blipFill>
            </p:spPr>
            <p:txBody>
              <a:bodyPr/>
              <a:lstStyle/>
              <a:p>
                <a:r>
                  <a:rPr lang="en-US">
                    <a:noFill/>
                  </a:rPr>
                  <a:t> </a:t>
                </a:r>
              </a:p>
            </p:txBody>
          </p:sp>
        </mc:Fallback>
      </mc:AlternateContent>
    </p:spTree>
    <p:extLst>
      <p:ext uri="{BB962C8B-B14F-4D97-AF65-F5344CB8AC3E}">
        <p14:creationId xmlns:p14="http://schemas.microsoft.com/office/powerpoint/2010/main" val="2323196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1BBE4F7-97F5-7585-89F0-DD7264ED3861}"/>
              </a:ext>
            </a:extLst>
          </p:cNvPr>
          <p:cNvSpPr>
            <a:spLocks noGrp="1"/>
          </p:cNvSpPr>
          <p:nvPr>
            <p:ph type="title"/>
          </p:nvPr>
        </p:nvSpPr>
        <p:spPr/>
        <p:txBody>
          <a:bodyPr/>
          <a:lstStyle/>
          <a:p>
            <a:r>
              <a:rPr lang="en-US" dirty="0"/>
              <a:t>Multiple LR Assumptions</a:t>
            </a:r>
          </a:p>
        </p:txBody>
      </p:sp>
      <p:graphicFrame>
        <p:nvGraphicFramePr>
          <p:cNvPr id="6" name="Content Placeholder 3">
            <a:extLst>
              <a:ext uri="{FF2B5EF4-FFF2-40B4-BE49-F238E27FC236}">
                <a16:creationId xmlns:a16="http://schemas.microsoft.com/office/drawing/2014/main" id="{7948B540-BE7D-831F-5784-D887FA3F0129}"/>
              </a:ext>
            </a:extLst>
          </p:cNvPr>
          <p:cNvGraphicFramePr>
            <a:graphicFrameLocks noGrp="1"/>
          </p:cNvGraphicFramePr>
          <p:nvPr>
            <p:ph idx="1"/>
            <p:extLst>
              <p:ext uri="{D42A27DB-BD31-4B8C-83A1-F6EECF244321}">
                <p14:modId xmlns:p14="http://schemas.microsoft.com/office/powerpoint/2010/main" val="929380708"/>
              </p:ext>
            </p:extLst>
          </p:nvPr>
        </p:nvGraphicFramePr>
        <p:xfrm>
          <a:off x="838200" y="1899919"/>
          <a:ext cx="10480040" cy="4277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54510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object 2"/>
          <p:cNvSpPr txBox="1">
            <a:spLocks noGrp="1"/>
          </p:cNvSpPr>
          <p:nvPr>
            <p:ph type="title"/>
          </p:nvPr>
        </p:nvSpPr>
        <p:spPr>
          <a:xfrm>
            <a:off x="1043631" y="873940"/>
            <a:ext cx="5052369" cy="1035781"/>
          </a:xfrm>
          <a:prstGeom prst="rect">
            <a:avLst/>
          </a:prstGeom>
        </p:spPr>
        <p:txBody>
          <a:bodyPr vert="horz" lIns="91440" tIns="45720" rIns="91440" bIns="45720" rtlCol="0" anchor="ctr">
            <a:normAutofit/>
          </a:bodyPr>
          <a:lstStyle/>
          <a:p>
            <a:pPr marL="12700" algn="l" rtl="0">
              <a:lnSpc>
                <a:spcPct val="90000"/>
              </a:lnSpc>
              <a:spcBef>
                <a:spcPct val="0"/>
              </a:spcBef>
            </a:pPr>
            <a:r>
              <a:rPr lang="en-US" sz="3600" kern="1200" spc="-10">
                <a:solidFill>
                  <a:schemeClr val="tx1"/>
                </a:solidFill>
                <a:latin typeface="+mj-lt"/>
                <a:ea typeface="+mj-ea"/>
                <a:cs typeface="+mj-cs"/>
              </a:rPr>
              <a:t>Residuals</a:t>
            </a:r>
          </a:p>
        </p:txBody>
      </p:sp>
      <mc:AlternateContent xmlns:mc="http://schemas.openxmlformats.org/markup-compatibility/2006" xmlns:a14="http://schemas.microsoft.com/office/drawing/2010/main">
        <mc:Choice Requires="a14">
          <p:sp>
            <p:nvSpPr>
              <p:cNvPr id="3" name="object 3"/>
              <p:cNvSpPr txBox="1"/>
              <p:nvPr/>
            </p:nvSpPr>
            <p:spPr>
              <a:xfrm>
                <a:off x="1045029" y="2524721"/>
                <a:ext cx="4991629" cy="3677123"/>
              </a:xfrm>
              <a:prstGeom prst="rect">
                <a:avLst/>
              </a:prstGeom>
            </p:spPr>
            <p:txBody>
              <a:bodyPr vert="horz" lIns="91440" tIns="45720" rIns="91440" bIns="45720" rtlCol="0" anchor="ctr">
                <a:normAutofit/>
              </a:bodyPr>
              <a:lstStyle/>
              <a:p>
                <a:pPr marL="196850" marR="87630" lvl="0" indent="-228600" algn="l" defTabSz="914400" rtl="0" eaLnBrk="1" fontAlgn="auto" latinLnBrk="0" hangingPunct="1">
                  <a:lnSpc>
                    <a:spcPct val="90000"/>
                  </a:lnSpc>
                  <a:spcBef>
                    <a:spcPts val="110"/>
                  </a:spcBef>
                  <a:spcAft>
                    <a:spcPts val="0"/>
                  </a:spcAft>
                  <a:buClrTx/>
                  <a:buSzTx/>
                  <a:buFont typeface="Arial" panose="020B0604020202020204" pitchFamily="34" charset="0"/>
                  <a:buChar char="•"/>
                  <a:tabLst>
                    <a:tab pos="196850" algn="l"/>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Residual</a:t>
                </a:r>
                <a:r>
                  <a:rPr kumimoji="0" lang="en-US" sz="1800" b="0" i="0" u="none" strike="noStrike" kern="1200" cap="none" spc="-7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a:ln>
                      <a:noFill/>
                    </a:ln>
                    <a:solidFill>
                      <a:prstClr val="black"/>
                    </a:solidFill>
                    <a:effectLst/>
                    <a:uLnTx/>
                    <a:uFillTx/>
                    <a:latin typeface="Calibri"/>
                    <a:ea typeface="+mn-ea"/>
                    <a:cs typeface="+mn-cs"/>
                  </a:rPr>
                  <a:t>is</a:t>
                </a:r>
                <a:r>
                  <a:rPr kumimoji="0" lang="en-US" sz="1800" b="0" i="0" u="none" strike="noStrike" kern="1200" cap="none" spc="-4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a:ln>
                      <a:noFill/>
                    </a:ln>
                    <a:solidFill>
                      <a:prstClr val="black"/>
                    </a:solidFill>
                    <a:effectLst/>
                    <a:uLnTx/>
                    <a:uFillTx/>
                    <a:latin typeface="Calibri"/>
                    <a:ea typeface="+mn-ea"/>
                    <a:cs typeface="+mn-cs"/>
                  </a:rPr>
                  <a:t>the</a:t>
                </a:r>
                <a:r>
                  <a:rPr kumimoji="0" lang="en-US" sz="1800" b="0" i="0" u="none" strike="noStrike" kern="1200" cap="none" spc="-50" normalizeH="0" baseline="0" noProof="0">
                    <a:ln>
                      <a:noFill/>
                    </a:ln>
                    <a:solidFill>
                      <a:prstClr val="black"/>
                    </a:solidFill>
                    <a:effectLst/>
                    <a:uLnTx/>
                    <a:uFillTx/>
                    <a:latin typeface="Calibri"/>
                    <a:ea typeface="+mn-ea"/>
                    <a:cs typeface="+mn-cs"/>
                  </a:rPr>
                  <a:t> </a:t>
                </a:r>
                <a:r>
                  <a:rPr kumimoji="0" lang="en-US" sz="1800" b="0" i="0" u="none" strike="noStrike" kern="1200" cap="none" spc="-10" normalizeH="0" baseline="0" noProof="0">
                    <a:ln>
                      <a:noFill/>
                    </a:ln>
                    <a:solidFill>
                      <a:prstClr val="black"/>
                    </a:solidFill>
                    <a:effectLst/>
                    <a:uLnTx/>
                    <a:uFillTx/>
                    <a:latin typeface="Calibri"/>
                    <a:ea typeface="+mn-ea"/>
                    <a:cs typeface="+mn-cs"/>
                  </a:rPr>
                  <a:t>difference </a:t>
                </a:r>
                <a:r>
                  <a:rPr kumimoji="0" lang="en-US" sz="1800" b="0" i="0" u="none" strike="noStrike" kern="1200" cap="none" spc="0" normalizeH="0" baseline="0" noProof="0">
                    <a:ln>
                      <a:noFill/>
                    </a:ln>
                    <a:solidFill>
                      <a:prstClr val="black"/>
                    </a:solidFill>
                    <a:effectLst/>
                    <a:uLnTx/>
                    <a:uFillTx/>
                    <a:latin typeface="Calibri"/>
                    <a:ea typeface="+mn-ea"/>
                    <a:cs typeface="+mn-cs"/>
                  </a:rPr>
                  <a:t>between</a:t>
                </a:r>
                <a:r>
                  <a:rPr kumimoji="0" lang="en-US" sz="1800" b="0" i="0" u="none" strike="noStrike" kern="1200" cap="none" spc="-25"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a:ln>
                      <a:noFill/>
                    </a:ln>
                    <a:solidFill>
                      <a:prstClr val="black"/>
                    </a:solidFill>
                    <a:effectLst/>
                    <a:uLnTx/>
                    <a:uFillTx/>
                    <a:latin typeface="Calibri"/>
                    <a:ea typeface="+mn-ea"/>
                    <a:cs typeface="+mn-cs"/>
                  </a:rPr>
                  <a:t>the</a:t>
                </a:r>
                <a:r>
                  <a:rPr kumimoji="0" lang="en-US" sz="1800" b="0" i="0" u="none" strike="noStrike" kern="1200" cap="none" spc="-25" normalizeH="0" baseline="0" noProof="0">
                    <a:ln>
                      <a:noFill/>
                    </a:ln>
                    <a:solidFill>
                      <a:prstClr val="black"/>
                    </a:solidFill>
                    <a:effectLst/>
                    <a:uLnTx/>
                    <a:uFillTx/>
                    <a:latin typeface="Calibri"/>
                    <a:ea typeface="+mn-ea"/>
                    <a:cs typeface="+mn-cs"/>
                  </a:rPr>
                  <a:t> </a:t>
                </a:r>
                <a:r>
                  <a:rPr kumimoji="0" lang="en-US" sz="1800" b="0" i="0" u="none" strike="noStrike" kern="1200" cap="none" spc="-10" normalizeH="0" baseline="0" noProof="0">
                    <a:ln>
                      <a:noFill/>
                    </a:ln>
                    <a:solidFill>
                      <a:prstClr val="black"/>
                    </a:solidFill>
                    <a:effectLst/>
                    <a:uLnTx/>
                    <a:uFillTx/>
                    <a:latin typeface="Calibri"/>
                    <a:ea typeface="+mn-ea"/>
                    <a:cs typeface="+mn-cs"/>
                  </a:rPr>
                  <a:t>observed</a:t>
                </a:r>
                <a:r>
                  <a:rPr kumimoji="0" lang="en-US" sz="1800" b="0" i="0" u="none" strike="noStrike" kern="1200" cap="none" spc="-140" normalizeH="0" baseline="0" noProof="0">
                    <a:ln>
                      <a:noFill/>
                    </a:ln>
                    <a:solidFill>
                      <a:prstClr val="black"/>
                    </a:solidFill>
                    <a:effectLst/>
                    <a:uLnTx/>
                    <a:uFillTx/>
                    <a:latin typeface="Calibri"/>
                    <a:ea typeface="+mn-ea"/>
                    <a:cs typeface="+mn-cs"/>
                  </a:rPr>
                  <a:t> </a:t>
                </a:r>
                <a:r>
                  <a:rPr kumimoji="0" lang="en-US" sz="1800" b="0" i="0" u="none" strike="noStrike" kern="1200" cap="none" spc="35" normalizeH="0" baseline="0" noProof="0">
                    <a:ln>
                      <a:noFill/>
                    </a:ln>
                    <a:solidFill>
                      <a:prstClr val="black"/>
                    </a:solidFill>
                    <a:effectLst/>
                    <a:uLnTx/>
                    <a:uFillTx/>
                    <a:latin typeface="Calibri"/>
                    <a:ea typeface="+mn-ea"/>
                    <a:cs typeface="+mn-cs"/>
                  </a:rPr>
                  <a:t>(𝑦</a:t>
                </a:r>
                <a:r>
                  <a:rPr kumimoji="0" lang="en-US" sz="1800" b="0" i="0" u="none" strike="noStrike" kern="1200" cap="none" spc="52" normalizeH="0" baseline="-16666" noProof="0">
                    <a:ln>
                      <a:noFill/>
                    </a:ln>
                    <a:solidFill>
                      <a:prstClr val="black"/>
                    </a:solidFill>
                    <a:effectLst/>
                    <a:uLnTx/>
                    <a:uFillTx/>
                    <a:latin typeface="Calibri"/>
                    <a:ea typeface="+mn-ea"/>
                    <a:cs typeface="+mn-cs"/>
                  </a:rPr>
                  <a:t>i</a:t>
                </a:r>
                <a:r>
                  <a:rPr kumimoji="0" lang="en-US" sz="1800" b="0" i="0" u="none" strike="noStrike" kern="1200" cap="none" spc="35"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a:ln>
                      <a:noFill/>
                    </a:ln>
                    <a:solidFill>
                      <a:prstClr val="black"/>
                    </a:solidFill>
                    <a:effectLst/>
                    <a:uLnTx/>
                    <a:uFillTx/>
                    <a:latin typeface="Calibri"/>
                    <a:ea typeface="+mn-ea"/>
                    <a:cs typeface="+mn-cs"/>
                  </a:rPr>
                  <a:t>and</a:t>
                </a:r>
                <a:r>
                  <a:rPr kumimoji="0" lang="en-US" sz="1800" b="0" i="0" u="none" strike="noStrike" kern="1200" cap="none" spc="-5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a:ln>
                      <a:noFill/>
                    </a:ln>
                    <a:solidFill>
                      <a:prstClr val="black"/>
                    </a:solidFill>
                    <a:effectLst/>
                    <a:uLnTx/>
                    <a:uFillTx/>
                    <a:latin typeface="Calibri"/>
                    <a:ea typeface="+mn-ea"/>
                    <a:cs typeface="+mn-cs"/>
                  </a:rPr>
                  <a:t>predicted</a:t>
                </a:r>
                <a:r>
                  <a:rPr kumimoji="0" lang="en-US" sz="1800" b="0" i="0" u="none" strike="noStrike" kern="1200" cap="none" spc="-80" normalizeH="0" baseline="0" noProof="0">
                    <a:ln>
                      <a:noFill/>
                    </a:ln>
                    <a:solidFill>
                      <a:prstClr val="black"/>
                    </a:solidFill>
                    <a:effectLst/>
                    <a:uLnTx/>
                    <a:uFillTx/>
                    <a:latin typeface="Calibri"/>
                    <a:ea typeface="+mn-ea"/>
                    <a:cs typeface="+mn-cs"/>
                  </a:rPr>
                  <a:t> </a:t>
                </a:r>
                <a14:m>
                  <m:oMath xmlns:m="http://schemas.openxmlformats.org/officeDocument/2006/math">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e>
                    </m:acc>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endParaRPr kumimoji="0" lang="en-US" sz="1800" b="0" i="0" u="none" strike="noStrike" kern="1200" cap="none" spc="-80" normalizeH="0" baseline="0" noProof="0">
                  <a:ln>
                    <a:noFill/>
                  </a:ln>
                  <a:solidFill>
                    <a:prstClr val="black"/>
                  </a:solidFill>
                  <a:effectLst/>
                  <a:uLnTx/>
                  <a:uFillTx/>
                  <a:latin typeface="Calibri"/>
                  <a:ea typeface="+mn-ea"/>
                  <a:cs typeface="+mn-cs"/>
                </a:endParaRPr>
              </a:p>
              <a:p>
                <a:pPr marL="25400" marR="87630" lvl="0" indent="-228600" algn="l" defTabSz="914400" rtl="0" eaLnBrk="1" fontAlgn="auto" latinLnBrk="0" hangingPunct="1">
                  <a:lnSpc>
                    <a:spcPct val="90000"/>
                  </a:lnSpc>
                  <a:spcBef>
                    <a:spcPts val="110"/>
                  </a:spcBef>
                  <a:spcAft>
                    <a:spcPts val="0"/>
                  </a:spcAft>
                  <a:buClrTx/>
                  <a:buSzTx/>
                  <a:buFont typeface="Arial" panose="020B0604020202020204" pitchFamily="34" charset="0"/>
                  <a:buChar char="•"/>
                  <a:tabLst>
                    <a:tab pos="196850" algn="l"/>
                  </a:tabLst>
                  <a:defRPr/>
                </a:pPr>
                <a:r>
                  <a:rPr kumimoji="0" lang="en-US" sz="1800" b="0" i="0" u="none" strike="noStrike" kern="1200" cap="none" spc="-80" normalizeH="0" baseline="0" noProof="0">
                    <a:ln>
                      <a:noFill/>
                    </a:ln>
                    <a:solidFill>
                      <a:prstClr val="black"/>
                    </a:solidFill>
                    <a:effectLst/>
                    <a:uLnTx/>
                    <a:uFillTx/>
                    <a:latin typeface="Calibri"/>
                    <a:ea typeface="+mn-ea"/>
                    <a:cs typeface="+mn-cs"/>
                  </a:rPr>
                  <a:t> 		</a:t>
                </a:r>
                <a:r>
                  <a:rPr kumimoji="0" lang="en-US" sz="1800" b="0" i="0" u="none" strike="noStrike" kern="1200" cap="none" spc="35" normalizeH="0" baseline="0" noProof="0">
                    <a:ln>
                      <a:noFill/>
                    </a:ln>
                    <a:solidFill>
                      <a:prstClr val="black"/>
                    </a:solidFill>
                    <a:effectLst/>
                    <a:uLnTx/>
                    <a:uFillTx/>
                    <a:latin typeface="Calibri"/>
                    <a:ea typeface="+mn-ea"/>
                    <a:cs typeface="+mn-cs"/>
                  </a:rPr>
                  <a:t>e</a:t>
                </a:r>
                <a:r>
                  <a:rPr kumimoji="0" lang="en-US" sz="1800" b="0" i="0" u="none" strike="noStrike" kern="1200" cap="none" spc="52" normalizeH="0" baseline="-16666" noProof="0">
                    <a:ln>
                      <a:noFill/>
                    </a:ln>
                    <a:solidFill>
                      <a:prstClr val="black"/>
                    </a:solidFill>
                    <a:effectLst/>
                    <a:uLnTx/>
                    <a:uFillTx/>
                    <a:latin typeface="Calibri"/>
                    <a:ea typeface="+mn-ea"/>
                    <a:cs typeface="+mn-cs"/>
                  </a:rPr>
                  <a:t>i </a:t>
                </a:r>
                <a:r>
                  <a:rPr kumimoji="0" lang="en-US" sz="1800" b="0" i="0" u="none" strike="noStrike" kern="1200" cap="none" spc="-80" normalizeH="0" baseline="0" noProof="0">
                    <a:ln>
                      <a:noFill/>
                    </a:ln>
                    <a:solidFill>
                      <a:prstClr val="black"/>
                    </a:solidFill>
                    <a:effectLst/>
                    <a:uLnTx/>
                    <a:uFillTx/>
                    <a:latin typeface="Calibri"/>
                    <a:ea typeface="+mn-ea"/>
                    <a:cs typeface="+mn-cs"/>
                  </a:rPr>
                  <a:t>= </a:t>
                </a:r>
                <a:r>
                  <a:rPr kumimoji="0" lang="en-US" sz="1800" b="0" i="0" u="none" strike="noStrike" kern="1200" cap="none" spc="35" normalizeH="0" baseline="0" noProof="0">
                    <a:ln>
                      <a:noFill/>
                    </a:ln>
                    <a:solidFill>
                      <a:prstClr val="black"/>
                    </a:solidFill>
                    <a:effectLst/>
                    <a:uLnTx/>
                    <a:uFillTx/>
                    <a:latin typeface="Calibri"/>
                    <a:ea typeface="+mn-ea"/>
                    <a:cs typeface="+mn-cs"/>
                  </a:rPr>
                  <a:t>𝑦</a:t>
                </a:r>
                <a:r>
                  <a:rPr kumimoji="0" lang="en-US" sz="1800" b="0" i="0" u="none" strike="noStrike" kern="1200" cap="none" spc="52" normalizeH="0" baseline="-16666" noProof="0">
                    <a:ln>
                      <a:noFill/>
                    </a:ln>
                    <a:solidFill>
                      <a:prstClr val="black"/>
                    </a:solidFill>
                    <a:effectLst/>
                    <a:uLnTx/>
                    <a:uFillTx/>
                    <a:latin typeface="Calibri"/>
                    <a:ea typeface="+mn-ea"/>
                    <a:cs typeface="+mn-cs"/>
                  </a:rPr>
                  <a:t>i</a:t>
                </a:r>
                <a:r>
                  <a:rPr kumimoji="0" lang="en-US" sz="1800" b="0" i="0" u="none" strike="noStrike" kern="1200" cap="none" spc="-80" normalizeH="0" baseline="0" noProof="0">
                    <a:ln>
                      <a:noFill/>
                    </a:ln>
                    <a:solidFill>
                      <a:prstClr val="black"/>
                    </a:solidFill>
                    <a:effectLst/>
                    <a:uLnTx/>
                    <a:uFillTx/>
                    <a:latin typeface="Calibri"/>
                    <a:ea typeface="+mn-ea"/>
                    <a:cs typeface="+mn-cs"/>
                  </a:rPr>
                  <a:t> - </a:t>
                </a:r>
                <a14:m>
                  <m:oMath xmlns:m="http://schemas.openxmlformats.org/officeDocument/2006/math">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e>
                    </m:acc>
                  </m:oMath>
                </a14:m>
                <a:endParaRPr kumimoji="0" lang="en-US" sz="1800" b="0" i="0" u="none" strike="noStrike" kern="1200" cap="none" spc="-80" normalizeH="0" baseline="0" noProof="0">
                  <a:ln>
                    <a:noFill/>
                  </a:ln>
                  <a:solidFill>
                    <a:prstClr val="black"/>
                  </a:solidFill>
                  <a:effectLst/>
                  <a:uLnTx/>
                  <a:uFillTx/>
                  <a:latin typeface="Calibri"/>
                  <a:ea typeface="+mn-ea"/>
                  <a:cs typeface="+mn-cs"/>
                </a:endParaRPr>
              </a:p>
              <a:p>
                <a:pPr marL="196850" marR="87630" lvl="0" indent="-228600" algn="l" defTabSz="914400" rtl="0" eaLnBrk="1" fontAlgn="auto" latinLnBrk="0" hangingPunct="1">
                  <a:lnSpc>
                    <a:spcPct val="90000"/>
                  </a:lnSpc>
                  <a:spcBef>
                    <a:spcPts val="110"/>
                  </a:spcBef>
                  <a:spcAft>
                    <a:spcPts val="0"/>
                  </a:spcAft>
                  <a:buClrTx/>
                  <a:buSzTx/>
                  <a:buFont typeface="Arial" panose="020B0604020202020204" pitchFamily="34" charset="0"/>
                  <a:buChar char="•"/>
                  <a:tabLst>
                    <a:tab pos="196850" algn="l"/>
                  </a:tabLst>
                  <a:defRPr/>
                </a:pPr>
                <a:endParaRPr kumimoji="0" lang="en-US" sz="1800" b="0" i="0" u="none" strike="noStrike" kern="1200" cap="none" spc="0" normalizeH="0" baseline="-16666" noProof="0">
                  <a:ln>
                    <a:noFill/>
                  </a:ln>
                  <a:solidFill>
                    <a:prstClr val="black"/>
                  </a:solidFill>
                  <a:effectLst/>
                  <a:uLnTx/>
                  <a:uFillTx/>
                  <a:latin typeface="Calibri"/>
                  <a:ea typeface="+mn-ea"/>
                  <a:cs typeface="+mn-cs"/>
                </a:endParaRPr>
              </a:p>
              <a:p>
                <a:pPr marL="654050" marR="17780" lvl="1" indent="-228600" algn="l" defTabSz="914400" rtl="0" eaLnBrk="1" fontAlgn="auto" latinLnBrk="0" hangingPunct="1">
                  <a:lnSpc>
                    <a:spcPct val="90000"/>
                  </a:lnSpc>
                  <a:spcBef>
                    <a:spcPts val="615"/>
                  </a:spcBef>
                  <a:spcAft>
                    <a:spcPts val="0"/>
                  </a:spcAft>
                  <a:buClrTx/>
                  <a:buSzTx/>
                  <a:buFont typeface="Arial" panose="020B0604020202020204" pitchFamily="34" charset="0"/>
                  <a:buChar char="•"/>
                  <a:tabLst>
                    <a:tab pos="654050" algn="l"/>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living</a:t>
                </a:r>
                <a:r>
                  <a:rPr kumimoji="0" lang="en-US" sz="1800" b="0" i="0" u="none" strike="noStrike" kern="1200" cap="none" spc="-35"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a:ln>
                      <a:noFill/>
                    </a:ln>
                    <a:solidFill>
                      <a:prstClr val="black"/>
                    </a:solidFill>
                    <a:effectLst/>
                    <a:uLnTx/>
                    <a:uFillTx/>
                    <a:latin typeface="Calibri"/>
                    <a:ea typeface="+mn-ea"/>
                    <a:cs typeface="+mn-cs"/>
                  </a:rPr>
                  <a:t>in</a:t>
                </a:r>
                <a:r>
                  <a:rPr kumimoji="0" lang="en-US" sz="1800" b="0" i="0" u="none" strike="noStrike" kern="1200" cap="none" spc="-15"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a:ln>
                      <a:noFill/>
                    </a:ln>
                    <a:solidFill>
                      <a:prstClr val="black"/>
                    </a:solidFill>
                    <a:effectLst/>
                    <a:uLnTx/>
                    <a:uFillTx/>
                    <a:latin typeface="Calibri"/>
                    <a:ea typeface="+mn-ea"/>
                    <a:cs typeface="+mn-cs"/>
                  </a:rPr>
                  <a:t>poverty</a:t>
                </a:r>
                <a:r>
                  <a:rPr kumimoji="0" lang="en-US" sz="1800" b="0" i="0" u="none" strike="noStrike" kern="1200" cap="none" spc="-2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a:ln>
                      <a:noFill/>
                    </a:ln>
                    <a:solidFill>
                      <a:prstClr val="black"/>
                    </a:solidFill>
                    <a:effectLst/>
                    <a:uLnTx/>
                    <a:uFillTx/>
                    <a:latin typeface="Calibri"/>
                    <a:ea typeface="+mn-ea"/>
                    <a:cs typeface="+mn-cs"/>
                  </a:rPr>
                  <a:t>in</a:t>
                </a:r>
                <a:r>
                  <a:rPr kumimoji="0" lang="en-US" sz="1800" b="0" i="0" u="none" strike="noStrike" kern="1200" cap="none" spc="-15"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a:ln>
                      <a:noFill/>
                    </a:ln>
                    <a:solidFill>
                      <a:prstClr val="black"/>
                    </a:solidFill>
                    <a:effectLst/>
                    <a:uLnTx/>
                    <a:uFillTx/>
                    <a:latin typeface="Calibri"/>
                    <a:ea typeface="+mn-ea"/>
                    <a:cs typeface="+mn-cs"/>
                  </a:rPr>
                  <a:t>DC </a:t>
                </a:r>
                <a:r>
                  <a:rPr kumimoji="0" lang="en-US" sz="1800" b="0" i="0" u="none" strike="noStrike" kern="1200" cap="none" spc="-25" normalizeH="0" baseline="0" noProof="0">
                    <a:ln>
                      <a:noFill/>
                    </a:ln>
                    <a:solidFill>
                      <a:prstClr val="black"/>
                    </a:solidFill>
                    <a:effectLst/>
                    <a:uLnTx/>
                    <a:uFillTx/>
                    <a:latin typeface="Calibri"/>
                    <a:ea typeface="+mn-ea"/>
                    <a:cs typeface="+mn-cs"/>
                  </a:rPr>
                  <a:t>is </a:t>
                </a:r>
                <a:r>
                  <a:rPr kumimoji="0" lang="en-US" sz="1800" b="0" i="0" u="none" strike="noStrike" kern="1200" cap="none" spc="0" normalizeH="0" baseline="0" noProof="0">
                    <a:ln>
                      <a:noFill/>
                    </a:ln>
                    <a:solidFill>
                      <a:prstClr val="black"/>
                    </a:solidFill>
                    <a:effectLst/>
                    <a:uLnTx/>
                    <a:uFillTx/>
                    <a:latin typeface="Calibri"/>
                    <a:ea typeface="+mn-ea"/>
                    <a:cs typeface="+mn-cs"/>
                  </a:rPr>
                  <a:t>5.44%</a:t>
                </a:r>
                <a:r>
                  <a:rPr kumimoji="0" lang="en-US" sz="1800" b="0" i="0" u="none" strike="noStrike" kern="1200" cap="none" spc="-35"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a:ln>
                      <a:noFill/>
                    </a:ln>
                    <a:solidFill>
                      <a:prstClr val="black"/>
                    </a:solidFill>
                    <a:effectLst/>
                    <a:uLnTx/>
                    <a:uFillTx/>
                    <a:latin typeface="Calibri"/>
                    <a:ea typeface="+mn-ea"/>
                    <a:cs typeface="+mn-cs"/>
                  </a:rPr>
                  <a:t>more</a:t>
                </a:r>
                <a:r>
                  <a:rPr kumimoji="0" lang="en-US" sz="1800" b="0" i="0" u="none" strike="noStrike" kern="1200" cap="none" spc="-25"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a:ln>
                      <a:noFill/>
                    </a:ln>
                    <a:solidFill>
                      <a:prstClr val="black"/>
                    </a:solidFill>
                    <a:effectLst/>
                    <a:uLnTx/>
                    <a:uFillTx/>
                    <a:latin typeface="Calibri"/>
                    <a:ea typeface="+mn-ea"/>
                    <a:cs typeface="+mn-cs"/>
                  </a:rPr>
                  <a:t>than</a:t>
                </a:r>
                <a:r>
                  <a:rPr kumimoji="0" lang="en-US" sz="1800" b="0" i="0" u="none" strike="noStrike" kern="1200" cap="none" spc="-75" normalizeH="0" baseline="0" noProof="0">
                    <a:ln>
                      <a:noFill/>
                    </a:ln>
                    <a:solidFill>
                      <a:prstClr val="black"/>
                    </a:solidFill>
                    <a:effectLst/>
                    <a:uLnTx/>
                    <a:uFillTx/>
                    <a:latin typeface="Calibri"/>
                    <a:ea typeface="+mn-ea"/>
                    <a:cs typeface="+mn-cs"/>
                  </a:rPr>
                  <a:t> </a:t>
                </a:r>
                <a:r>
                  <a:rPr kumimoji="0" lang="en-US" sz="1800" b="0" i="0" u="none" strike="noStrike" kern="1200" cap="none" spc="-10" normalizeH="0" baseline="0" noProof="0">
                    <a:ln>
                      <a:noFill/>
                    </a:ln>
                    <a:solidFill>
                      <a:prstClr val="black"/>
                    </a:solidFill>
                    <a:effectLst/>
                    <a:uLnTx/>
                    <a:uFillTx/>
                    <a:latin typeface="Calibri"/>
                    <a:ea typeface="+mn-ea"/>
                    <a:cs typeface="+mn-cs"/>
                  </a:rPr>
                  <a:t>predicted.</a:t>
                </a: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654050" marR="220345" lvl="1" indent="-228600" algn="l" defTabSz="914400" rtl="0" eaLnBrk="1" fontAlgn="auto" latinLnBrk="0" hangingPunct="1">
                  <a:lnSpc>
                    <a:spcPct val="90000"/>
                  </a:lnSpc>
                  <a:spcBef>
                    <a:spcPts val="530"/>
                  </a:spcBef>
                  <a:spcAft>
                    <a:spcPts val="0"/>
                  </a:spcAft>
                  <a:buClrTx/>
                  <a:buSzTx/>
                  <a:buFont typeface="Arial" panose="020B0604020202020204" pitchFamily="34" charset="0"/>
                  <a:buChar char="•"/>
                  <a:tabLst>
                    <a:tab pos="654050" algn="l"/>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living</a:t>
                </a:r>
                <a:r>
                  <a:rPr kumimoji="0" lang="en-US" sz="1800" b="0" i="0" u="none" strike="noStrike" kern="1200" cap="none" spc="-35"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a:ln>
                      <a:noFill/>
                    </a:ln>
                    <a:solidFill>
                      <a:prstClr val="black"/>
                    </a:solidFill>
                    <a:effectLst/>
                    <a:uLnTx/>
                    <a:uFillTx/>
                    <a:latin typeface="Calibri"/>
                    <a:ea typeface="+mn-ea"/>
                    <a:cs typeface="+mn-cs"/>
                  </a:rPr>
                  <a:t>in</a:t>
                </a:r>
                <a:r>
                  <a:rPr kumimoji="0" lang="en-US" sz="1800" b="0" i="0" u="none" strike="noStrike" kern="1200" cap="none" spc="-2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a:ln>
                      <a:noFill/>
                    </a:ln>
                    <a:solidFill>
                      <a:prstClr val="black"/>
                    </a:solidFill>
                    <a:effectLst/>
                    <a:uLnTx/>
                    <a:uFillTx/>
                    <a:latin typeface="Calibri"/>
                    <a:ea typeface="+mn-ea"/>
                    <a:cs typeface="+mn-cs"/>
                  </a:rPr>
                  <a:t>poverty</a:t>
                </a:r>
                <a:r>
                  <a:rPr kumimoji="0" lang="en-US" sz="1800" b="0" i="0" u="none" strike="noStrike" kern="1200" cap="none" spc="-2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a:ln>
                      <a:noFill/>
                    </a:ln>
                    <a:solidFill>
                      <a:prstClr val="black"/>
                    </a:solidFill>
                    <a:effectLst/>
                    <a:uLnTx/>
                    <a:uFillTx/>
                    <a:latin typeface="Calibri"/>
                    <a:ea typeface="+mn-ea"/>
                    <a:cs typeface="+mn-cs"/>
                  </a:rPr>
                  <a:t>in</a:t>
                </a:r>
                <a:r>
                  <a:rPr kumimoji="0" lang="en-US" sz="1800" b="0" i="0" u="none" strike="noStrike" kern="1200" cap="none" spc="-2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a:ln>
                      <a:noFill/>
                    </a:ln>
                    <a:solidFill>
                      <a:prstClr val="black"/>
                    </a:solidFill>
                    <a:effectLst/>
                    <a:uLnTx/>
                    <a:uFillTx/>
                    <a:latin typeface="Calibri"/>
                    <a:ea typeface="+mn-ea"/>
                    <a:cs typeface="+mn-cs"/>
                  </a:rPr>
                  <a:t>RI</a:t>
                </a:r>
                <a:r>
                  <a:rPr kumimoji="0" lang="en-US" sz="1800" b="0" i="0" u="none" strike="noStrike" kern="1200" cap="none" spc="-20" normalizeH="0" baseline="0" noProof="0">
                    <a:ln>
                      <a:noFill/>
                    </a:ln>
                    <a:solidFill>
                      <a:prstClr val="black"/>
                    </a:solidFill>
                    <a:effectLst/>
                    <a:uLnTx/>
                    <a:uFillTx/>
                    <a:latin typeface="Calibri"/>
                    <a:ea typeface="+mn-ea"/>
                    <a:cs typeface="+mn-cs"/>
                  </a:rPr>
                  <a:t> </a:t>
                </a:r>
                <a:r>
                  <a:rPr kumimoji="0" lang="en-US" sz="1800" b="0" i="0" u="none" strike="noStrike" kern="1200" cap="none" spc="-25" normalizeH="0" baseline="0" noProof="0">
                    <a:ln>
                      <a:noFill/>
                    </a:ln>
                    <a:solidFill>
                      <a:prstClr val="black"/>
                    </a:solidFill>
                    <a:effectLst/>
                    <a:uLnTx/>
                    <a:uFillTx/>
                    <a:latin typeface="Calibri"/>
                    <a:ea typeface="+mn-ea"/>
                    <a:cs typeface="+mn-cs"/>
                  </a:rPr>
                  <a:t>is </a:t>
                </a:r>
                <a:r>
                  <a:rPr kumimoji="0" lang="en-US" sz="1800" b="0" i="0" u="none" strike="noStrike" kern="1200" cap="none" spc="0" normalizeH="0" baseline="0" noProof="0">
                    <a:ln>
                      <a:noFill/>
                    </a:ln>
                    <a:solidFill>
                      <a:prstClr val="black"/>
                    </a:solidFill>
                    <a:effectLst/>
                    <a:uLnTx/>
                    <a:uFillTx/>
                    <a:latin typeface="Calibri"/>
                    <a:ea typeface="+mn-ea"/>
                    <a:cs typeface="+mn-cs"/>
                  </a:rPr>
                  <a:t>4.16%</a:t>
                </a:r>
                <a:r>
                  <a:rPr kumimoji="0" lang="en-US" sz="1800" b="0" i="0" u="none" strike="noStrike" kern="1200" cap="none" spc="-45"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a:ln>
                      <a:noFill/>
                    </a:ln>
                    <a:solidFill>
                      <a:prstClr val="black"/>
                    </a:solidFill>
                    <a:effectLst/>
                    <a:uLnTx/>
                    <a:uFillTx/>
                    <a:latin typeface="Calibri"/>
                    <a:ea typeface="+mn-ea"/>
                    <a:cs typeface="+mn-cs"/>
                  </a:rPr>
                  <a:t>less</a:t>
                </a:r>
                <a:r>
                  <a:rPr kumimoji="0" lang="en-US" sz="1800" b="0" i="0" u="none" strike="noStrike" kern="1200" cap="none" spc="-45"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a:ln>
                      <a:noFill/>
                    </a:ln>
                    <a:solidFill>
                      <a:prstClr val="black"/>
                    </a:solidFill>
                    <a:effectLst/>
                    <a:uLnTx/>
                    <a:uFillTx/>
                    <a:latin typeface="Calibri"/>
                    <a:ea typeface="+mn-ea"/>
                    <a:cs typeface="+mn-cs"/>
                  </a:rPr>
                  <a:t>than</a:t>
                </a:r>
                <a:r>
                  <a:rPr kumimoji="0" lang="en-US" sz="1800" b="0" i="0" u="none" strike="noStrike" kern="1200" cap="none" spc="-55" normalizeH="0" baseline="0" noProof="0">
                    <a:ln>
                      <a:noFill/>
                    </a:ln>
                    <a:solidFill>
                      <a:prstClr val="black"/>
                    </a:solidFill>
                    <a:effectLst/>
                    <a:uLnTx/>
                    <a:uFillTx/>
                    <a:latin typeface="Calibri"/>
                    <a:ea typeface="+mn-ea"/>
                    <a:cs typeface="+mn-cs"/>
                  </a:rPr>
                  <a:t> </a:t>
                </a:r>
                <a:r>
                  <a:rPr kumimoji="0" lang="en-US" sz="1800" b="0" i="0" u="none" strike="noStrike" kern="1200" cap="none" spc="-10" normalizeH="0" baseline="0" noProof="0">
                    <a:ln>
                      <a:noFill/>
                    </a:ln>
                    <a:solidFill>
                      <a:prstClr val="black"/>
                    </a:solidFill>
                    <a:effectLst/>
                    <a:uLnTx/>
                    <a:uFillTx/>
                    <a:latin typeface="Calibri"/>
                    <a:ea typeface="+mn-ea"/>
                    <a:cs typeface="+mn-cs"/>
                  </a:rPr>
                  <a:t>predicted.</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mc:Choice>
        <mc:Fallback xmlns="">
          <p:sp>
            <p:nvSpPr>
              <p:cNvPr id="3" name="object 3"/>
              <p:cNvSpPr txBox="1">
                <a:spLocks noRot="1" noChangeAspect="1" noMove="1" noResize="1" noEditPoints="1" noAdjustHandles="1" noChangeArrowheads="1" noChangeShapeType="1" noTextEdit="1"/>
              </p:cNvSpPr>
              <p:nvPr/>
            </p:nvSpPr>
            <p:spPr>
              <a:xfrm>
                <a:off x="1045029" y="2524721"/>
                <a:ext cx="4991629" cy="3677123"/>
              </a:xfrm>
              <a:prstGeom prst="rect">
                <a:avLst/>
              </a:prstGeom>
              <a:blipFill>
                <a:blip r:embed="rId2"/>
                <a:stretch>
                  <a:fillRect l="-733"/>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4" name="object 4"/>
          <p:cNvPicPr/>
          <p:nvPr/>
        </p:nvPicPr>
        <p:blipFill>
          <a:blip r:embed="rId3" cstate="print"/>
          <a:stretch>
            <a:fillRect/>
          </a:stretch>
        </p:blipFill>
        <p:spPr>
          <a:xfrm>
            <a:off x="6930492" y="1843748"/>
            <a:ext cx="5102949" cy="4176049"/>
          </a:xfrm>
          <a:prstGeom prst="rect">
            <a:avLst/>
          </a:prstGeom>
        </p:spPr>
      </p:pic>
      <p:cxnSp>
        <p:nvCxnSpPr>
          <p:cNvPr id="20" name="Straight Connector 1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lose-up of a leaf&#10;&#10;Description automatically generated">
            <a:extLst>
              <a:ext uri="{FF2B5EF4-FFF2-40B4-BE49-F238E27FC236}">
                <a16:creationId xmlns:a16="http://schemas.microsoft.com/office/drawing/2014/main" id="{D50E46C7-ADE9-838E-4B17-7F7301BC8FE9}"/>
              </a:ext>
            </a:extLst>
          </p:cNvPr>
          <p:cNvPicPr>
            <a:picLocks noChangeAspect="1"/>
          </p:cNvPicPr>
          <p:nvPr/>
        </p:nvPicPr>
        <p:blipFill rotWithShape="1">
          <a:blip r:embed="rId2">
            <a:duotone>
              <a:schemeClr val="bg2">
                <a:shade val="45000"/>
                <a:satMod val="135000"/>
              </a:schemeClr>
              <a:prstClr val="white"/>
            </a:duotone>
          </a:blip>
          <a:srcRect t="7680" b="805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object 2"/>
          <p:cNvSpPr txBox="1">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marL="12700" algn="l" rtl="0">
              <a:lnSpc>
                <a:spcPct val="90000"/>
              </a:lnSpc>
              <a:spcBef>
                <a:spcPct val="0"/>
              </a:spcBef>
            </a:pPr>
            <a:r>
              <a:rPr lang="en-US" kern="1200">
                <a:latin typeface="+mj-lt"/>
                <a:cs typeface="+mj-cs"/>
              </a:rPr>
              <a:t>Residuals</a:t>
            </a:r>
            <a:r>
              <a:rPr lang="en-US" kern="1200" spc="-110">
                <a:latin typeface="+mj-lt"/>
                <a:cs typeface="+mj-cs"/>
              </a:rPr>
              <a:t> </a:t>
            </a:r>
            <a:r>
              <a:rPr lang="en-US" kern="1200">
                <a:latin typeface="+mj-lt"/>
                <a:cs typeface="+mj-cs"/>
              </a:rPr>
              <a:t>to</a:t>
            </a:r>
            <a:r>
              <a:rPr lang="en-US" kern="1200" spc="-95">
                <a:latin typeface="+mj-lt"/>
                <a:cs typeface="+mj-cs"/>
              </a:rPr>
              <a:t> </a:t>
            </a:r>
            <a:r>
              <a:rPr lang="en-US" kern="1200" spc="-20">
                <a:latin typeface="+mj-lt"/>
                <a:cs typeface="+mj-cs"/>
              </a:rPr>
              <a:t>Validate</a:t>
            </a:r>
            <a:r>
              <a:rPr lang="en-US" kern="1200" spc="-95">
                <a:latin typeface="+mj-lt"/>
                <a:cs typeface="+mj-cs"/>
              </a:rPr>
              <a:t> </a:t>
            </a:r>
            <a:r>
              <a:rPr lang="en-US" kern="1200" spc="-10">
                <a:latin typeface="+mj-lt"/>
                <a:cs typeface="+mj-cs"/>
              </a:rPr>
              <a:t>Assumptions</a:t>
            </a:r>
          </a:p>
        </p:txBody>
      </p:sp>
      <p:graphicFrame>
        <p:nvGraphicFramePr>
          <p:cNvPr id="5" name="object 3">
            <a:extLst>
              <a:ext uri="{FF2B5EF4-FFF2-40B4-BE49-F238E27FC236}">
                <a16:creationId xmlns:a16="http://schemas.microsoft.com/office/drawing/2014/main" id="{FF81FCCA-4994-BD57-9CF7-D5D7CA663F10}"/>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object 2"/>
          <p:cNvSpPr txBox="1">
            <a:spLocks noGrp="1"/>
          </p:cNvSpPr>
          <p:nvPr>
            <p:ph type="title"/>
          </p:nvPr>
        </p:nvSpPr>
        <p:spPr>
          <a:xfrm>
            <a:off x="838200" y="698643"/>
            <a:ext cx="5243394" cy="2225532"/>
          </a:xfrm>
          <a:prstGeom prst="rect">
            <a:avLst/>
          </a:prstGeom>
        </p:spPr>
        <p:txBody>
          <a:bodyPr vert="horz" lIns="91440" tIns="45720" rIns="91440" bIns="45720" rtlCol="0" anchor="t">
            <a:normAutofit/>
          </a:bodyPr>
          <a:lstStyle/>
          <a:p>
            <a:pPr marL="12700" algn="l" rtl="0">
              <a:lnSpc>
                <a:spcPct val="90000"/>
              </a:lnSpc>
              <a:spcBef>
                <a:spcPct val="0"/>
              </a:spcBef>
            </a:pPr>
            <a:r>
              <a:rPr lang="en-US" sz="4800" kern="1200">
                <a:latin typeface="+mj-lt"/>
                <a:cs typeface="+mj-cs"/>
              </a:rPr>
              <a:t>Residuals</a:t>
            </a:r>
            <a:r>
              <a:rPr lang="en-US" sz="4800" kern="1200" spc="-110">
                <a:latin typeface="+mj-lt"/>
                <a:cs typeface="+mj-cs"/>
              </a:rPr>
              <a:t> </a:t>
            </a:r>
            <a:r>
              <a:rPr lang="en-US" sz="4800" kern="1200">
                <a:latin typeface="+mj-lt"/>
                <a:cs typeface="+mj-cs"/>
              </a:rPr>
              <a:t>to</a:t>
            </a:r>
            <a:r>
              <a:rPr lang="en-US" sz="4800" kern="1200" spc="-95">
                <a:latin typeface="+mj-lt"/>
                <a:cs typeface="+mj-cs"/>
              </a:rPr>
              <a:t> </a:t>
            </a:r>
            <a:r>
              <a:rPr lang="en-US" sz="4800" kern="1200" spc="-20">
                <a:latin typeface="+mj-lt"/>
                <a:cs typeface="+mj-cs"/>
              </a:rPr>
              <a:t>Validate</a:t>
            </a:r>
            <a:r>
              <a:rPr lang="en-US" sz="4800" kern="1200" spc="-95">
                <a:latin typeface="+mj-lt"/>
                <a:cs typeface="+mj-cs"/>
              </a:rPr>
              <a:t> </a:t>
            </a:r>
            <a:r>
              <a:rPr lang="en-US" sz="4800" kern="1200" spc="-10">
                <a:latin typeface="+mj-lt"/>
                <a:cs typeface="+mj-cs"/>
              </a:rPr>
              <a:t>Assumptions</a:t>
            </a:r>
          </a:p>
        </p:txBody>
      </p:sp>
      <p:cxnSp>
        <p:nvCxnSpPr>
          <p:cNvPr id="11" name="Straight Connector 1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81934"/>
            <a:ext cx="0" cy="6476066"/>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FE0E4CA-04FD-4712-9979-0D4FACCA60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0408" y="740316"/>
            <a:ext cx="465458" cy="872153"/>
            <a:chOff x="6110408" y="740316"/>
            <a:chExt cx="465458" cy="872153"/>
          </a:xfrm>
        </p:grpSpPr>
        <p:sp>
          <p:nvSpPr>
            <p:cNvPr id="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4" name="object 4"/>
          <p:cNvPicPr/>
          <p:nvPr/>
        </p:nvPicPr>
        <p:blipFill rotWithShape="1">
          <a:blip r:embed="rId2" cstate="print"/>
          <a:srcRect t="1599" r="3" b="3"/>
          <a:stretch/>
        </p:blipFill>
        <p:spPr>
          <a:xfrm>
            <a:off x="838200" y="3003053"/>
            <a:ext cx="5243391" cy="2994972"/>
          </a:xfrm>
          <a:prstGeom prst="rect">
            <a:avLst/>
          </a:prstGeom>
        </p:spPr>
      </p:pic>
      <p:sp>
        <p:nvSpPr>
          <p:cNvPr id="18" name="Rectangle 17">
            <a:extLst>
              <a:ext uri="{FF2B5EF4-FFF2-40B4-BE49-F238E27FC236}">
                <a16:creationId xmlns:a16="http://schemas.microsoft.com/office/drawing/2014/main" id="{2CA8D992-BB3F-47CD-BA18-71D545392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3000055"/>
            <a:ext cx="5243390" cy="2997970"/>
          </a:xfrm>
          <a:prstGeom prst="rect">
            <a:avLst/>
          </a:prstGeom>
          <a:gradFill flip="none" rotWithShape="1">
            <a:gsLst>
              <a:gs pos="100000">
                <a:schemeClr val="accent2">
                  <a:alpha val="20000"/>
                </a:schemeClr>
              </a:gs>
              <a:gs pos="0">
                <a:schemeClr val="accent1">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 name="object 3"/>
          <p:cNvSpPr txBox="1"/>
          <p:nvPr/>
        </p:nvSpPr>
        <p:spPr>
          <a:xfrm>
            <a:off x="7229042" y="879355"/>
            <a:ext cx="4124758" cy="5120755"/>
          </a:xfrm>
          <a:prstGeom prst="rect">
            <a:avLst/>
          </a:prstGeom>
        </p:spPr>
        <p:txBody>
          <a:bodyPr vert="horz" lIns="91440" tIns="45720" rIns="91440" bIns="45720" rtlCol="0" anchor="ctr">
            <a:normAutofit/>
          </a:bodyPr>
          <a:lstStyle/>
          <a:p>
            <a:pPr marL="240665" marR="0" lvl="0" indent="-228600" algn="l" defTabSz="914400" rtl="0" eaLnBrk="1" fontAlgn="auto" latinLnBrk="0" hangingPunct="1">
              <a:lnSpc>
                <a:spcPct val="90000"/>
              </a:lnSpc>
              <a:spcBef>
                <a:spcPts val="425"/>
              </a:spcBef>
              <a:spcAft>
                <a:spcPts val="0"/>
              </a:spcAft>
              <a:buClrTx/>
              <a:buSzTx/>
              <a:buFont typeface="Arial" panose="020B0604020202020204" pitchFamily="34" charset="0"/>
              <a:buChar char="•"/>
              <a:tabLst>
                <a:tab pos="240665" algn="l"/>
                <a:tab pos="241300" algn="l"/>
              </a:tabLst>
              <a:defRPr/>
            </a:pP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Residuals</a:t>
            </a:r>
            <a:r>
              <a:rPr kumimoji="0" lang="en-US" sz="2000" b="0" i="0" u="none" strike="noStrike" kern="1200" cap="none" spc="-20"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should</a:t>
            </a:r>
            <a:r>
              <a:rPr kumimoji="0" lang="en-US" sz="2000" b="0" i="0" u="none" strike="noStrike" kern="1200" cap="none" spc="-15"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not</a:t>
            </a:r>
            <a:r>
              <a:rPr kumimoji="0" lang="en-US" sz="2000" b="0" i="0" u="none" strike="noStrike" kern="1200" cap="none" spc="-5"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be</a:t>
            </a:r>
            <a:r>
              <a:rPr kumimoji="0" lang="en-US" sz="2000" b="0" i="0" u="none" strike="noStrike" kern="1200" cap="none" spc="-10"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either</a:t>
            </a:r>
            <a:r>
              <a:rPr kumimoji="0" lang="en-US" sz="2000" b="0" i="0" u="none" strike="noStrike" kern="1200" cap="none" spc="-10" normalizeH="0" baseline="0" noProof="0" dirty="0">
                <a:ln>
                  <a:noFill/>
                </a:ln>
                <a:solidFill>
                  <a:prstClr val="black">
                    <a:alpha val="80000"/>
                  </a:prstClr>
                </a:solidFill>
                <a:effectLst/>
                <a:uLnTx/>
                <a:uFillTx/>
                <a:latin typeface="Calibri"/>
                <a:ea typeface="+mn-ea"/>
                <a:cs typeface="+mn-cs"/>
              </a:rPr>
              <a:t> systematically</a:t>
            </a:r>
            <a:r>
              <a:rPr kumimoji="0" lang="en-US" sz="2000" b="0" i="0" u="none" strike="noStrike" kern="1200" cap="none" spc="-15"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high</a:t>
            </a:r>
            <a:r>
              <a:rPr kumimoji="0" lang="en-US" sz="2000" b="0" i="0" u="none" strike="noStrike" kern="1200" cap="none" spc="-15"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or</a:t>
            </a:r>
            <a:r>
              <a:rPr kumimoji="0" lang="en-US" sz="2000" b="0" i="0" u="none" strike="noStrike" kern="1200" cap="none" spc="-5"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25" normalizeH="0" baseline="0" noProof="0" dirty="0">
                <a:ln>
                  <a:noFill/>
                </a:ln>
                <a:solidFill>
                  <a:prstClr val="black">
                    <a:alpha val="80000"/>
                  </a:prstClr>
                </a:solidFill>
                <a:effectLst/>
                <a:uLnTx/>
                <a:uFillTx/>
                <a:latin typeface="Calibri"/>
                <a:ea typeface="+mn-ea"/>
                <a:cs typeface="+mn-cs"/>
              </a:rPr>
              <a:t>low</a:t>
            </a:r>
            <a:endPar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endParaRPr>
          </a:p>
          <a:p>
            <a:pPr marL="697865" marR="0" lvl="1" indent="-228600" algn="l" defTabSz="914400" rtl="0" eaLnBrk="1" fontAlgn="auto" latinLnBrk="0" hangingPunct="1">
              <a:lnSpc>
                <a:spcPct val="90000"/>
              </a:lnSpc>
              <a:spcBef>
                <a:spcPts val="300"/>
              </a:spcBef>
              <a:spcAft>
                <a:spcPts val="0"/>
              </a:spcAft>
              <a:buClrTx/>
              <a:buSzTx/>
              <a:buFont typeface="Arial" panose="020B0604020202020204" pitchFamily="34" charset="0"/>
              <a:buChar char="•"/>
              <a:tabLst>
                <a:tab pos="697865" algn="l"/>
                <a:tab pos="698500" algn="l"/>
              </a:tabLst>
              <a:defRPr/>
            </a:pP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They</a:t>
            </a:r>
            <a:r>
              <a:rPr kumimoji="0" lang="en-US" sz="2000" b="0" i="0" u="none" strike="noStrike" kern="1200" cap="none" spc="-30"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should</a:t>
            </a:r>
            <a:r>
              <a:rPr kumimoji="0" lang="en-US" sz="2000" b="0" i="0" u="none" strike="noStrike" kern="1200" cap="none" spc="-20"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be</a:t>
            </a:r>
            <a:r>
              <a:rPr kumimoji="0" lang="en-US" sz="2000" b="0" i="0" u="none" strike="noStrike" kern="1200" cap="none" spc="-20"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centered</a:t>
            </a:r>
            <a:r>
              <a:rPr kumimoji="0" lang="en-US" sz="2000" b="0" i="0" u="none" strike="noStrike" kern="1200" cap="none" spc="-20"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on</a:t>
            </a:r>
            <a:r>
              <a:rPr kumimoji="0" lang="en-US" sz="2000" b="0" i="0" u="none" strike="noStrike" kern="1200" cap="none" spc="-20"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zero</a:t>
            </a:r>
            <a:r>
              <a:rPr kumimoji="0" lang="en-US" sz="2000" b="0" i="0" u="none" strike="noStrike" kern="1200" cap="none" spc="-25"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throughout</a:t>
            </a:r>
            <a:r>
              <a:rPr kumimoji="0" lang="en-US" sz="2000" b="0" i="0" u="none" strike="noStrike" kern="1200" cap="none" spc="-30"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the</a:t>
            </a:r>
            <a:r>
              <a:rPr kumimoji="0" lang="en-US" sz="2000" b="0" i="0" u="none" strike="noStrike" kern="1200" cap="none" spc="-20"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range</a:t>
            </a:r>
            <a:r>
              <a:rPr kumimoji="0" lang="en-US" sz="2000" b="0" i="0" u="none" strike="noStrike" kern="1200" cap="none" spc="-20"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of</a:t>
            </a:r>
            <a:r>
              <a:rPr kumimoji="0" lang="en-US" sz="2000" b="0" i="0" u="none" strike="noStrike" kern="1200" cap="none" spc="-25"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fitted</a:t>
            </a:r>
            <a:r>
              <a:rPr kumimoji="0" lang="en-US" sz="2000" b="0" i="0" u="none" strike="noStrike" kern="1200" cap="none" spc="-15"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10" normalizeH="0" baseline="0" noProof="0" dirty="0">
                <a:ln>
                  <a:noFill/>
                </a:ln>
                <a:solidFill>
                  <a:prstClr val="black">
                    <a:alpha val="80000"/>
                  </a:prstClr>
                </a:solidFill>
                <a:effectLst/>
                <a:uLnTx/>
                <a:uFillTx/>
                <a:latin typeface="Calibri"/>
                <a:ea typeface="+mn-ea"/>
                <a:cs typeface="+mn-cs"/>
              </a:rPr>
              <a:t>values</a:t>
            </a:r>
            <a:endPar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endParaRPr>
          </a:p>
          <a:p>
            <a:pPr marL="697865" marR="0" lvl="1" indent="-228600" algn="l" defTabSz="914400" rtl="0" eaLnBrk="1" fontAlgn="auto" latinLnBrk="0" hangingPunct="1">
              <a:lnSpc>
                <a:spcPct val="90000"/>
              </a:lnSpc>
              <a:spcBef>
                <a:spcPts val="335"/>
              </a:spcBef>
              <a:spcAft>
                <a:spcPts val="0"/>
              </a:spcAft>
              <a:buClrTx/>
              <a:buSzTx/>
              <a:buFont typeface="Arial" panose="020B0604020202020204" pitchFamily="34" charset="0"/>
              <a:buChar char="•"/>
              <a:tabLst>
                <a:tab pos="697865" algn="l"/>
                <a:tab pos="698500" algn="l"/>
              </a:tabLst>
              <a:defRPr/>
            </a:pP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Residuals</a:t>
            </a:r>
            <a:r>
              <a:rPr kumimoji="0" lang="en-US" sz="2000" b="0" i="0" u="none" strike="noStrike" kern="1200" cap="none" spc="-45"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should</a:t>
            </a:r>
            <a:r>
              <a:rPr kumimoji="0" lang="en-US" sz="2000" b="0" i="0" u="none" strike="noStrike" kern="1200" cap="none" spc="-20"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have</a:t>
            </a:r>
            <a:r>
              <a:rPr kumimoji="0" lang="en-US" sz="2000" b="0" i="0" u="none" strike="noStrike" kern="1200" cap="none" spc="-20"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constant</a:t>
            </a:r>
            <a:r>
              <a:rPr kumimoji="0" lang="en-US" sz="2000" b="0" i="0" u="none" strike="noStrike" kern="1200" cap="none" spc="-30"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spread</a:t>
            </a:r>
            <a:r>
              <a:rPr kumimoji="0" lang="en-US" sz="2000" b="0" i="0" u="none" strike="noStrike" kern="1200" cap="none" spc="-20"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throughout</a:t>
            </a:r>
            <a:r>
              <a:rPr kumimoji="0" lang="en-US" sz="2000" b="0" i="0" u="none" strike="noStrike" kern="1200" cap="none" spc="-30"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the</a:t>
            </a:r>
            <a:r>
              <a:rPr kumimoji="0" lang="en-US" sz="2000" b="0" i="0" u="none" strike="noStrike" kern="1200" cap="none" spc="-20"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10" normalizeH="0" baseline="0" noProof="0" dirty="0">
                <a:ln>
                  <a:noFill/>
                </a:ln>
                <a:solidFill>
                  <a:prstClr val="black">
                    <a:alpha val="80000"/>
                  </a:prstClr>
                </a:solidFill>
                <a:effectLst/>
                <a:uLnTx/>
                <a:uFillTx/>
                <a:latin typeface="Calibri"/>
                <a:ea typeface="+mn-ea"/>
                <a:cs typeface="+mn-cs"/>
              </a:rPr>
              <a:t>range</a:t>
            </a:r>
            <a:endPar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endParaRPr>
          </a:p>
          <a:p>
            <a:pPr marL="697865" marR="0" lvl="1" indent="-228600" algn="l" defTabSz="914400" rtl="0" eaLnBrk="1" fontAlgn="auto" latinLnBrk="0" hangingPunct="1">
              <a:lnSpc>
                <a:spcPct val="90000"/>
              </a:lnSpc>
              <a:spcBef>
                <a:spcPts val="240"/>
              </a:spcBef>
              <a:spcAft>
                <a:spcPts val="0"/>
              </a:spcAft>
              <a:buClrTx/>
              <a:buSzTx/>
              <a:buFont typeface="Arial" panose="020B0604020202020204" pitchFamily="34" charset="0"/>
              <a:buChar char="•"/>
              <a:tabLst>
                <a:tab pos="697865" algn="l"/>
                <a:tab pos="698500" algn="l"/>
              </a:tabLst>
              <a:defRPr/>
            </a:pP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Model</a:t>
            </a:r>
            <a:r>
              <a:rPr kumimoji="0" lang="en-US" sz="2000" b="0" i="0" u="none" strike="noStrike" kern="1200" cap="none" spc="-30"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should</a:t>
            </a:r>
            <a:r>
              <a:rPr kumimoji="0" lang="en-US" sz="2000" b="0" i="0" u="none" strike="noStrike" kern="1200" cap="none" spc="-10"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be</a:t>
            </a:r>
            <a:r>
              <a:rPr kumimoji="0" lang="en-US" sz="2000" b="0" i="0" u="none" strike="noStrike" kern="1200" cap="none" spc="-15"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correct</a:t>
            </a:r>
            <a:r>
              <a:rPr kumimoji="0" lang="en-US" sz="2000" b="0" i="0" u="none" strike="noStrike" kern="1200" cap="none" spc="-20"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on</a:t>
            </a:r>
            <a:r>
              <a:rPr kumimoji="0" lang="en-US" sz="2000" b="0" i="0" u="none" strike="noStrike" kern="1200" cap="none" spc="-10" normalizeH="0" baseline="0" noProof="0" dirty="0">
                <a:ln>
                  <a:noFill/>
                </a:ln>
                <a:solidFill>
                  <a:prstClr val="black">
                    <a:alpha val="80000"/>
                  </a:prstClr>
                </a:solidFill>
                <a:effectLst/>
                <a:uLnTx/>
                <a:uFillTx/>
                <a:latin typeface="Calibri"/>
                <a:ea typeface="+mn-ea"/>
                <a:cs typeface="+mn-cs"/>
              </a:rPr>
              <a:t> average</a:t>
            </a:r>
            <a:r>
              <a:rPr kumimoji="0" lang="en-US" sz="2000" b="0" i="0" u="none" strike="noStrike" kern="1200" cap="none" spc="-15"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for</a:t>
            </a:r>
            <a:r>
              <a:rPr kumimoji="0" lang="en-US" sz="2000" b="0" i="0" u="none" strike="noStrike" kern="1200" cap="none" spc="-20"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all</a:t>
            </a:r>
            <a:r>
              <a:rPr kumimoji="0" lang="en-US" sz="2000" b="0" i="0" u="none" strike="noStrike" kern="1200" cap="none" spc="-15"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fitted</a:t>
            </a:r>
            <a:r>
              <a:rPr kumimoji="0" lang="en-US" sz="2000" b="0" i="0" u="none" strike="noStrike" kern="1200" cap="none" spc="-10" normalizeH="0" baseline="0" noProof="0" dirty="0">
                <a:ln>
                  <a:noFill/>
                </a:ln>
                <a:solidFill>
                  <a:prstClr val="black">
                    <a:alpha val="80000"/>
                  </a:prstClr>
                </a:solidFill>
                <a:effectLst/>
                <a:uLnTx/>
                <a:uFillTx/>
                <a:latin typeface="Calibri"/>
                <a:ea typeface="+mn-ea"/>
                <a:cs typeface="+mn-cs"/>
              </a:rPr>
              <a:t> values</a:t>
            </a:r>
            <a:endPar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endParaRPr>
          </a:p>
          <a:p>
            <a:pPr marL="240665" marR="0" lvl="0" indent="-228600" algn="l" defTabSz="914400" rtl="0" eaLnBrk="1" fontAlgn="auto" latinLnBrk="0" hangingPunct="1">
              <a:lnSpc>
                <a:spcPct val="90000"/>
              </a:lnSpc>
              <a:spcBef>
                <a:spcPts val="735"/>
              </a:spcBef>
              <a:spcAft>
                <a:spcPts val="0"/>
              </a:spcAft>
              <a:buClrTx/>
              <a:buSzTx/>
              <a:buFont typeface="Arial" panose="020B0604020202020204" pitchFamily="34" charset="0"/>
              <a:buChar char="•"/>
              <a:tabLst>
                <a:tab pos="240665" algn="l"/>
                <a:tab pos="241300" algn="l"/>
              </a:tabLst>
              <a:defRPr/>
            </a:pP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Residuals</a:t>
            </a:r>
            <a:r>
              <a:rPr kumimoji="0" lang="en-US" sz="2000" b="0" i="0" u="none" strike="noStrike" kern="1200" cap="none" spc="-25"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should</a:t>
            </a:r>
            <a:r>
              <a:rPr kumimoji="0" lang="en-US" sz="2000" b="0" i="0" u="none" strike="noStrike" kern="1200" cap="none" spc="-20"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be</a:t>
            </a:r>
            <a:r>
              <a:rPr kumimoji="0" lang="en-US" sz="2000" b="0" i="0" u="none" strike="noStrike" kern="1200" cap="none" spc="-10" normalizeH="0" baseline="0" noProof="0" dirty="0">
                <a:ln>
                  <a:noFill/>
                </a:ln>
                <a:solidFill>
                  <a:prstClr val="black">
                    <a:alpha val="80000"/>
                  </a:prstClr>
                </a:solidFill>
                <a:effectLst/>
                <a:uLnTx/>
                <a:uFillTx/>
                <a:latin typeface="Calibri"/>
                <a:ea typeface="+mn-ea"/>
                <a:cs typeface="+mn-cs"/>
              </a:rPr>
              <a:t> approximately</a:t>
            </a:r>
            <a:r>
              <a:rPr kumimoji="0" lang="en-US" sz="2000" b="0" i="0" u="none" strike="noStrike" kern="1200" cap="none" spc="-25"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normally</a:t>
            </a:r>
            <a:r>
              <a:rPr kumimoji="0" lang="en-US" sz="2000" b="0" i="0" u="none" strike="noStrike" kern="1200" cap="none" spc="-20"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10" normalizeH="0" baseline="0" noProof="0" dirty="0">
                <a:ln>
                  <a:noFill/>
                </a:ln>
                <a:solidFill>
                  <a:prstClr val="black">
                    <a:alpha val="80000"/>
                  </a:prstClr>
                </a:solidFill>
                <a:effectLst/>
                <a:uLnTx/>
                <a:uFillTx/>
                <a:latin typeface="Calibri"/>
                <a:ea typeface="+mn-ea"/>
                <a:cs typeface="+mn-cs"/>
              </a:rPr>
              <a:t>distributed</a:t>
            </a:r>
            <a:endPar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endParaRPr>
          </a:p>
          <a:p>
            <a:pPr marL="240665" marR="0" lvl="0" indent="-228600" algn="l" defTabSz="914400" rtl="0" eaLnBrk="1" fontAlgn="auto" latinLnBrk="0" hangingPunct="1">
              <a:lnSpc>
                <a:spcPct val="90000"/>
              </a:lnSpc>
              <a:spcBef>
                <a:spcPts val="790"/>
              </a:spcBef>
              <a:spcAft>
                <a:spcPts val="0"/>
              </a:spcAft>
              <a:buClrTx/>
              <a:buSzTx/>
              <a:buFont typeface="Arial" panose="020B0604020202020204" pitchFamily="34" charset="0"/>
              <a:buChar char="•"/>
              <a:tabLst>
                <a:tab pos="240665" algn="l"/>
                <a:tab pos="241300" algn="l"/>
              </a:tabLst>
              <a:defRPr/>
            </a:pP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Ideal</a:t>
            </a:r>
            <a:r>
              <a:rPr kumimoji="0" lang="en-US" sz="2000" b="0" i="0" u="none" strike="noStrike" kern="1200" cap="none" spc="-25"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residual</a:t>
            </a:r>
            <a:r>
              <a:rPr kumimoji="0" lang="en-US" sz="2000" b="0" i="0" u="none" strike="noStrike" kern="1200" cap="none" spc="-25"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plot:</a:t>
            </a:r>
            <a:r>
              <a:rPr kumimoji="0" lang="en-US" sz="2000" b="0" i="0" u="none" strike="noStrike" kern="1200" cap="none" spc="-25"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these</a:t>
            </a:r>
            <a:r>
              <a:rPr kumimoji="0" lang="en-US" sz="2000" b="0" i="0" u="none" strike="noStrike" kern="1200" cap="none" spc="-20"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residuals</a:t>
            </a:r>
            <a:r>
              <a:rPr kumimoji="0" lang="en-US" sz="2000" b="0" i="0" u="none" strike="noStrike" kern="1200" cap="none" spc="-25"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indicate</a:t>
            </a:r>
            <a:r>
              <a:rPr kumimoji="0" lang="en-US" sz="2000" b="0" i="0" u="none" strike="noStrike" kern="1200" cap="none" spc="-25"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a</a:t>
            </a:r>
            <a:r>
              <a:rPr kumimoji="0" lang="en-US" sz="2000" b="0" i="0" u="none" strike="noStrike" kern="1200" cap="none" spc="-20"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good</a:t>
            </a:r>
            <a:r>
              <a:rPr kumimoji="0" lang="en-US" sz="2000" b="0" i="0" u="none" strike="noStrike" kern="1200" cap="none" spc="-30"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rPr>
              <a:t>regression</a:t>
            </a:r>
            <a:r>
              <a:rPr kumimoji="0" lang="en-US" sz="2000" b="0" i="0" u="none" strike="noStrike" kern="1200" cap="none" spc="-25" normalizeH="0" baseline="0" noProof="0" dirty="0">
                <a:ln>
                  <a:noFill/>
                </a:ln>
                <a:solidFill>
                  <a:prstClr val="black">
                    <a:alpha val="80000"/>
                  </a:prstClr>
                </a:solidFill>
                <a:effectLst/>
                <a:uLnTx/>
                <a:uFillTx/>
                <a:latin typeface="Calibri"/>
                <a:ea typeface="+mn-ea"/>
                <a:cs typeface="+mn-cs"/>
              </a:rPr>
              <a:t> </a:t>
            </a:r>
            <a:r>
              <a:rPr kumimoji="0" lang="en-US" sz="2000" b="0" i="0" u="none" strike="noStrike" kern="1200" cap="none" spc="-10" normalizeH="0" baseline="0" noProof="0" dirty="0">
                <a:ln>
                  <a:noFill/>
                </a:ln>
                <a:solidFill>
                  <a:prstClr val="black">
                    <a:alpha val="80000"/>
                  </a:prstClr>
                </a:solidFill>
                <a:effectLst/>
                <a:uLnTx/>
                <a:uFillTx/>
                <a:latin typeface="Calibri"/>
                <a:ea typeface="+mn-ea"/>
                <a:cs typeface="+mn-cs"/>
              </a:rPr>
              <a:t>model</a:t>
            </a:r>
            <a:endParaRPr kumimoji="0" lang="en-US" sz="2000" b="0" i="0" u="none" strike="noStrike" kern="1200" cap="none" spc="0" normalizeH="0" baseline="0" noProof="0" dirty="0">
              <a:ln>
                <a:noFill/>
              </a:ln>
              <a:solidFill>
                <a:prstClr val="black">
                  <a:alpha val="80000"/>
                </a:prstClr>
              </a:solidFill>
              <a:effectLst/>
              <a:uLnTx/>
              <a:uFillTx/>
              <a:latin typeface="Calibri"/>
              <a:ea typeface="+mn-ea"/>
              <a:cs typeface="+mn-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object 2"/>
          <p:cNvSpPr txBox="1">
            <a:spLocks noGrp="1"/>
          </p:cNvSpPr>
          <p:nvPr>
            <p:ph type="title"/>
          </p:nvPr>
        </p:nvSpPr>
        <p:spPr>
          <a:xfrm>
            <a:off x="4572001" y="601744"/>
            <a:ext cx="6781800" cy="1338696"/>
          </a:xfrm>
          <a:prstGeom prst="rect">
            <a:avLst/>
          </a:prstGeom>
        </p:spPr>
        <p:txBody>
          <a:bodyPr vert="horz" lIns="91440" tIns="45720" rIns="91440" bIns="45720" rtlCol="0" anchor="ctr">
            <a:normAutofit/>
          </a:bodyPr>
          <a:lstStyle/>
          <a:p>
            <a:pPr marL="12700" algn="l" rtl="0">
              <a:lnSpc>
                <a:spcPct val="90000"/>
              </a:lnSpc>
              <a:spcBef>
                <a:spcPct val="0"/>
              </a:spcBef>
            </a:pPr>
            <a:r>
              <a:rPr lang="en-US" kern="1200">
                <a:latin typeface="+mj-lt"/>
                <a:cs typeface="+mj-cs"/>
              </a:rPr>
              <a:t>Residuals</a:t>
            </a:r>
            <a:r>
              <a:rPr lang="en-US" kern="1200" spc="-110">
                <a:latin typeface="+mj-lt"/>
                <a:cs typeface="+mj-cs"/>
              </a:rPr>
              <a:t> </a:t>
            </a:r>
            <a:r>
              <a:rPr lang="en-US" kern="1200">
                <a:latin typeface="+mj-lt"/>
                <a:cs typeface="+mj-cs"/>
              </a:rPr>
              <a:t>to</a:t>
            </a:r>
            <a:r>
              <a:rPr lang="en-US" kern="1200" spc="-95">
                <a:latin typeface="+mj-lt"/>
                <a:cs typeface="+mj-cs"/>
              </a:rPr>
              <a:t> </a:t>
            </a:r>
            <a:r>
              <a:rPr lang="en-US" kern="1200" spc="-20">
                <a:latin typeface="+mj-lt"/>
                <a:cs typeface="+mj-cs"/>
              </a:rPr>
              <a:t>Validate</a:t>
            </a:r>
            <a:r>
              <a:rPr lang="en-US" kern="1200" spc="-95">
                <a:latin typeface="+mj-lt"/>
                <a:cs typeface="+mj-cs"/>
              </a:rPr>
              <a:t> </a:t>
            </a:r>
            <a:r>
              <a:rPr lang="en-US" kern="1200" spc="-10">
                <a:latin typeface="+mj-lt"/>
                <a:cs typeface="+mj-cs"/>
              </a:rPr>
              <a:t>Assumptions</a:t>
            </a:r>
          </a:p>
        </p:txBody>
      </p:sp>
      <p:pic>
        <p:nvPicPr>
          <p:cNvPr id="5" name="Picture 4" descr="Hand with red strings">
            <a:extLst>
              <a:ext uri="{FF2B5EF4-FFF2-40B4-BE49-F238E27FC236}">
                <a16:creationId xmlns:a16="http://schemas.microsoft.com/office/drawing/2014/main" id="{4802A534-686D-4A02-2D13-E3A78DE85361}"/>
              </a:ext>
            </a:extLst>
          </p:cNvPr>
          <p:cNvPicPr>
            <a:picLocks noChangeAspect="1"/>
          </p:cNvPicPr>
          <p:nvPr/>
        </p:nvPicPr>
        <p:blipFill rotWithShape="1">
          <a:blip r:embed="rId2"/>
          <a:srcRect l="33720" r="29734" b="-1"/>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object 3"/>
          <p:cNvSpPr txBox="1"/>
          <p:nvPr/>
        </p:nvSpPr>
        <p:spPr>
          <a:xfrm>
            <a:off x="4572001" y="2201958"/>
            <a:ext cx="6781800" cy="3900730"/>
          </a:xfrm>
          <a:prstGeom prst="rect">
            <a:avLst/>
          </a:prstGeom>
        </p:spPr>
        <p:txBody>
          <a:bodyPr vert="horz" lIns="91440" tIns="45720" rIns="91440" bIns="45720" rtlCol="0" anchor="t">
            <a:normAutofit/>
          </a:bodyPr>
          <a:lstStyle/>
          <a:p>
            <a:pPr marL="241300" marR="5080" lvl="0" indent="-228600" algn="l" defTabSz="914400" rtl="0" eaLnBrk="1" fontAlgn="auto" latinLnBrk="0" hangingPunct="1">
              <a:lnSpc>
                <a:spcPct val="90000"/>
              </a:lnSpc>
              <a:spcBef>
                <a:spcPts val="405"/>
              </a:spcBef>
              <a:spcAft>
                <a:spcPts val="0"/>
              </a:spcAft>
              <a:buClrTx/>
              <a:buSzTx/>
              <a:buFont typeface="Arial" panose="020B0604020202020204" pitchFamily="34" charset="0"/>
              <a:buChar char="•"/>
              <a:tabLst>
                <a:tab pos="241300" algn="l"/>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A</a:t>
            </a:r>
            <a:r>
              <a:rPr kumimoji="0" lang="en-US" sz="2000" b="0" i="0" u="none" strike="noStrike" kern="1200" cap="none" spc="-40" normalizeH="0" baseline="0" noProof="0">
                <a:ln>
                  <a:noFill/>
                </a:ln>
                <a:solidFill>
                  <a:prstClr val="black"/>
                </a:solidFill>
                <a:effectLst/>
                <a:uLnTx/>
                <a:uFillTx/>
                <a:latin typeface="Calibri"/>
                <a:ea typeface="+mn-ea"/>
                <a:cs typeface="+mn-cs"/>
              </a:rPr>
              <a:t> </a:t>
            </a:r>
            <a:r>
              <a:rPr kumimoji="0" lang="en-US" sz="2000" b="0" i="0" u="none" strike="noStrike" kern="1200" cap="none" spc="-10" normalizeH="0" baseline="0" noProof="0">
                <a:ln>
                  <a:noFill/>
                </a:ln>
                <a:solidFill>
                  <a:prstClr val="black"/>
                </a:solidFill>
                <a:effectLst/>
                <a:uLnTx/>
                <a:uFillTx/>
                <a:latin typeface="Calibri"/>
                <a:ea typeface="+mn-ea"/>
                <a:cs typeface="+mn-cs"/>
              </a:rPr>
              <a:t>non-</a:t>
            </a:r>
            <a:r>
              <a:rPr kumimoji="0" lang="en-US" sz="2000" b="0" i="0" u="none" strike="noStrike" kern="1200" cap="none" spc="0" normalizeH="0" baseline="0" noProof="0">
                <a:ln>
                  <a:noFill/>
                </a:ln>
                <a:solidFill>
                  <a:prstClr val="black"/>
                </a:solidFill>
                <a:effectLst/>
                <a:uLnTx/>
                <a:uFillTx/>
                <a:latin typeface="Calibri"/>
                <a:ea typeface="+mn-ea"/>
                <a:cs typeface="+mn-cs"/>
              </a:rPr>
              <a:t>random</a:t>
            </a:r>
            <a:r>
              <a:rPr kumimoji="0" lang="en-US" sz="2000" b="0" i="0" u="none" strike="noStrike" kern="1200" cap="none" spc="-30"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pattern</a:t>
            </a:r>
            <a:r>
              <a:rPr kumimoji="0" lang="en-US" sz="2000" b="0" i="0" u="none" strike="noStrike" kern="1200" cap="none" spc="-25"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in</a:t>
            </a:r>
            <a:r>
              <a:rPr kumimoji="0" lang="en-US" sz="2000" b="0" i="0" u="none" strike="noStrike" kern="1200" cap="none" spc="-25"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the</a:t>
            </a:r>
            <a:r>
              <a:rPr kumimoji="0" lang="en-US" sz="2000" b="0" i="0" u="none" strike="noStrike" kern="1200" cap="none" spc="-20"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residuals</a:t>
            </a:r>
            <a:r>
              <a:rPr kumimoji="0" lang="en-US" sz="2000" b="0" i="0" u="none" strike="noStrike" kern="1200" cap="none" spc="-35"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signals</a:t>
            </a:r>
            <a:r>
              <a:rPr kumimoji="0" lang="en-US" sz="2000" b="0" i="0" u="none" strike="noStrike" kern="1200" cap="none" spc="-30"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that</a:t>
            </a:r>
            <a:r>
              <a:rPr kumimoji="0" lang="en-US" sz="2000" b="0" i="0" u="none" strike="noStrike" kern="1200" cap="none" spc="-30"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the</a:t>
            </a:r>
            <a:r>
              <a:rPr kumimoji="0" lang="en-US" sz="2000" b="0" i="0" u="none" strike="noStrike" kern="1200" cap="none" spc="-20"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model</a:t>
            </a:r>
            <a:r>
              <a:rPr kumimoji="0" lang="en-US" sz="2000" b="0" i="0" u="none" strike="noStrike" kern="1200" cap="none" spc="-30"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is</a:t>
            </a:r>
            <a:r>
              <a:rPr kumimoji="0" lang="en-US" sz="2000" b="0" i="0" u="none" strike="noStrike" kern="1200" cap="none" spc="-30" normalizeH="0" baseline="0" noProof="0">
                <a:ln>
                  <a:noFill/>
                </a:ln>
                <a:solidFill>
                  <a:prstClr val="black"/>
                </a:solidFill>
                <a:effectLst/>
                <a:uLnTx/>
                <a:uFillTx/>
                <a:latin typeface="Calibri"/>
                <a:ea typeface="+mn-ea"/>
                <a:cs typeface="+mn-cs"/>
              </a:rPr>
              <a:t> </a:t>
            </a:r>
            <a:r>
              <a:rPr kumimoji="0" lang="en-US" sz="2000" b="0" i="0" u="none" strike="noStrike" kern="1200" cap="none" spc="-10" normalizeH="0" baseline="0" noProof="0">
                <a:ln>
                  <a:noFill/>
                </a:ln>
                <a:solidFill>
                  <a:prstClr val="black"/>
                </a:solidFill>
                <a:effectLst/>
                <a:uLnTx/>
                <a:uFillTx/>
                <a:latin typeface="Calibri"/>
                <a:ea typeface="+mn-ea"/>
                <a:cs typeface="+mn-cs"/>
              </a:rPr>
              <a:t>missing </a:t>
            </a:r>
            <a:r>
              <a:rPr kumimoji="0" lang="en-US" sz="2000" b="0" i="0" u="none" strike="noStrike" kern="1200" cap="none" spc="0" normalizeH="0" baseline="0" noProof="0">
                <a:ln>
                  <a:noFill/>
                </a:ln>
                <a:solidFill>
                  <a:prstClr val="black"/>
                </a:solidFill>
                <a:effectLst/>
                <a:uLnTx/>
                <a:uFillTx/>
                <a:latin typeface="Calibri"/>
                <a:ea typeface="+mn-ea"/>
                <a:cs typeface="+mn-cs"/>
              </a:rPr>
              <a:t>explanatory</a:t>
            </a:r>
            <a:r>
              <a:rPr kumimoji="0" lang="en-US" sz="2000" b="0" i="0" u="none" strike="noStrike" kern="1200" cap="none" spc="-100" normalizeH="0" baseline="0" noProof="0">
                <a:ln>
                  <a:noFill/>
                </a:ln>
                <a:solidFill>
                  <a:prstClr val="black"/>
                </a:solidFill>
                <a:effectLst/>
                <a:uLnTx/>
                <a:uFillTx/>
                <a:latin typeface="Calibri"/>
                <a:ea typeface="+mn-ea"/>
                <a:cs typeface="+mn-cs"/>
              </a:rPr>
              <a:t> </a:t>
            </a:r>
            <a:r>
              <a:rPr kumimoji="0" lang="en-US" sz="2000" b="0" i="0" u="none" strike="noStrike" kern="1200" cap="none" spc="-10" normalizeH="0" baseline="0" noProof="0">
                <a:ln>
                  <a:noFill/>
                </a:ln>
                <a:solidFill>
                  <a:prstClr val="black"/>
                </a:solidFill>
                <a:effectLst/>
                <a:uLnTx/>
                <a:uFillTx/>
                <a:latin typeface="Calibri"/>
                <a:ea typeface="+mn-ea"/>
                <a:cs typeface="+mn-cs"/>
              </a:rPr>
              <a:t>information</a:t>
            </a:r>
            <a:endParaRPr kumimoji="0" lang="en-US" sz="2000" b="0" i="0" u="none" strike="noStrike" kern="1200" cap="none" spc="0" normalizeH="0" baseline="0" noProof="0">
              <a:ln>
                <a:noFill/>
              </a:ln>
              <a:solidFill>
                <a:prstClr val="black"/>
              </a:solidFill>
              <a:effectLst/>
              <a:uLnTx/>
              <a:uFillTx/>
              <a:latin typeface="Calibri"/>
              <a:ea typeface="+mn-ea"/>
              <a:cs typeface="+mn-cs"/>
            </a:endParaRPr>
          </a:p>
          <a:p>
            <a:pPr marL="698500" marR="0" lvl="1" indent="-228600" algn="l" defTabSz="914400" rtl="0" eaLnBrk="1" fontAlgn="auto" latinLnBrk="0" hangingPunct="1">
              <a:lnSpc>
                <a:spcPct val="90000"/>
              </a:lnSpc>
              <a:spcBef>
                <a:spcPts val="70"/>
              </a:spcBef>
              <a:spcAft>
                <a:spcPts val="0"/>
              </a:spcAft>
              <a:buClrTx/>
              <a:buSzTx/>
              <a:buFont typeface="Arial" panose="020B0604020202020204" pitchFamily="34" charset="0"/>
              <a:buChar char="•"/>
              <a:tabLst>
                <a:tab pos="698500" algn="l"/>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Missing</a:t>
            </a:r>
            <a:r>
              <a:rPr kumimoji="0" lang="en-US" sz="2000" b="0" i="0" u="none" strike="noStrike" kern="1200" cap="none" spc="-35" normalizeH="0" baseline="0" noProof="0">
                <a:ln>
                  <a:noFill/>
                </a:ln>
                <a:solidFill>
                  <a:prstClr val="black"/>
                </a:solidFill>
                <a:effectLst/>
                <a:uLnTx/>
                <a:uFillTx/>
                <a:latin typeface="Calibri"/>
                <a:ea typeface="+mn-ea"/>
                <a:cs typeface="+mn-cs"/>
              </a:rPr>
              <a:t> </a:t>
            </a:r>
            <a:r>
              <a:rPr kumimoji="0" lang="en-US" sz="2000" b="0" i="0" u="none" strike="noStrike" kern="1200" cap="none" spc="-10" normalizeH="0" baseline="0" noProof="0">
                <a:ln>
                  <a:noFill/>
                </a:ln>
                <a:solidFill>
                  <a:prstClr val="black"/>
                </a:solidFill>
                <a:effectLst/>
                <a:uLnTx/>
                <a:uFillTx/>
                <a:latin typeface="Calibri"/>
                <a:ea typeface="+mn-ea"/>
                <a:cs typeface="+mn-cs"/>
              </a:rPr>
              <a:t>variable(s)</a:t>
            </a:r>
            <a:endParaRPr kumimoji="0" lang="en-US" sz="2000" b="0" i="0" u="none" strike="noStrike" kern="1200" cap="none" spc="0" normalizeH="0" baseline="0" noProof="0">
              <a:ln>
                <a:noFill/>
              </a:ln>
              <a:solidFill>
                <a:prstClr val="black"/>
              </a:solidFill>
              <a:effectLst/>
              <a:uLnTx/>
              <a:uFillTx/>
              <a:latin typeface="Calibri"/>
              <a:ea typeface="+mn-ea"/>
              <a:cs typeface="+mn-cs"/>
            </a:endParaRPr>
          </a:p>
          <a:p>
            <a:pPr marL="698500" marR="0" lvl="1" indent="-228600" algn="l" defTabSz="914400" rtl="0" eaLnBrk="1" fontAlgn="auto" latinLnBrk="0" hangingPunct="1">
              <a:lnSpc>
                <a:spcPct val="90000"/>
              </a:lnSpc>
              <a:spcBef>
                <a:spcPts val="215"/>
              </a:spcBef>
              <a:spcAft>
                <a:spcPts val="0"/>
              </a:spcAft>
              <a:buClrTx/>
              <a:buSzTx/>
              <a:buFont typeface="Arial" panose="020B0604020202020204" pitchFamily="34" charset="0"/>
              <a:buChar char="•"/>
              <a:tabLst>
                <a:tab pos="698500" algn="l"/>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Missing</a:t>
            </a:r>
            <a:r>
              <a:rPr kumimoji="0" lang="en-US" sz="2000" b="0" i="0" u="none" strike="noStrike" kern="1200" cap="none" spc="-20" normalizeH="0" baseline="0" noProof="0">
                <a:ln>
                  <a:noFill/>
                </a:ln>
                <a:solidFill>
                  <a:prstClr val="black"/>
                </a:solidFill>
                <a:effectLst/>
                <a:uLnTx/>
                <a:uFillTx/>
                <a:latin typeface="Calibri"/>
                <a:ea typeface="+mn-ea"/>
                <a:cs typeface="+mn-cs"/>
              </a:rPr>
              <a:t> higher-</a:t>
            </a:r>
            <a:r>
              <a:rPr kumimoji="0" lang="en-US" sz="2000" b="0" i="0" u="none" strike="noStrike" kern="1200" cap="none" spc="0" normalizeH="0" baseline="0" noProof="0">
                <a:ln>
                  <a:noFill/>
                </a:ln>
                <a:solidFill>
                  <a:prstClr val="black"/>
                </a:solidFill>
                <a:effectLst/>
                <a:uLnTx/>
                <a:uFillTx/>
                <a:latin typeface="Calibri"/>
                <a:ea typeface="+mn-ea"/>
                <a:cs typeface="+mn-cs"/>
              </a:rPr>
              <a:t>order</a:t>
            </a:r>
            <a:r>
              <a:rPr kumimoji="0" lang="en-US" sz="2000" b="0" i="0" u="none" strike="noStrike" kern="1200" cap="none" spc="-10"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term</a:t>
            </a:r>
            <a:r>
              <a:rPr kumimoji="0" lang="en-US" sz="2000" b="0" i="0" u="none" strike="noStrike" kern="1200" cap="none" spc="-15"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of</a:t>
            </a:r>
            <a:r>
              <a:rPr kumimoji="0" lang="en-US" sz="2000" b="0" i="0" u="none" strike="noStrike" kern="1200" cap="none" spc="-5"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a</a:t>
            </a:r>
            <a:r>
              <a:rPr kumimoji="0" lang="en-US" sz="2000" b="0" i="0" u="none" strike="noStrike" kern="1200" cap="none" spc="-10" normalizeH="0" baseline="0" noProof="0">
                <a:ln>
                  <a:noFill/>
                </a:ln>
                <a:solidFill>
                  <a:prstClr val="black"/>
                </a:solidFill>
                <a:effectLst/>
                <a:uLnTx/>
                <a:uFillTx/>
                <a:latin typeface="Calibri"/>
                <a:ea typeface="+mn-ea"/>
                <a:cs typeface="+mn-cs"/>
              </a:rPr>
              <a:t> variable</a:t>
            </a:r>
            <a:endParaRPr kumimoji="0" lang="en-US" sz="2000" b="0" i="0" u="none" strike="noStrike" kern="1200" cap="none" spc="0" normalizeH="0" baseline="0" noProof="0">
              <a:ln>
                <a:noFill/>
              </a:ln>
              <a:solidFill>
                <a:prstClr val="black"/>
              </a:solidFill>
              <a:effectLst/>
              <a:uLnTx/>
              <a:uFillTx/>
              <a:latin typeface="Calibri"/>
              <a:ea typeface="+mn-ea"/>
              <a:cs typeface="+mn-cs"/>
            </a:endParaRPr>
          </a:p>
          <a:p>
            <a:pPr marL="698500" marR="0" lvl="1" indent="-228600" algn="l" defTabSz="914400" rtl="0" eaLnBrk="1" fontAlgn="auto" latinLnBrk="0" hangingPunct="1">
              <a:lnSpc>
                <a:spcPct val="90000"/>
              </a:lnSpc>
              <a:spcBef>
                <a:spcPts val="215"/>
              </a:spcBef>
              <a:spcAft>
                <a:spcPts val="0"/>
              </a:spcAft>
              <a:buClrTx/>
              <a:buSzTx/>
              <a:buFont typeface="Arial" panose="020B0604020202020204" pitchFamily="34" charset="0"/>
              <a:buChar char="•"/>
              <a:tabLst>
                <a:tab pos="698500" algn="l"/>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Missing</a:t>
            </a:r>
            <a:r>
              <a:rPr kumimoji="0" lang="en-US" sz="2000" b="0" i="0" u="none" strike="noStrike" kern="1200" cap="none" spc="-80"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interaction</a:t>
            </a:r>
            <a:r>
              <a:rPr kumimoji="0" lang="en-US" sz="2000" b="0" i="0" u="none" strike="noStrike" kern="1200" cap="none" spc="-65"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between</a:t>
            </a:r>
            <a:r>
              <a:rPr kumimoji="0" lang="en-US" sz="2000" b="0" i="0" u="none" strike="noStrike" kern="1200" cap="none" spc="-65" normalizeH="0" baseline="0" noProof="0">
                <a:ln>
                  <a:noFill/>
                </a:ln>
                <a:solidFill>
                  <a:prstClr val="black"/>
                </a:solidFill>
                <a:effectLst/>
                <a:uLnTx/>
                <a:uFillTx/>
                <a:latin typeface="Calibri"/>
                <a:ea typeface="+mn-ea"/>
                <a:cs typeface="+mn-cs"/>
              </a:rPr>
              <a:t> </a:t>
            </a:r>
            <a:r>
              <a:rPr kumimoji="0" lang="en-US" sz="2000" b="0" i="0" u="none" strike="noStrike" kern="1200" cap="none" spc="-10" normalizeH="0" baseline="0" noProof="0">
                <a:ln>
                  <a:noFill/>
                </a:ln>
                <a:solidFill>
                  <a:prstClr val="black"/>
                </a:solidFill>
                <a:effectLst/>
                <a:uLnTx/>
                <a:uFillTx/>
                <a:latin typeface="Calibri"/>
                <a:ea typeface="+mn-ea"/>
                <a:cs typeface="+mn-cs"/>
              </a:rPr>
              <a:t>terms</a:t>
            </a:r>
            <a:endParaRPr kumimoji="0" lang="en-US" sz="2000" b="0" i="0" u="none" strike="noStrike" kern="1200" cap="none" spc="0" normalizeH="0" baseline="0" noProof="0">
              <a:ln>
                <a:noFill/>
              </a:ln>
              <a:solidFill>
                <a:prstClr val="black"/>
              </a:solidFill>
              <a:effectLst/>
              <a:uLnTx/>
              <a:uFillTx/>
              <a:latin typeface="Calibri"/>
              <a:ea typeface="+mn-ea"/>
              <a:cs typeface="+mn-cs"/>
            </a:endParaRPr>
          </a:p>
          <a:p>
            <a:pPr marL="698500" marR="0" lvl="1" indent="-228600" algn="l" defTabSz="914400" rtl="0" eaLnBrk="1" fontAlgn="auto" latinLnBrk="0" hangingPunct="1">
              <a:lnSpc>
                <a:spcPct val="90000"/>
              </a:lnSpc>
              <a:spcBef>
                <a:spcPts val="219"/>
              </a:spcBef>
              <a:spcAft>
                <a:spcPts val="0"/>
              </a:spcAft>
              <a:buClrTx/>
              <a:buSzTx/>
              <a:buFont typeface="Arial" panose="020B0604020202020204" pitchFamily="34" charset="0"/>
              <a:buChar char="•"/>
              <a:tabLst>
                <a:tab pos="698500" algn="l"/>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Time</a:t>
            </a:r>
            <a:r>
              <a:rPr kumimoji="0" lang="en-US" sz="2000" b="0" i="0" u="none" strike="noStrike" kern="1200" cap="none" spc="-10"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dependency </a:t>
            </a:r>
            <a:r>
              <a:rPr kumimoji="0" lang="en-US" sz="2000" b="0" i="0" u="none" strike="noStrike" kern="1200" cap="none" spc="-10" normalizeH="0" baseline="0" noProof="0">
                <a:ln>
                  <a:noFill/>
                </a:ln>
                <a:solidFill>
                  <a:prstClr val="black"/>
                </a:solidFill>
                <a:effectLst/>
                <a:uLnTx/>
                <a:uFillTx/>
                <a:latin typeface="Calibri"/>
                <a:ea typeface="+mn-ea"/>
                <a:cs typeface="+mn-cs"/>
              </a:rPr>
              <a:t>(autocorrelation)</a:t>
            </a: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6879BD-D38C-2E81-BC17-E57DB33CD8E7}"/>
              </a:ext>
            </a:extLst>
          </p:cNvPr>
          <p:cNvSpPr>
            <a:spLocks noGrp="1"/>
          </p:cNvSpPr>
          <p:nvPr>
            <p:ph type="title"/>
          </p:nvPr>
        </p:nvSpPr>
        <p:spPr>
          <a:xfrm>
            <a:off x="761803" y="350196"/>
            <a:ext cx="4646904" cy="1624520"/>
          </a:xfrm>
        </p:spPr>
        <p:txBody>
          <a:bodyPr anchor="ctr">
            <a:normAutofit/>
          </a:bodyPr>
          <a:lstStyle/>
          <a:p>
            <a:r>
              <a:rPr lang="en-US" sz="3700"/>
              <a:t>Input/Output Features and relationships</a:t>
            </a:r>
          </a:p>
        </p:txBody>
      </p:sp>
      <p:sp>
        <p:nvSpPr>
          <p:cNvPr id="3" name="Content Placeholder 2">
            <a:extLst>
              <a:ext uri="{FF2B5EF4-FFF2-40B4-BE49-F238E27FC236}">
                <a16:creationId xmlns:a16="http://schemas.microsoft.com/office/drawing/2014/main" id="{EFFE2DD8-E247-5243-8264-BD9D4B203CBD}"/>
              </a:ext>
            </a:extLst>
          </p:cNvPr>
          <p:cNvSpPr>
            <a:spLocks noGrp="1"/>
          </p:cNvSpPr>
          <p:nvPr>
            <p:ph idx="1"/>
          </p:nvPr>
        </p:nvSpPr>
        <p:spPr>
          <a:xfrm>
            <a:off x="259644" y="2472268"/>
            <a:ext cx="5689600" cy="3884082"/>
          </a:xfrm>
        </p:spPr>
        <p:txBody>
          <a:bodyPr anchor="ctr">
            <a:normAutofit/>
          </a:bodyPr>
          <a:lstStyle/>
          <a:p>
            <a:r>
              <a:rPr lang="en-US" sz="2400" dirty="0"/>
              <a:t>When analyzing data, some features </a:t>
            </a:r>
          </a:p>
          <a:p>
            <a:pPr lvl="1"/>
            <a:r>
              <a:rPr lang="en-US" dirty="0"/>
              <a:t>may be </a:t>
            </a:r>
            <a:r>
              <a:rPr lang="en-US" b="1" dirty="0"/>
              <a:t>interrelated</a:t>
            </a:r>
            <a:r>
              <a:rPr lang="en-US" dirty="0"/>
              <a:t> and </a:t>
            </a:r>
          </a:p>
          <a:p>
            <a:pPr lvl="1"/>
            <a:r>
              <a:rPr lang="en-US" dirty="0"/>
              <a:t>have a </a:t>
            </a:r>
            <a:r>
              <a:rPr lang="en-US" b="1" dirty="0"/>
              <a:t>cause-and-effect</a:t>
            </a:r>
            <a:r>
              <a:rPr lang="en-US" dirty="0"/>
              <a:t> relationship. </a:t>
            </a:r>
          </a:p>
          <a:p>
            <a:r>
              <a:rPr lang="en-US" sz="2400" dirty="0"/>
              <a:t>To investigate potential relationships between features:</a:t>
            </a:r>
          </a:p>
          <a:p>
            <a:pPr lvl="1"/>
            <a:r>
              <a:rPr lang="en-US" dirty="0"/>
              <a:t>input feature: </a:t>
            </a:r>
            <a:r>
              <a:rPr lang="en-US" b="1" dirty="0"/>
              <a:t>Controlled </a:t>
            </a:r>
          </a:p>
          <a:p>
            <a:pPr lvl="1"/>
            <a:r>
              <a:rPr lang="en-US" dirty="0"/>
              <a:t>output feature/response: </a:t>
            </a:r>
            <a:r>
              <a:rPr lang="en-US" b="1" dirty="0"/>
              <a:t>Observed</a:t>
            </a:r>
          </a:p>
          <a:p>
            <a:pPr marL="0" indent="0">
              <a:buNone/>
            </a:pPr>
            <a:endParaRPr lang="en-US" sz="2400" dirty="0"/>
          </a:p>
        </p:txBody>
      </p:sp>
      <p:pic>
        <p:nvPicPr>
          <p:cNvPr id="5" name="Picture 4" descr="Question mark on green pastel background">
            <a:extLst>
              <a:ext uri="{FF2B5EF4-FFF2-40B4-BE49-F238E27FC236}">
                <a16:creationId xmlns:a16="http://schemas.microsoft.com/office/drawing/2014/main" id="{A1B625E5-AA2E-54FA-BB3C-45339F19D87F}"/>
              </a:ext>
            </a:extLst>
          </p:cNvPr>
          <p:cNvPicPr>
            <a:picLocks noChangeAspect="1"/>
          </p:cNvPicPr>
          <p:nvPr/>
        </p:nvPicPr>
        <p:blipFill rotWithShape="1">
          <a:blip r:embed="rId2"/>
          <a:srcRect l="33259"/>
          <a:stretch/>
        </p:blipFill>
        <p:spPr>
          <a:xfrm>
            <a:off x="6096000" y="1"/>
            <a:ext cx="6102825" cy="6858000"/>
          </a:xfrm>
          <a:prstGeom prst="rect">
            <a:avLst/>
          </a:prstGeom>
        </p:spPr>
      </p:pic>
    </p:spTree>
    <p:extLst>
      <p:ext uri="{BB962C8B-B14F-4D97-AF65-F5344CB8AC3E}">
        <p14:creationId xmlns:p14="http://schemas.microsoft.com/office/powerpoint/2010/main" val="22644533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Slide Background">
            <a:extLst>
              <a:ext uri="{FF2B5EF4-FFF2-40B4-BE49-F238E27FC236}">
                <a16:creationId xmlns:a16="http://schemas.microsoft.com/office/drawing/2014/main" id="{90D0877E-6CD0-4206-8A18-56CEE73EF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18AC0D4-F32D-4067-9F63-E553F4AFF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2806021"/>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txBox="1">
            <a:spLocks noGrp="1"/>
          </p:cNvSpPr>
          <p:nvPr>
            <p:ph type="title"/>
          </p:nvPr>
        </p:nvSpPr>
        <p:spPr>
          <a:xfrm>
            <a:off x="761802" y="342306"/>
            <a:ext cx="4703816" cy="2121408"/>
          </a:xfrm>
          <a:prstGeom prst="rect">
            <a:avLst/>
          </a:prstGeom>
        </p:spPr>
        <p:txBody>
          <a:bodyPr vert="horz" lIns="91440" tIns="45720" rIns="91440" bIns="45720" rtlCol="0" anchor="ctr">
            <a:normAutofit/>
          </a:bodyPr>
          <a:lstStyle/>
          <a:p>
            <a:pPr marL="12700" algn="l" rtl="0">
              <a:lnSpc>
                <a:spcPct val="90000"/>
              </a:lnSpc>
              <a:spcBef>
                <a:spcPct val="0"/>
              </a:spcBef>
            </a:pPr>
            <a:r>
              <a:rPr lang="en-US" sz="4000" kern="1200">
                <a:solidFill>
                  <a:schemeClr val="tx1"/>
                </a:solidFill>
                <a:latin typeface="+mj-lt"/>
                <a:ea typeface="+mj-ea"/>
                <a:cs typeface="+mj-cs"/>
              </a:rPr>
              <a:t>Linear</a:t>
            </a:r>
            <a:r>
              <a:rPr lang="en-US" sz="4000" kern="1200" spc="-90">
                <a:solidFill>
                  <a:schemeClr val="tx1"/>
                </a:solidFill>
                <a:latin typeface="+mj-lt"/>
                <a:ea typeface="+mj-ea"/>
                <a:cs typeface="+mj-cs"/>
              </a:rPr>
              <a:t> </a:t>
            </a:r>
            <a:r>
              <a:rPr lang="en-US" sz="4000" kern="1200">
                <a:solidFill>
                  <a:schemeClr val="tx1"/>
                </a:solidFill>
                <a:latin typeface="+mj-lt"/>
                <a:ea typeface="+mj-ea"/>
                <a:cs typeface="+mj-cs"/>
              </a:rPr>
              <a:t>Relationship</a:t>
            </a:r>
            <a:r>
              <a:rPr lang="en-US" sz="4000" kern="1200" spc="-70">
                <a:solidFill>
                  <a:schemeClr val="tx1"/>
                </a:solidFill>
                <a:latin typeface="+mj-lt"/>
                <a:ea typeface="+mj-ea"/>
                <a:cs typeface="+mj-cs"/>
              </a:rPr>
              <a:t> </a:t>
            </a:r>
            <a:r>
              <a:rPr lang="en-US" sz="4000" kern="1200" spc="-10">
                <a:solidFill>
                  <a:schemeClr val="tx1"/>
                </a:solidFill>
                <a:latin typeface="+mj-lt"/>
                <a:ea typeface="+mj-ea"/>
                <a:cs typeface="+mj-cs"/>
              </a:rPr>
              <a:t>Assumption</a:t>
            </a:r>
          </a:p>
        </p:txBody>
      </p:sp>
      <p:sp>
        <p:nvSpPr>
          <p:cNvPr id="3" name="object 3"/>
          <p:cNvSpPr txBox="1"/>
          <p:nvPr/>
        </p:nvSpPr>
        <p:spPr>
          <a:xfrm>
            <a:off x="5262880" y="284480"/>
            <a:ext cx="6695440" cy="2631439"/>
          </a:xfrm>
          <a:prstGeom prst="rect">
            <a:avLst/>
          </a:prstGeom>
        </p:spPr>
        <p:txBody>
          <a:bodyPr vert="horz" lIns="91440" tIns="45720" rIns="91440" bIns="45720" rtlCol="0" anchor="ctr">
            <a:normAutofit/>
          </a:bodyPr>
          <a:lstStyle/>
          <a:p>
            <a:pPr marL="241300" marR="238760" lvl="0" indent="-228600" fontAlgn="auto">
              <a:lnSpc>
                <a:spcPct val="90000"/>
              </a:lnSpc>
              <a:spcBef>
                <a:spcPts val="405"/>
              </a:spcBef>
              <a:spcAft>
                <a:spcPts val="0"/>
              </a:spcAft>
              <a:buClrTx/>
              <a:buSzTx/>
              <a:buFont typeface="Arial" panose="020B0604020202020204" pitchFamily="34" charset="0"/>
              <a:buChar char="•"/>
              <a:tabLst>
                <a:tab pos="241300" algn="l"/>
              </a:tabLst>
              <a:defRPr/>
            </a:pPr>
            <a:r>
              <a:rPr kumimoji="0" lang="en-US" sz="2000" b="0" i="0" u="none" strike="noStrike" cap="none" spc="0" normalizeH="0" baseline="0" noProof="0" dirty="0">
                <a:ln>
                  <a:noFill/>
                </a:ln>
                <a:effectLst/>
                <a:uLnTx/>
                <a:uFillTx/>
              </a:rPr>
              <a:t>The</a:t>
            </a:r>
            <a:r>
              <a:rPr kumimoji="0" lang="en-US" sz="2000" b="0" i="0" u="none" strike="noStrike" cap="none" spc="-30" normalizeH="0" baseline="0" noProof="0" dirty="0">
                <a:ln>
                  <a:noFill/>
                </a:ln>
                <a:effectLst/>
                <a:uLnTx/>
                <a:uFillTx/>
              </a:rPr>
              <a:t> </a:t>
            </a:r>
            <a:r>
              <a:rPr kumimoji="0" lang="en-US" sz="2000" b="0" i="0" u="none" strike="noStrike" cap="none" spc="0" normalizeH="0" baseline="0" noProof="0" dirty="0">
                <a:ln>
                  <a:noFill/>
                </a:ln>
                <a:effectLst/>
                <a:uLnTx/>
                <a:uFillTx/>
              </a:rPr>
              <a:t>relationship</a:t>
            </a:r>
            <a:r>
              <a:rPr kumimoji="0" lang="en-US" sz="2000" b="0" i="0" u="none" strike="noStrike" cap="none" spc="-25" normalizeH="0" baseline="0" noProof="0" dirty="0">
                <a:ln>
                  <a:noFill/>
                </a:ln>
                <a:effectLst/>
                <a:uLnTx/>
                <a:uFillTx/>
              </a:rPr>
              <a:t> </a:t>
            </a:r>
            <a:r>
              <a:rPr kumimoji="0" lang="en-US" sz="2000" b="0" i="0" u="none" strike="noStrike" cap="none" spc="0" normalizeH="0" baseline="0" noProof="0" dirty="0">
                <a:ln>
                  <a:noFill/>
                </a:ln>
                <a:effectLst/>
                <a:uLnTx/>
                <a:uFillTx/>
              </a:rPr>
              <a:t>between</a:t>
            </a:r>
            <a:r>
              <a:rPr kumimoji="0" lang="en-US" sz="2000" b="0" i="0" u="none" strike="noStrike" cap="none" spc="-25" normalizeH="0" baseline="0" noProof="0" dirty="0">
                <a:ln>
                  <a:noFill/>
                </a:ln>
                <a:effectLst/>
                <a:uLnTx/>
                <a:uFillTx/>
              </a:rPr>
              <a:t> </a:t>
            </a:r>
            <a:r>
              <a:rPr kumimoji="0" lang="en-US" sz="2000" b="0" i="0" u="none" strike="noStrike" cap="none" spc="0" normalizeH="0" baseline="0" noProof="0" dirty="0">
                <a:ln>
                  <a:noFill/>
                </a:ln>
                <a:effectLst/>
                <a:uLnTx/>
                <a:uFillTx/>
              </a:rPr>
              <a:t>the</a:t>
            </a:r>
            <a:r>
              <a:rPr kumimoji="0" lang="en-US" sz="2000" b="0" i="0" u="none" strike="noStrike" cap="none" spc="-20" normalizeH="0" baseline="0" noProof="0" dirty="0">
                <a:ln>
                  <a:noFill/>
                </a:ln>
                <a:effectLst/>
                <a:uLnTx/>
                <a:uFillTx/>
              </a:rPr>
              <a:t> </a:t>
            </a:r>
            <a:r>
              <a:rPr kumimoji="0" lang="en-US" sz="2000" b="0" i="0" u="none" strike="noStrike" cap="none" spc="0" normalizeH="0" baseline="0" noProof="0" dirty="0">
                <a:ln>
                  <a:noFill/>
                </a:ln>
                <a:effectLst/>
                <a:uLnTx/>
                <a:uFillTx/>
              </a:rPr>
              <a:t>dependent</a:t>
            </a:r>
            <a:r>
              <a:rPr kumimoji="0" lang="en-US" sz="2000" b="0" i="0" u="none" strike="noStrike" cap="none" spc="-30" normalizeH="0" baseline="0" noProof="0" dirty="0">
                <a:ln>
                  <a:noFill/>
                </a:ln>
                <a:effectLst/>
                <a:uLnTx/>
                <a:uFillTx/>
              </a:rPr>
              <a:t> </a:t>
            </a:r>
            <a:r>
              <a:rPr kumimoji="0" lang="en-US" sz="2000" b="0" i="0" u="none" strike="noStrike" cap="none" spc="0" normalizeH="0" baseline="0" noProof="0" dirty="0">
                <a:ln>
                  <a:noFill/>
                </a:ln>
                <a:effectLst/>
                <a:uLnTx/>
                <a:uFillTx/>
              </a:rPr>
              <a:t>variable</a:t>
            </a:r>
            <a:r>
              <a:rPr kumimoji="0" lang="en-US" sz="2000" b="0" i="0" u="none" strike="noStrike" cap="none" spc="-20" normalizeH="0" baseline="0" noProof="0" dirty="0">
                <a:ln>
                  <a:noFill/>
                </a:ln>
                <a:effectLst/>
                <a:uLnTx/>
                <a:uFillTx/>
              </a:rPr>
              <a:t> </a:t>
            </a:r>
            <a:r>
              <a:rPr kumimoji="0" lang="en-US" sz="2000" b="0" i="0" u="none" strike="noStrike" cap="none" spc="0" normalizeH="0" baseline="0" noProof="0" dirty="0">
                <a:ln>
                  <a:noFill/>
                </a:ln>
                <a:effectLst/>
                <a:uLnTx/>
                <a:uFillTx/>
              </a:rPr>
              <a:t>and</a:t>
            </a:r>
            <a:r>
              <a:rPr kumimoji="0" lang="en-US" sz="2000" b="0" i="0" u="none" strike="noStrike" cap="none" spc="-25" normalizeH="0" baseline="0" noProof="0" dirty="0">
                <a:ln>
                  <a:noFill/>
                </a:ln>
                <a:effectLst/>
                <a:uLnTx/>
                <a:uFillTx/>
              </a:rPr>
              <a:t> </a:t>
            </a:r>
            <a:r>
              <a:rPr kumimoji="0" lang="en-US" sz="2000" b="0" i="0" u="none" strike="noStrike" cap="none" spc="0" normalizeH="0" baseline="0" noProof="0" dirty="0">
                <a:ln>
                  <a:noFill/>
                </a:ln>
                <a:effectLst/>
                <a:uLnTx/>
                <a:uFillTx/>
              </a:rPr>
              <a:t>the</a:t>
            </a:r>
            <a:r>
              <a:rPr kumimoji="0" lang="en-US" sz="2000" b="0" i="0" u="none" strike="noStrike" cap="none" spc="-20" normalizeH="0" baseline="0" noProof="0" dirty="0">
                <a:ln>
                  <a:noFill/>
                </a:ln>
                <a:effectLst/>
                <a:uLnTx/>
                <a:uFillTx/>
              </a:rPr>
              <a:t> </a:t>
            </a:r>
            <a:r>
              <a:rPr kumimoji="0" lang="en-US" sz="2000" b="0" i="0" u="none" strike="noStrike" cap="none" spc="0" normalizeH="0" baseline="0" noProof="0" dirty="0">
                <a:ln>
                  <a:noFill/>
                </a:ln>
                <a:effectLst/>
                <a:uLnTx/>
                <a:uFillTx/>
              </a:rPr>
              <a:t>set</a:t>
            </a:r>
            <a:r>
              <a:rPr kumimoji="0" lang="en-US" sz="2000" b="0" i="0" u="none" strike="noStrike" cap="none" spc="-30" normalizeH="0" baseline="0" noProof="0" dirty="0">
                <a:ln>
                  <a:noFill/>
                </a:ln>
                <a:effectLst/>
                <a:uLnTx/>
                <a:uFillTx/>
              </a:rPr>
              <a:t> </a:t>
            </a:r>
            <a:r>
              <a:rPr kumimoji="0" lang="en-US" sz="2000" b="0" i="0" u="none" strike="noStrike" cap="none" spc="0" normalizeH="0" baseline="0" noProof="0" dirty="0">
                <a:ln>
                  <a:noFill/>
                </a:ln>
                <a:effectLst/>
                <a:uLnTx/>
                <a:uFillTx/>
              </a:rPr>
              <a:t>of</a:t>
            </a:r>
            <a:r>
              <a:rPr kumimoji="0" lang="en-US" sz="2000" b="0" i="0" u="none" strike="noStrike" cap="none" spc="-15" normalizeH="0" baseline="0" noProof="0" dirty="0">
                <a:ln>
                  <a:noFill/>
                </a:ln>
                <a:effectLst/>
                <a:uLnTx/>
                <a:uFillTx/>
              </a:rPr>
              <a:t> </a:t>
            </a:r>
            <a:r>
              <a:rPr kumimoji="0" lang="en-US" sz="2000" b="0" i="0" u="none" strike="noStrike" cap="none" spc="-10" normalizeH="0" baseline="0" noProof="0" dirty="0">
                <a:ln>
                  <a:noFill/>
                </a:ln>
                <a:effectLst/>
                <a:uLnTx/>
                <a:uFillTx/>
              </a:rPr>
              <a:t>independent </a:t>
            </a:r>
            <a:r>
              <a:rPr kumimoji="0" lang="en-US" sz="2000" b="0" i="0" u="none" strike="noStrike" cap="none" spc="0" normalizeH="0" baseline="0" noProof="0" dirty="0">
                <a:ln>
                  <a:noFill/>
                </a:ln>
                <a:effectLst/>
                <a:uLnTx/>
                <a:uFillTx/>
              </a:rPr>
              <a:t>variables</a:t>
            </a:r>
            <a:r>
              <a:rPr kumimoji="0" lang="en-US" sz="2000" b="0" i="0" u="none" strike="noStrike" cap="none" spc="-35" normalizeH="0" baseline="0" noProof="0" dirty="0">
                <a:ln>
                  <a:noFill/>
                </a:ln>
                <a:effectLst/>
                <a:uLnTx/>
                <a:uFillTx/>
              </a:rPr>
              <a:t> </a:t>
            </a:r>
            <a:r>
              <a:rPr kumimoji="0" lang="en-US" sz="2000" b="0" i="0" u="none" strike="noStrike" cap="none" spc="0" normalizeH="0" baseline="0" noProof="0" dirty="0">
                <a:ln>
                  <a:noFill/>
                </a:ln>
                <a:effectLst/>
                <a:uLnTx/>
                <a:uFillTx/>
              </a:rPr>
              <a:t>is</a:t>
            </a:r>
            <a:r>
              <a:rPr kumimoji="0" lang="en-US" sz="2000" b="0" i="0" u="none" strike="noStrike" cap="none" spc="-30" normalizeH="0" baseline="0" noProof="0" dirty="0">
                <a:ln>
                  <a:noFill/>
                </a:ln>
                <a:effectLst/>
                <a:uLnTx/>
                <a:uFillTx/>
              </a:rPr>
              <a:t> </a:t>
            </a:r>
            <a:r>
              <a:rPr kumimoji="0" lang="en-US" sz="2000" b="0" i="0" u="none" strike="noStrike" cap="none" spc="-10" normalizeH="0" baseline="0" noProof="0" dirty="0">
                <a:ln>
                  <a:noFill/>
                </a:ln>
                <a:effectLst/>
                <a:uLnTx/>
                <a:uFillTx/>
              </a:rPr>
              <a:t>linear</a:t>
            </a:r>
            <a:endParaRPr kumimoji="0" lang="en-US" sz="2000" b="0" i="0" u="none" strike="noStrike" cap="none" spc="0" normalizeH="0" baseline="0" noProof="0" dirty="0">
              <a:ln>
                <a:noFill/>
              </a:ln>
              <a:effectLst/>
              <a:uLnTx/>
              <a:uFillTx/>
            </a:endParaRPr>
          </a:p>
          <a:p>
            <a:pPr marL="241300" marR="5080" lvl="0" indent="-228600" fontAlgn="auto">
              <a:lnSpc>
                <a:spcPct val="90000"/>
              </a:lnSpc>
              <a:spcBef>
                <a:spcPts val="855"/>
              </a:spcBef>
              <a:spcAft>
                <a:spcPts val="0"/>
              </a:spcAft>
              <a:buClrTx/>
              <a:buSzTx/>
              <a:buFont typeface="Arial" panose="020B0604020202020204" pitchFamily="34" charset="0"/>
              <a:buChar char="•"/>
              <a:tabLst>
                <a:tab pos="241300" algn="l"/>
              </a:tabLst>
              <a:defRPr/>
            </a:pPr>
            <a:r>
              <a:rPr kumimoji="0" lang="en-US" sz="2000" b="0" i="0" u="none" strike="noStrike" cap="none" spc="-90" normalizeH="0" baseline="0" noProof="0" dirty="0">
                <a:ln>
                  <a:noFill/>
                </a:ln>
                <a:effectLst/>
                <a:uLnTx/>
                <a:uFillTx/>
              </a:rPr>
              <a:t>To</a:t>
            </a:r>
            <a:r>
              <a:rPr kumimoji="0" lang="en-US" sz="2000" b="0" i="0" u="none" strike="noStrike" cap="none" spc="-55" normalizeH="0" baseline="0" noProof="0" dirty="0">
                <a:ln>
                  <a:noFill/>
                </a:ln>
                <a:effectLst/>
                <a:uLnTx/>
                <a:uFillTx/>
              </a:rPr>
              <a:t> </a:t>
            </a:r>
            <a:r>
              <a:rPr kumimoji="0" lang="en-US" sz="2000" b="0" i="0" u="none" strike="noStrike" cap="none" spc="0" normalizeH="0" baseline="0" noProof="0" dirty="0">
                <a:ln>
                  <a:noFill/>
                </a:ln>
                <a:effectLst/>
                <a:uLnTx/>
                <a:uFillTx/>
              </a:rPr>
              <a:t>verify</a:t>
            </a:r>
            <a:r>
              <a:rPr kumimoji="0" lang="en-US" sz="2000" b="0" i="0" u="none" strike="noStrike" cap="none" spc="-40" normalizeH="0" baseline="0" noProof="0" dirty="0">
                <a:ln>
                  <a:noFill/>
                </a:ln>
                <a:effectLst/>
                <a:uLnTx/>
                <a:uFillTx/>
              </a:rPr>
              <a:t> </a:t>
            </a:r>
            <a:r>
              <a:rPr kumimoji="0" lang="en-US" sz="2000" b="0" i="0" u="none" strike="noStrike" cap="none" spc="0" normalizeH="0" baseline="0" noProof="0" dirty="0">
                <a:ln>
                  <a:noFill/>
                </a:ln>
                <a:effectLst/>
                <a:uLnTx/>
                <a:uFillTx/>
              </a:rPr>
              <a:t>this</a:t>
            </a:r>
            <a:r>
              <a:rPr kumimoji="0" lang="en-US" sz="2000" b="0" i="0" u="none" strike="noStrike" cap="none" spc="-45" normalizeH="0" baseline="0" noProof="0" dirty="0">
                <a:ln>
                  <a:noFill/>
                </a:ln>
                <a:effectLst/>
                <a:uLnTx/>
                <a:uFillTx/>
              </a:rPr>
              <a:t> </a:t>
            </a:r>
            <a:r>
              <a:rPr kumimoji="0" lang="en-US" sz="2000" b="0" i="0" u="none" strike="noStrike" cap="none" spc="0" normalizeH="0" baseline="0" noProof="0" dirty="0">
                <a:ln>
                  <a:noFill/>
                </a:ln>
                <a:effectLst/>
                <a:uLnTx/>
                <a:uFillTx/>
              </a:rPr>
              <a:t>assumption,</a:t>
            </a:r>
            <a:r>
              <a:rPr kumimoji="0" lang="en-US" sz="2000" b="0" i="0" u="none" strike="noStrike" cap="none" spc="-40" normalizeH="0" baseline="0" noProof="0" dirty="0">
                <a:ln>
                  <a:noFill/>
                </a:ln>
                <a:effectLst/>
                <a:uLnTx/>
                <a:uFillTx/>
              </a:rPr>
              <a:t> </a:t>
            </a:r>
            <a:r>
              <a:rPr kumimoji="0" lang="en-US" sz="2000" b="0" i="0" u="none" strike="noStrike" cap="none" spc="0" normalizeH="0" baseline="0" noProof="0" dirty="0">
                <a:ln>
                  <a:noFill/>
                </a:ln>
                <a:effectLst/>
                <a:uLnTx/>
                <a:uFillTx/>
              </a:rPr>
              <a:t>develop</a:t>
            </a:r>
            <a:r>
              <a:rPr kumimoji="0" lang="en-US" sz="2000" b="0" i="0" u="none" strike="noStrike" cap="none" spc="-40" normalizeH="0" baseline="0" noProof="0" dirty="0">
                <a:ln>
                  <a:noFill/>
                </a:ln>
                <a:effectLst/>
                <a:uLnTx/>
                <a:uFillTx/>
              </a:rPr>
              <a:t> </a:t>
            </a:r>
            <a:r>
              <a:rPr kumimoji="0" lang="en-US" sz="2000" b="0" i="0" u="none" strike="noStrike" cap="none" spc="0" normalizeH="0" baseline="0" noProof="0" dirty="0">
                <a:ln>
                  <a:noFill/>
                </a:ln>
                <a:effectLst/>
                <a:uLnTx/>
                <a:uFillTx/>
              </a:rPr>
              <a:t>a</a:t>
            </a:r>
            <a:r>
              <a:rPr kumimoji="0" lang="en-US" sz="2000" b="0" i="0" u="none" strike="noStrike" cap="none" spc="-40" normalizeH="0" baseline="0" noProof="0" dirty="0">
                <a:ln>
                  <a:noFill/>
                </a:ln>
                <a:effectLst/>
                <a:uLnTx/>
                <a:uFillTx/>
              </a:rPr>
              <a:t> </a:t>
            </a:r>
            <a:r>
              <a:rPr kumimoji="0" lang="en-US" sz="2000" b="0" i="0" u="none" strike="noStrike" cap="none" spc="0" normalizeH="0" baseline="0" noProof="0" dirty="0">
                <a:ln>
                  <a:noFill/>
                </a:ln>
                <a:effectLst/>
                <a:uLnTx/>
                <a:uFillTx/>
              </a:rPr>
              <a:t>scatter</a:t>
            </a:r>
            <a:r>
              <a:rPr kumimoji="0" lang="en-US" sz="2000" b="0" i="0" u="none" strike="noStrike" cap="none" spc="-40" normalizeH="0" baseline="0" noProof="0" dirty="0">
                <a:ln>
                  <a:noFill/>
                </a:ln>
                <a:effectLst/>
                <a:uLnTx/>
                <a:uFillTx/>
              </a:rPr>
              <a:t> </a:t>
            </a:r>
            <a:r>
              <a:rPr kumimoji="0" lang="en-US" sz="2000" b="0" i="0" u="none" strike="noStrike" cap="none" spc="0" normalizeH="0" baseline="0" noProof="0" dirty="0">
                <a:ln>
                  <a:noFill/>
                </a:ln>
                <a:effectLst/>
                <a:uLnTx/>
                <a:uFillTx/>
              </a:rPr>
              <a:t>diagram</a:t>
            </a:r>
            <a:r>
              <a:rPr kumimoji="0" lang="en-US" sz="2000" b="0" i="0" u="none" strike="noStrike" cap="none" spc="-45" normalizeH="0" baseline="0" noProof="0" dirty="0">
                <a:ln>
                  <a:noFill/>
                </a:ln>
                <a:effectLst/>
                <a:uLnTx/>
                <a:uFillTx/>
              </a:rPr>
              <a:t> </a:t>
            </a:r>
            <a:r>
              <a:rPr kumimoji="0" lang="en-US" sz="2000" b="0" i="0" u="none" strike="noStrike" cap="none" spc="0" normalizeH="0" baseline="0" noProof="0" dirty="0">
                <a:ln>
                  <a:noFill/>
                </a:ln>
                <a:effectLst/>
                <a:uLnTx/>
                <a:uFillTx/>
              </a:rPr>
              <a:t>for</a:t>
            </a:r>
            <a:r>
              <a:rPr kumimoji="0" lang="en-US" sz="2000" b="0" i="0" u="none" strike="noStrike" cap="none" spc="-40" normalizeH="0" baseline="0" noProof="0" dirty="0">
                <a:ln>
                  <a:noFill/>
                </a:ln>
                <a:effectLst/>
                <a:uLnTx/>
                <a:uFillTx/>
              </a:rPr>
              <a:t> </a:t>
            </a:r>
            <a:r>
              <a:rPr kumimoji="0" lang="en-US" sz="2000" b="0" i="0" u="none" strike="noStrike" cap="none" spc="0" normalizeH="0" baseline="0" noProof="0" dirty="0">
                <a:ln>
                  <a:noFill/>
                </a:ln>
                <a:effectLst/>
                <a:uLnTx/>
                <a:uFillTx/>
              </a:rPr>
              <a:t>the</a:t>
            </a:r>
            <a:r>
              <a:rPr kumimoji="0" lang="en-US" sz="2000" b="0" i="0" u="none" strike="noStrike" cap="none" spc="-35" normalizeH="0" baseline="0" noProof="0" dirty="0">
                <a:ln>
                  <a:noFill/>
                </a:ln>
                <a:effectLst/>
                <a:uLnTx/>
                <a:uFillTx/>
              </a:rPr>
              <a:t> </a:t>
            </a:r>
            <a:r>
              <a:rPr kumimoji="0" lang="en-US" sz="2000" b="0" i="0" u="none" strike="noStrike" cap="none" spc="0" normalizeH="0" baseline="0" noProof="0" dirty="0">
                <a:ln>
                  <a:noFill/>
                </a:ln>
                <a:effectLst/>
                <a:uLnTx/>
                <a:uFillTx/>
              </a:rPr>
              <a:t>dependent</a:t>
            </a:r>
            <a:r>
              <a:rPr kumimoji="0" lang="en-US" sz="2000" b="0" i="0" u="none" strike="noStrike" cap="none" spc="-40" normalizeH="0" baseline="0" noProof="0" dirty="0">
                <a:ln>
                  <a:noFill/>
                </a:ln>
                <a:effectLst/>
                <a:uLnTx/>
                <a:uFillTx/>
              </a:rPr>
              <a:t> </a:t>
            </a:r>
            <a:r>
              <a:rPr kumimoji="0" lang="en-US" sz="2000" b="0" i="0" u="none" strike="noStrike" cap="none" spc="-10" normalizeH="0" baseline="0" noProof="0" dirty="0">
                <a:ln>
                  <a:noFill/>
                </a:ln>
                <a:effectLst/>
                <a:uLnTx/>
                <a:uFillTx/>
              </a:rPr>
              <a:t>variable </a:t>
            </a:r>
            <a:r>
              <a:rPr kumimoji="0" lang="en-US" sz="2000" b="0" i="0" u="none" strike="noStrike" cap="none" spc="0" normalizeH="0" baseline="0" noProof="0" dirty="0">
                <a:ln>
                  <a:noFill/>
                </a:ln>
                <a:effectLst/>
                <a:uLnTx/>
                <a:uFillTx/>
              </a:rPr>
              <a:t>vs</a:t>
            </a:r>
            <a:r>
              <a:rPr kumimoji="0" lang="en-US" sz="2000" b="0" i="0" u="none" strike="noStrike" cap="none" spc="-20" normalizeH="0" baseline="0" noProof="0" dirty="0">
                <a:ln>
                  <a:noFill/>
                </a:ln>
                <a:effectLst/>
                <a:uLnTx/>
                <a:uFillTx/>
              </a:rPr>
              <a:t> </a:t>
            </a:r>
            <a:r>
              <a:rPr kumimoji="0" lang="en-US" sz="2000" b="0" i="0" u="none" strike="noStrike" cap="none" spc="0" normalizeH="0" baseline="0" noProof="0" dirty="0">
                <a:ln>
                  <a:noFill/>
                </a:ln>
                <a:effectLst/>
                <a:uLnTx/>
                <a:uFillTx/>
              </a:rPr>
              <a:t>each</a:t>
            </a:r>
            <a:r>
              <a:rPr kumimoji="0" lang="en-US" sz="2000" b="0" i="0" u="none" strike="noStrike" cap="none" spc="-15" normalizeH="0" baseline="0" noProof="0" dirty="0">
                <a:ln>
                  <a:noFill/>
                </a:ln>
                <a:effectLst/>
                <a:uLnTx/>
                <a:uFillTx/>
              </a:rPr>
              <a:t> </a:t>
            </a:r>
            <a:r>
              <a:rPr kumimoji="0" lang="en-US" sz="2000" b="0" i="0" u="none" strike="noStrike" cap="none" spc="0" normalizeH="0" baseline="0" noProof="0" dirty="0">
                <a:ln>
                  <a:noFill/>
                </a:ln>
                <a:effectLst/>
                <a:uLnTx/>
                <a:uFillTx/>
              </a:rPr>
              <a:t>independent</a:t>
            </a:r>
            <a:r>
              <a:rPr kumimoji="0" lang="en-US" sz="2000" b="0" i="0" u="none" strike="noStrike" cap="none" spc="-15" normalizeH="0" baseline="0" noProof="0" dirty="0">
                <a:ln>
                  <a:noFill/>
                </a:ln>
                <a:effectLst/>
                <a:uLnTx/>
                <a:uFillTx/>
              </a:rPr>
              <a:t> </a:t>
            </a:r>
            <a:r>
              <a:rPr kumimoji="0" lang="en-US" sz="2000" b="0" i="0" u="none" strike="noStrike" cap="none" spc="-10" normalizeH="0" baseline="0" noProof="0" dirty="0">
                <a:ln>
                  <a:noFill/>
                </a:ln>
                <a:effectLst/>
                <a:uLnTx/>
                <a:uFillTx/>
              </a:rPr>
              <a:t>variable</a:t>
            </a:r>
            <a:endParaRPr kumimoji="0" lang="en-US" sz="2000" b="0" i="0" u="none" strike="noStrike" cap="none" spc="0" normalizeH="0" baseline="0" noProof="0" dirty="0">
              <a:ln>
                <a:noFill/>
              </a:ln>
              <a:effectLst/>
              <a:uLnTx/>
              <a:uFillTx/>
            </a:endParaRPr>
          </a:p>
          <a:p>
            <a:pPr marL="697865" marR="36195" lvl="1" indent="-228600" fontAlgn="auto">
              <a:lnSpc>
                <a:spcPct val="90000"/>
              </a:lnSpc>
              <a:spcBef>
                <a:spcPts val="484"/>
              </a:spcBef>
              <a:spcAft>
                <a:spcPts val="0"/>
              </a:spcAft>
              <a:buClrTx/>
              <a:buSzTx/>
              <a:buFont typeface="Arial" panose="020B0604020202020204" pitchFamily="34" charset="0"/>
              <a:buChar char="•"/>
              <a:tabLst>
                <a:tab pos="697865" algn="l"/>
                <a:tab pos="698500" algn="l"/>
              </a:tabLst>
              <a:defRPr/>
            </a:pPr>
            <a:r>
              <a:rPr kumimoji="0" lang="en-US" sz="2000" b="0" i="0" u="none" strike="noStrike" cap="none" spc="0" normalizeH="0" baseline="0" noProof="0" dirty="0">
                <a:ln>
                  <a:noFill/>
                </a:ln>
                <a:effectLst/>
                <a:uLnTx/>
                <a:uFillTx/>
              </a:rPr>
              <a:t>E.g.,</a:t>
            </a:r>
            <a:r>
              <a:rPr kumimoji="0" lang="en-US" sz="2000" b="0" i="0" u="none" strike="noStrike" cap="none" spc="-50" normalizeH="0" baseline="0" noProof="0" dirty="0">
                <a:ln>
                  <a:noFill/>
                </a:ln>
                <a:effectLst/>
                <a:uLnTx/>
                <a:uFillTx/>
              </a:rPr>
              <a:t> </a:t>
            </a:r>
            <a:r>
              <a:rPr kumimoji="0" lang="en-US" sz="2000" b="0" i="0" u="none" strike="noStrike" cap="none" spc="0" normalizeH="0" baseline="0" noProof="0" dirty="0">
                <a:ln>
                  <a:noFill/>
                </a:ln>
                <a:effectLst/>
                <a:uLnTx/>
                <a:uFillTx/>
              </a:rPr>
              <a:t>Below</a:t>
            </a:r>
            <a:r>
              <a:rPr kumimoji="0" lang="en-US" sz="2000" b="0" i="0" u="none" strike="noStrike" cap="none" spc="-50" normalizeH="0" baseline="0" noProof="0" dirty="0">
                <a:ln>
                  <a:noFill/>
                </a:ln>
                <a:effectLst/>
                <a:uLnTx/>
                <a:uFillTx/>
              </a:rPr>
              <a:t> </a:t>
            </a:r>
            <a:r>
              <a:rPr kumimoji="0" lang="en-US" sz="2000" b="0" i="0" u="none" strike="noStrike" cap="none" spc="0" normalizeH="0" baseline="0" noProof="0" dirty="0">
                <a:ln>
                  <a:noFill/>
                </a:ln>
                <a:effectLst/>
                <a:uLnTx/>
                <a:uFillTx/>
              </a:rPr>
              <a:t>indicate</a:t>
            </a:r>
            <a:r>
              <a:rPr kumimoji="0" lang="en-US" sz="2000" b="0" i="0" u="none" strike="noStrike" cap="none" spc="-45" normalizeH="0" baseline="0" noProof="0" dirty="0">
                <a:ln>
                  <a:noFill/>
                </a:ln>
                <a:effectLst/>
                <a:uLnTx/>
                <a:uFillTx/>
              </a:rPr>
              <a:t> </a:t>
            </a:r>
            <a:r>
              <a:rPr kumimoji="0" lang="en-US" sz="2000" b="0" i="0" u="none" strike="noStrike" cap="none" spc="0" normalizeH="0" baseline="0" noProof="0" dirty="0">
                <a:ln>
                  <a:noFill/>
                </a:ln>
                <a:effectLst/>
                <a:uLnTx/>
                <a:uFillTx/>
              </a:rPr>
              <a:t>a</a:t>
            </a:r>
            <a:r>
              <a:rPr kumimoji="0" lang="en-US" sz="2000" b="0" i="0" u="none" strike="noStrike" cap="none" spc="-40" normalizeH="0" baseline="0" noProof="0" dirty="0">
                <a:ln>
                  <a:noFill/>
                </a:ln>
                <a:effectLst/>
                <a:uLnTx/>
                <a:uFillTx/>
              </a:rPr>
              <a:t> </a:t>
            </a:r>
            <a:r>
              <a:rPr kumimoji="0" lang="en-US" sz="2000" b="0" i="0" u="none" strike="noStrike" cap="none" spc="0" normalizeH="0" baseline="0" noProof="0" dirty="0">
                <a:ln>
                  <a:noFill/>
                </a:ln>
                <a:effectLst/>
                <a:uLnTx/>
                <a:uFillTx/>
              </a:rPr>
              <a:t>fairly</a:t>
            </a:r>
            <a:r>
              <a:rPr kumimoji="0" lang="en-US" sz="2000" b="0" i="0" u="none" strike="noStrike" cap="none" spc="-50" normalizeH="0" baseline="0" noProof="0" dirty="0">
                <a:ln>
                  <a:noFill/>
                </a:ln>
                <a:effectLst/>
                <a:uLnTx/>
                <a:uFillTx/>
              </a:rPr>
              <a:t> </a:t>
            </a:r>
            <a:r>
              <a:rPr kumimoji="0" lang="en-US" sz="2000" b="0" i="0" u="none" strike="noStrike" cap="none" spc="0" normalizeH="0" baseline="0" noProof="0" dirty="0">
                <a:ln>
                  <a:noFill/>
                </a:ln>
                <a:effectLst/>
                <a:uLnTx/>
                <a:uFillTx/>
              </a:rPr>
              <a:t>strong</a:t>
            </a:r>
            <a:r>
              <a:rPr kumimoji="0" lang="en-US" sz="2000" b="0" i="0" u="none" strike="noStrike" cap="none" spc="-55" normalizeH="0" baseline="0" noProof="0" dirty="0">
                <a:ln>
                  <a:noFill/>
                </a:ln>
                <a:effectLst/>
                <a:uLnTx/>
                <a:uFillTx/>
              </a:rPr>
              <a:t> </a:t>
            </a:r>
            <a:r>
              <a:rPr kumimoji="0" lang="en-US" sz="2000" b="0" i="0" u="none" strike="noStrike" cap="none" spc="0" normalizeH="0" baseline="0" noProof="0" dirty="0">
                <a:ln>
                  <a:noFill/>
                </a:ln>
                <a:effectLst/>
                <a:uLnTx/>
                <a:uFillTx/>
              </a:rPr>
              <a:t>negative</a:t>
            </a:r>
            <a:r>
              <a:rPr kumimoji="0" lang="en-US" sz="2000" b="0" i="0" u="none" strike="noStrike" cap="none" spc="-40" normalizeH="0" baseline="0" noProof="0" dirty="0">
                <a:ln>
                  <a:noFill/>
                </a:ln>
                <a:effectLst/>
                <a:uLnTx/>
                <a:uFillTx/>
              </a:rPr>
              <a:t> </a:t>
            </a:r>
            <a:r>
              <a:rPr kumimoji="0" lang="en-US" sz="2000" b="0" i="0" u="none" strike="noStrike" cap="none" spc="0" normalizeH="0" baseline="0" noProof="0" dirty="0">
                <a:ln>
                  <a:noFill/>
                </a:ln>
                <a:effectLst/>
                <a:uLnTx/>
                <a:uFillTx/>
              </a:rPr>
              <a:t>relationship</a:t>
            </a:r>
            <a:r>
              <a:rPr kumimoji="0" lang="en-US" sz="2000" b="0" i="0" u="none" strike="noStrike" cap="none" spc="-45" normalizeH="0" baseline="0" noProof="0" dirty="0">
                <a:ln>
                  <a:noFill/>
                </a:ln>
                <a:effectLst/>
                <a:uLnTx/>
                <a:uFillTx/>
              </a:rPr>
              <a:t> </a:t>
            </a:r>
            <a:r>
              <a:rPr kumimoji="0" lang="en-US" sz="2000" b="0" i="0" u="none" strike="noStrike" cap="none" spc="0" normalizeH="0" baseline="0" noProof="0" dirty="0">
                <a:ln>
                  <a:noFill/>
                </a:ln>
                <a:effectLst/>
                <a:uLnTx/>
                <a:uFillTx/>
              </a:rPr>
              <a:t>between</a:t>
            </a:r>
            <a:r>
              <a:rPr kumimoji="0" lang="en-US" sz="2000" b="0" i="0" u="none" strike="noStrike" cap="none" spc="-50" normalizeH="0" baseline="0" noProof="0" dirty="0">
                <a:ln>
                  <a:noFill/>
                </a:ln>
                <a:effectLst/>
                <a:uLnTx/>
                <a:uFillTx/>
              </a:rPr>
              <a:t> </a:t>
            </a:r>
            <a:r>
              <a:rPr kumimoji="0" lang="en-US" sz="2000" b="0" i="0" u="none" strike="noStrike" cap="none" spc="0" normalizeH="0" baseline="0" noProof="0" dirty="0">
                <a:ln>
                  <a:noFill/>
                </a:ln>
                <a:effectLst/>
                <a:uLnTx/>
                <a:uFillTx/>
              </a:rPr>
              <a:t>temperature</a:t>
            </a:r>
            <a:r>
              <a:rPr kumimoji="0" lang="en-US" sz="2000" b="0" i="0" u="none" strike="noStrike" cap="none" spc="-40" normalizeH="0" baseline="0" noProof="0" dirty="0">
                <a:ln>
                  <a:noFill/>
                </a:ln>
                <a:effectLst/>
                <a:uLnTx/>
                <a:uFillTx/>
              </a:rPr>
              <a:t> </a:t>
            </a:r>
            <a:r>
              <a:rPr kumimoji="0" lang="en-US" sz="2000" b="0" i="0" u="none" strike="noStrike" cap="none" spc="0" normalizeH="0" baseline="0" noProof="0" dirty="0">
                <a:ln>
                  <a:noFill/>
                </a:ln>
                <a:effectLst/>
                <a:uLnTx/>
                <a:uFillTx/>
              </a:rPr>
              <a:t>and</a:t>
            </a:r>
            <a:r>
              <a:rPr kumimoji="0" lang="en-US" sz="2000" b="0" i="0" u="none" strike="noStrike" cap="none" spc="-45" normalizeH="0" baseline="0" noProof="0" dirty="0">
                <a:ln>
                  <a:noFill/>
                </a:ln>
                <a:effectLst/>
                <a:uLnTx/>
                <a:uFillTx/>
              </a:rPr>
              <a:t> </a:t>
            </a:r>
            <a:r>
              <a:rPr kumimoji="0" lang="en-US" sz="2000" b="0" i="0" u="none" strike="noStrike" cap="none" spc="-10" normalizeH="0" baseline="0" noProof="0" dirty="0">
                <a:ln>
                  <a:noFill/>
                </a:ln>
                <a:effectLst/>
                <a:uLnTx/>
                <a:uFillTx/>
              </a:rPr>
              <a:t>heating </a:t>
            </a:r>
            <a:r>
              <a:rPr kumimoji="0" lang="en-US" sz="2000" b="0" i="0" u="none" strike="noStrike" cap="none" spc="0" normalizeH="0" baseline="0" noProof="0" dirty="0">
                <a:ln>
                  <a:noFill/>
                </a:ln>
                <a:effectLst/>
                <a:uLnTx/>
                <a:uFillTx/>
              </a:rPr>
              <a:t>cost</a:t>
            </a:r>
            <a:r>
              <a:rPr kumimoji="0" lang="en-US" sz="2000" b="0" i="0" u="none" strike="noStrike" cap="none" spc="-50" normalizeH="0" baseline="0" noProof="0" dirty="0">
                <a:ln>
                  <a:noFill/>
                </a:ln>
                <a:effectLst/>
                <a:uLnTx/>
                <a:uFillTx/>
              </a:rPr>
              <a:t> </a:t>
            </a:r>
            <a:r>
              <a:rPr kumimoji="0" lang="en-US" sz="2000" b="0" i="0" u="none" strike="noStrike" cap="none" spc="0" normalizeH="0" baseline="0" noProof="0" dirty="0">
                <a:ln>
                  <a:noFill/>
                </a:ln>
                <a:effectLst/>
                <a:uLnTx/>
                <a:uFillTx/>
              </a:rPr>
              <a:t>and</a:t>
            </a:r>
            <a:r>
              <a:rPr kumimoji="0" lang="en-US" sz="2000" b="0" i="0" u="none" strike="noStrike" cap="none" spc="-40" normalizeH="0" baseline="0" noProof="0" dirty="0">
                <a:ln>
                  <a:noFill/>
                </a:ln>
                <a:effectLst/>
                <a:uLnTx/>
                <a:uFillTx/>
              </a:rPr>
              <a:t> </a:t>
            </a:r>
            <a:r>
              <a:rPr kumimoji="0" lang="en-US" sz="2000" b="0" i="0" u="none" strike="noStrike" cap="none" spc="0" normalizeH="0" baseline="0" noProof="0" dirty="0">
                <a:ln>
                  <a:noFill/>
                </a:ln>
                <a:effectLst/>
                <a:uLnTx/>
                <a:uFillTx/>
              </a:rPr>
              <a:t>negative</a:t>
            </a:r>
            <a:r>
              <a:rPr kumimoji="0" lang="en-US" sz="2000" b="0" i="0" u="none" strike="noStrike" cap="none" spc="-35" normalizeH="0" baseline="0" noProof="0" dirty="0">
                <a:ln>
                  <a:noFill/>
                </a:ln>
                <a:effectLst/>
                <a:uLnTx/>
                <a:uFillTx/>
              </a:rPr>
              <a:t> </a:t>
            </a:r>
            <a:r>
              <a:rPr kumimoji="0" lang="en-US" sz="2000" b="0" i="0" u="none" strike="noStrike" cap="none" spc="0" normalizeH="0" baseline="0" noProof="0" dirty="0">
                <a:ln>
                  <a:noFill/>
                </a:ln>
                <a:effectLst/>
                <a:uLnTx/>
                <a:uFillTx/>
              </a:rPr>
              <a:t>relationship</a:t>
            </a:r>
            <a:r>
              <a:rPr kumimoji="0" lang="en-US" sz="2000" b="0" i="0" u="none" strike="noStrike" cap="none" spc="-40" normalizeH="0" baseline="0" noProof="0" dirty="0">
                <a:ln>
                  <a:noFill/>
                </a:ln>
                <a:effectLst/>
                <a:uLnTx/>
                <a:uFillTx/>
              </a:rPr>
              <a:t> </a:t>
            </a:r>
            <a:r>
              <a:rPr kumimoji="0" lang="en-US" sz="2000" b="0" i="0" u="none" strike="noStrike" cap="none" spc="0" normalizeH="0" baseline="0" noProof="0" dirty="0">
                <a:ln>
                  <a:noFill/>
                </a:ln>
                <a:effectLst/>
                <a:uLnTx/>
                <a:uFillTx/>
              </a:rPr>
              <a:t>between</a:t>
            </a:r>
            <a:r>
              <a:rPr kumimoji="0" lang="en-US" sz="2000" b="0" i="0" u="none" strike="noStrike" cap="none" spc="-40" normalizeH="0" baseline="0" noProof="0" dirty="0">
                <a:ln>
                  <a:noFill/>
                </a:ln>
                <a:effectLst/>
                <a:uLnTx/>
                <a:uFillTx/>
              </a:rPr>
              <a:t> </a:t>
            </a:r>
            <a:r>
              <a:rPr kumimoji="0" lang="en-US" sz="2000" b="0" i="0" u="none" strike="noStrike" cap="none" spc="0" normalizeH="0" baseline="0" noProof="0" dirty="0">
                <a:ln>
                  <a:noFill/>
                </a:ln>
                <a:effectLst/>
                <a:uLnTx/>
                <a:uFillTx/>
              </a:rPr>
              <a:t>insulation</a:t>
            </a:r>
            <a:r>
              <a:rPr kumimoji="0" lang="en-US" sz="2000" b="0" i="0" u="none" strike="noStrike" cap="none" spc="-40" normalizeH="0" baseline="0" noProof="0" dirty="0">
                <a:ln>
                  <a:noFill/>
                </a:ln>
                <a:effectLst/>
                <a:uLnTx/>
                <a:uFillTx/>
              </a:rPr>
              <a:t> </a:t>
            </a:r>
            <a:r>
              <a:rPr kumimoji="0" lang="en-US" sz="2000" b="0" i="0" u="none" strike="noStrike" cap="none" spc="0" normalizeH="0" baseline="0" noProof="0" dirty="0">
                <a:ln>
                  <a:noFill/>
                </a:ln>
                <a:effectLst/>
                <a:uLnTx/>
                <a:uFillTx/>
              </a:rPr>
              <a:t>and</a:t>
            </a:r>
            <a:r>
              <a:rPr kumimoji="0" lang="en-US" sz="2000" b="0" i="0" u="none" strike="noStrike" cap="none" spc="-35" normalizeH="0" baseline="0" noProof="0" dirty="0">
                <a:ln>
                  <a:noFill/>
                </a:ln>
                <a:effectLst/>
                <a:uLnTx/>
                <a:uFillTx/>
              </a:rPr>
              <a:t> </a:t>
            </a:r>
            <a:r>
              <a:rPr kumimoji="0" lang="en-US" sz="2000" b="0" i="0" u="none" strike="noStrike" cap="none" spc="-10" normalizeH="0" baseline="0" noProof="0" dirty="0">
                <a:ln>
                  <a:noFill/>
                </a:ln>
                <a:effectLst/>
                <a:uLnTx/>
                <a:uFillTx/>
              </a:rPr>
              <a:t>costs</a:t>
            </a:r>
            <a:endParaRPr kumimoji="0" lang="en-US" sz="2000" b="0" i="0" u="none" strike="noStrike" cap="none" spc="0" normalizeH="0" baseline="0" noProof="0" dirty="0">
              <a:ln>
                <a:noFill/>
              </a:ln>
              <a:effectLst/>
              <a:uLnTx/>
              <a:uFillTx/>
            </a:endParaRPr>
          </a:p>
        </p:txBody>
      </p:sp>
      <p:pic>
        <p:nvPicPr>
          <p:cNvPr id="4" name="object 4"/>
          <p:cNvPicPr/>
          <p:nvPr/>
        </p:nvPicPr>
        <p:blipFill>
          <a:blip r:embed="rId2" cstate="print"/>
          <a:stretch>
            <a:fillRect/>
          </a:stretch>
        </p:blipFill>
        <p:spPr>
          <a:xfrm>
            <a:off x="1668533" y="3190069"/>
            <a:ext cx="8854540" cy="3076953"/>
          </a:xfrm>
          <a:prstGeom prst="rect">
            <a:avLst/>
          </a:prstGeom>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Slide Background">
            <a:extLst>
              <a:ext uri="{FF2B5EF4-FFF2-40B4-BE49-F238E27FC236}">
                <a16:creationId xmlns:a16="http://schemas.microsoft.com/office/drawing/2014/main" id="{90D0877E-6CD0-4206-8A18-56CEE73EF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18AC0D4-F32D-4067-9F63-E553F4AFF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2806021"/>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txBox="1">
            <a:spLocks noGrp="1"/>
          </p:cNvSpPr>
          <p:nvPr>
            <p:ph type="title"/>
          </p:nvPr>
        </p:nvSpPr>
        <p:spPr>
          <a:xfrm>
            <a:off x="761802" y="342306"/>
            <a:ext cx="4703816" cy="2121408"/>
          </a:xfrm>
          <a:prstGeom prst="rect">
            <a:avLst/>
          </a:prstGeom>
        </p:spPr>
        <p:txBody>
          <a:bodyPr vert="horz" lIns="91440" tIns="45720" rIns="91440" bIns="45720" rtlCol="0" anchor="ctr">
            <a:normAutofit/>
          </a:bodyPr>
          <a:lstStyle/>
          <a:p>
            <a:pPr marL="12700" algn="l" rtl="0">
              <a:lnSpc>
                <a:spcPct val="90000"/>
              </a:lnSpc>
              <a:spcBef>
                <a:spcPct val="0"/>
              </a:spcBef>
            </a:pPr>
            <a:r>
              <a:rPr lang="en-US" sz="4000" kern="1200">
                <a:solidFill>
                  <a:schemeClr val="tx1"/>
                </a:solidFill>
                <a:latin typeface="+mj-lt"/>
                <a:ea typeface="+mj-ea"/>
                <a:cs typeface="+mj-cs"/>
              </a:rPr>
              <a:t>Linear</a:t>
            </a:r>
            <a:r>
              <a:rPr lang="en-US" sz="4000" kern="1200" spc="-100">
                <a:solidFill>
                  <a:schemeClr val="tx1"/>
                </a:solidFill>
                <a:latin typeface="+mj-lt"/>
                <a:ea typeface="+mj-ea"/>
                <a:cs typeface="+mj-cs"/>
              </a:rPr>
              <a:t> </a:t>
            </a:r>
            <a:r>
              <a:rPr lang="en-US" sz="4000" kern="1200">
                <a:solidFill>
                  <a:schemeClr val="tx1"/>
                </a:solidFill>
                <a:latin typeface="+mj-lt"/>
                <a:ea typeface="+mj-ea"/>
                <a:cs typeface="+mj-cs"/>
              </a:rPr>
              <a:t>Relationship</a:t>
            </a:r>
            <a:r>
              <a:rPr lang="en-US" sz="4000" kern="1200" spc="-85">
                <a:solidFill>
                  <a:schemeClr val="tx1"/>
                </a:solidFill>
                <a:latin typeface="+mj-lt"/>
                <a:ea typeface="+mj-ea"/>
                <a:cs typeface="+mj-cs"/>
              </a:rPr>
              <a:t> </a:t>
            </a:r>
            <a:r>
              <a:rPr lang="en-US" sz="4000" kern="1200" spc="-10">
                <a:solidFill>
                  <a:schemeClr val="tx1"/>
                </a:solidFill>
                <a:latin typeface="+mj-lt"/>
                <a:ea typeface="+mj-ea"/>
                <a:cs typeface="+mj-cs"/>
              </a:rPr>
              <a:t>Assumption</a:t>
            </a:r>
            <a:endParaRPr lang="en-US" sz="4000" kern="1200">
              <a:solidFill>
                <a:schemeClr val="tx1"/>
              </a:solidFill>
              <a:latin typeface="+mj-lt"/>
              <a:ea typeface="+mj-ea"/>
              <a:cs typeface="+mj-cs"/>
            </a:endParaRPr>
          </a:p>
        </p:txBody>
      </p:sp>
      <mc:AlternateContent xmlns:mc="http://schemas.openxmlformats.org/markup-compatibility/2006">
        <mc:Choice xmlns:a14="http://schemas.microsoft.com/office/drawing/2010/main" Requires="a14">
          <p:sp>
            <p:nvSpPr>
              <p:cNvPr id="3" name="object 3"/>
              <p:cNvSpPr txBox="1"/>
              <p:nvPr/>
            </p:nvSpPr>
            <p:spPr>
              <a:xfrm>
                <a:off x="5465618" y="342307"/>
                <a:ext cx="6401262" cy="2121407"/>
              </a:xfrm>
              <a:prstGeom prst="rect">
                <a:avLst/>
              </a:prstGeom>
            </p:spPr>
            <p:txBody>
              <a:bodyPr vert="horz" lIns="91440" tIns="45720" rIns="91440" bIns="45720" rtlCol="0" anchor="ctr">
                <a:normAutofit/>
              </a:bodyPr>
              <a:lstStyle/>
              <a:p>
                <a:pPr marL="339090" marR="0" lvl="0" indent="-228600" fontAlgn="auto">
                  <a:lnSpc>
                    <a:spcPct val="90000"/>
                  </a:lnSpc>
                  <a:spcBef>
                    <a:spcPts val="820"/>
                  </a:spcBef>
                  <a:spcAft>
                    <a:spcPts val="0"/>
                  </a:spcAft>
                  <a:buClrTx/>
                  <a:buSzTx/>
                  <a:buFont typeface="Arial" panose="020B0604020202020204" pitchFamily="34" charset="0"/>
                  <a:buChar char="•"/>
                  <a:tabLst>
                    <a:tab pos="339090" algn="l"/>
                    <a:tab pos="339725" algn="l"/>
                  </a:tabLst>
                  <a:defRPr/>
                </a:pPr>
                <a:r>
                  <a:rPr kumimoji="0" lang="en-US" sz="2400" b="0" i="0" u="none" strike="noStrike" cap="none" spc="-90" normalizeH="0" baseline="0" noProof="0" dirty="0">
                    <a:ln>
                      <a:noFill/>
                    </a:ln>
                    <a:effectLst/>
                    <a:uLnTx/>
                    <a:uFillTx/>
                  </a:rPr>
                  <a:t>To</a:t>
                </a:r>
                <a:r>
                  <a:rPr kumimoji="0" lang="en-US" sz="2400" b="0" i="0" u="none" strike="noStrike" cap="none" spc="-45" normalizeH="0" baseline="0" noProof="0" dirty="0">
                    <a:ln>
                      <a:noFill/>
                    </a:ln>
                    <a:effectLst/>
                    <a:uLnTx/>
                    <a:uFillTx/>
                  </a:rPr>
                  <a:t> </a:t>
                </a:r>
                <a:r>
                  <a:rPr kumimoji="0" lang="en-US" sz="2400" b="0" i="0" u="none" strike="noStrike" cap="none" spc="0" normalizeH="0" baseline="0" noProof="0" dirty="0">
                    <a:ln>
                      <a:noFill/>
                    </a:ln>
                    <a:effectLst/>
                    <a:uLnTx/>
                    <a:uFillTx/>
                  </a:rPr>
                  <a:t>verify</a:t>
                </a:r>
                <a:r>
                  <a:rPr kumimoji="0" lang="en-US" sz="2400" b="0" i="0" u="none" strike="noStrike" cap="none" spc="-30" normalizeH="0" baseline="0" noProof="0" dirty="0">
                    <a:ln>
                      <a:noFill/>
                    </a:ln>
                    <a:effectLst/>
                    <a:uLnTx/>
                    <a:uFillTx/>
                  </a:rPr>
                  <a:t> </a:t>
                </a:r>
                <a:r>
                  <a:rPr kumimoji="0" lang="en-US" sz="2400" b="0" i="0" u="none" strike="noStrike" cap="none" spc="0" normalizeH="0" baseline="0" noProof="0" dirty="0">
                    <a:ln>
                      <a:noFill/>
                    </a:ln>
                    <a:effectLst/>
                    <a:uLnTx/>
                    <a:uFillTx/>
                  </a:rPr>
                  <a:t>the</a:t>
                </a:r>
                <a:r>
                  <a:rPr kumimoji="0" lang="en-US" sz="2400" b="0" i="0" u="none" strike="noStrike" cap="none" spc="-20" normalizeH="0" baseline="0" noProof="0" dirty="0">
                    <a:ln>
                      <a:noFill/>
                    </a:ln>
                    <a:effectLst/>
                    <a:uLnTx/>
                    <a:uFillTx/>
                  </a:rPr>
                  <a:t> </a:t>
                </a:r>
                <a:r>
                  <a:rPr kumimoji="0" lang="en-US" sz="2400" b="0" i="0" u="none" strike="noStrike" cap="none" spc="-10" normalizeH="0" baseline="0" noProof="0" dirty="0">
                    <a:ln>
                      <a:noFill/>
                    </a:ln>
                    <a:effectLst/>
                    <a:uLnTx/>
                    <a:uFillTx/>
                  </a:rPr>
                  <a:t>linearity,</a:t>
                </a:r>
                <a:r>
                  <a:rPr kumimoji="0" lang="en-US" sz="2400" b="0" i="0" u="none" strike="noStrike" cap="none" spc="-30" normalizeH="0" baseline="0" noProof="0" dirty="0">
                    <a:ln>
                      <a:noFill/>
                    </a:ln>
                    <a:effectLst/>
                    <a:uLnTx/>
                    <a:uFillTx/>
                  </a:rPr>
                  <a:t> </a:t>
                </a:r>
                <a:r>
                  <a:rPr kumimoji="0" lang="en-US" sz="2400" b="0" i="0" u="none" strike="noStrike" cap="none" spc="0" normalizeH="0" baseline="0" noProof="0" dirty="0">
                    <a:ln>
                      <a:noFill/>
                    </a:ln>
                    <a:effectLst/>
                    <a:uLnTx/>
                    <a:uFillTx/>
                  </a:rPr>
                  <a:t>we</a:t>
                </a:r>
                <a:r>
                  <a:rPr kumimoji="0" lang="en-US" sz="2400" b="0" i="0" u="none" strike="noStrike" cap="none" spc="-20" normalizeH="0" baseline="0" noProof="0" dirty="0">
                    <a:ln>
                      <a:noFill/>
                    </a:ln>
                    <a:effectLst/>
                    <a:uLnTx/>
                    <a:uFillTx/>
                  </a:rPr>
                  <a:t> </a:t>
                </a:r>
                <a:r>
                  <a:rPr kumimoji="0" lang="en-US" sz="2400" b="0" i="0" u="none" strike="noStrike" cap="none" spc="0" normalizeH="0" baseline="0" noProof="0" dirty="0">
                    <a:ln>
                      <a:noFill/>
                    </a:ln>
                    <a:effectLst/>
                    <a:uLnTx/>
                    <a:uFillTx/>
                  </a:rPr>
                  <a:t>can</a:t>
                </a:r>
                <a:r>
                  <a:rPr kumimoji="0" lang="en-US" sz="2400" b="0" i="0" u="none" strike="noStrike" cap="none" spc="-30" normalizeH="0" baseline="0" noProof="0" dirty="0">
                    <a:ln>
                      <a:noFill/>
                    </a:ln>
                    <a:effectLst/>
                    <a:uLnTx/>
                    <a:uFillTx/>
                  </a:rPr>
                  <a:t> </a:t>
                </a:r>
                <a:r>
                  <a:rPr kumimoji="0" lang="en-US" sz="2400" b="0" i="0" u="none" strike="noStrike" cap="none" spc="0" normalizeH="0" baseline="0" noProof="0" dirty="0">
                    <a:ln>
                      <a:noFill/>
                    </a:ln>
                    <a:effectLst/>
                    <a:uLnTx/>
                    <a:uFillTx/>
                  </a:rPr>
                  <a:t>also</a:t>
                </a:r>
                <a:r>
                  <a:rPr kumimoji="0" lang="en-US" sz="2400" b="0" i="0" u="none" strike="noStrike" cap="none" spc="-30" normalizeH="0" baseline="0" noProof="0" dirty="0">
                    <a:ln>
                      <a:noFill/>
                    </a:ln>
                    <a:effectLst/>
                    <a:uLnTx/>
                    <a:uFillTx/>
                  </a:rPr>
                  <a:t> </a:t>
                </a:r>
                <a:r>
                  <a:rPr kumimoji="0" lang="en-US" sz="2400" b="0" i="0" u="none" strike="noStrike" cap="none" spc="0" normalizeH="0" baseline="0" noProof="0" dirty="0">
                    <a:ln>
                      <a:noFill/>
                    </a:ln>
                    <a:effectLst/>
                    <a:uLnTx/>
                    <a:uFillTx/>
                  </a:rPr>
                  <a:t>plot</a:t>
                </a:r>
                <a:r>
                  <a:rPr kumimoji="0" lang="en-US" sz="2400" b="0" i="0" u="none" strike="noStrike" cap="none" spc="-35" normalizeH="0" baseline="0" noProof="0" dirty="0">
                    <a:ln>
                      <a:noFill/>
                    </a:ln>
                    <a:effectLst/>
                    <a:uLnTx/>
                    <a:uFillTx/>
                  </a:rPr>
                  <a:t> </a:t>
                </a:r>
                <a:r>
                  <a:rPr kumimoji="0" lang="en-US" sz="2400" b="0" i="0" u="none" strike="noStrike" cap="none" spc="0" normalizeH="0" baseline="0" noProof="0" dirty="0">
                    <a:ln>
                      <a:noFill/>
                    </a:ln>
                    <a:effectLst/>
                    <a:uLnTx/>
                    <a:uFillTx/>
                  </a:rPr>
                  <a:t>the</a:t>
                </a:r>
                <a:r>
                  <a:rPr kumimoji="0" lang="en-US" sz="2400" b="0" i="0" u="none" strike="noStrike" cap="none" spc="-20" normalizeH="0" baseline="0" noProof="0" dirty="0">
                    <a:ln>
                      <a:noFill/>
                    </a:ln>
                    <a:effectLst/>
                    <a:uLnTx/>
                    <a:uFillTx/>
                  </a:rPr>
                  <a:t> </a:t>
                </a:r>
                <a:r>
                  <a:rPr kumimoji="0" lang="en-US" sz="2400" b="0" i="0" u="none" strike="noStrike" cap="none" spc="-10" normalizeH="0" baseline="0" noProof="0" dirty="0">
                    <a:ln>
                      <a:noFill/>
                    </a:ln>
                    <a:effectLst/>
                    <a:uLnTx/>
                    <a:uFillTx/>
                  </a:rPr>
                  <a:t>residuals</a:t>
                </a:r>
                <a:endParaRPr kumimoji="0" lang="en-US" sz="2400" b="0" i="0" u="none" strike="noStrike" cap="none" spc="0" normalizeH="0" baseline="0" noProof="0" dirty="0">
                  <a:ln>
                    <a:noFill/>
                  </a:ln>
                  <a:effectLst/>
                  <a:uLnTx/>
                  <a:uFillTx/>
                </a:endParaRPr>
              </a:p>
              <a:p>
                <a:pPr marL="339090" marR="5080" lvl="0" indent="-228600" fontAlgn="auto">
                  <a:lnSpc>
                    <a:spcPct val="90000"/>
                  </a:lnSpc>
                  <a:spcBef>
                    <a:spcPts val="1025"/>
                  </a:spcBef>
                  <a:spcAft>
                    <a:spcPts val="0"/>
                  </a:spcAft>
                  <a:buClrTx/>
                  <a:buSzTx/>
                  <a:buFont typeface="Arial" panose="020B0604020202020204" pitchFamily="34" charset="0"/>
                  <a:buChar char="•"/>
                  <a:tabLst>
                    <a:tab pos="339090" algn="l"/>
                    <a:tab pos="339725" algn="l"/>
                  </a:tabLst>
                  <a:defRPr/>
                </a:pPr>
                <a:r>
                  <a:rPr kumimoji="0" lang="en-US" sz="2400" b="0" i="0" u="none" strike="noStrike" cap="none" spc="0" normalizeH="0" baseline="0" noProof="0" dirty="0">
                    <a:ln>
                      <a:noFill/>
                    </a:ln>
                    <a:effectLst/>
                    <a:uLnTx/>
                    <a:uFillTx/>
                  </a:rPr>
                  <a:t>The</a:t>
                </a:r>
                <a:r>
                  <a:rPr kumimoji="0" lang="en-US" sz="2400" b="0" i="0" u="none" strike="noStrike" cap="none" spc="-50" normalizeH="0" baseline="0" noProof="0" dirty="0">
                    <a:ln>
                      <a:noFill/>
                    </a:ln>
                    <a:effectLst/>
                    <a:uLnTx/>
                    <a:uFillTx/>
                  </a:rPr>
                  <a:t> </a:t>
                </a:r>
                <a:r>
                  <a:rPr kumimoji="0" lang="en-US" sz="2400" b="0" i="0" u="none" strike="noStrike" cap="none" spc="0" normalizeH="0" baseline="0" noProof="0" dirty="0">
                    <a:ln>
                      <a:noFill/>
                    </a:ln>
                    <a:effectLst/>
                    <a:uLnTx/>
                    <a:uFillTx/>
                  </a:rPr>
                  <a:t>residuals</a:t>
                </a:r>
                <a:r>
                  <a:rPr kumimoji="0" lang="en-US" sz="2400" b="0" i="0" u="none" strike="noStrike" cap="none" spc="-50" normalizeH="0" baseline="0" noProof="0" dirty="0">
                    <a:ln>
                      <a:noFill/>
                    </a:ln>
                    <a:effectLst/>
                    <a:uLnTx/>
                    <a:uFillTx/>
                  </a:rPr>
                  <a:t> </a:t>
                </a:r>
                <a:r>
                  <a:rPr kumimoji="0" lang="en-US" sz="2400" b="0" i="0" u="none" strike="noStrike" cap="none" spc="0" normalizeH="0" baseline="0" noProof="0" dirty="0">
                    <a:ln>
                      <a:noFill/>
                    </a:ln>
                    <a:effectLst/>
                    <a:uLnTx/>
                    <a:uFillTx/>
                  </a:rPr>
                  <a:t>are</a:t>
                </a:r>
                <a:r>
                  <a:rPr kumimoji="0" lang="en-US" sz="2400" b="0" i="0" u="none" strike="noStrike" cap="none" spc="-40" normalizeH="0" baseline="0" noProof="0" dirty="0">
                    <a:ln>
                      <a:noFill/>
                    </a:ln>
                    <a:effectLst/>
                    <a:uLnTx/>
                    <a:uFillTx/>
                  </a:rPr>
                  <a:t> </a:t>
                </a:r>
                <a:r>
                  <a:rPr kumimoji="0" lang="en-US" sz="2400" b="0" i="0" u="none" strike="noStrike" cap="none" spc="0" normalizeH="0" baseline="0" noProof="0" dirty="0">
                    <a:ln>
                      <a:noFill/>
                    </a:ln>
                    <a:effectLst/>
                    <a:uLnTx/>
                    <a:uFillTx/>
                  </a:rPr>
                  <a:t>plotted</a:t>
                </a:r>
                <a:r>
                  <a:rPr kumimoji="0" lang="en-US" sz="2400" b="0" i="0" u="none" strike="noStrike" cap="none" spc="-45" normalizeH="0" baseline="0" noProof="0" dirty="0">
                    <a:ln>
                      <a:noFill/>
                    </a:ln>
                    <a:effectLst/>
                    <a:uLnTx/>
                    <a:uFillTx/>
                  </a:rPr>
                  <a:t> </a:t>
                </a:r>
                <a:r>
                  <a:rPr kumimoji="0" lang="en-US" sz="2400" b="0" i="0" u="none" strike="noStrike" cap="none" spc="0" normalizeH="0" baseline="0" noProof="0" dirty="0">
                    <a:ln>
                      <a:noFill/>
                    </a:ln>
                    <a:effectLst/>
                    <a:uLnTx/>
                    <a:uFillTx/>
                  </a:rPr>
                  <a:t>on</a:t>
                </a:r>
                <a:r>
                  <a:rPr kumimoji="0" lang="en-US" sz="2400" b="0" i="0" u="none" strike="noStrike" cap="none" spc="-45" normalizeH="0" baseline="0" noProof="0" dirty="0">
                    <a:ln>
                      <a:noFill/>
                    </a:ln>
                    <a:effectLst/>
                    <a:uLnTx/>
                    <a:uFillTx/>
                  </a:rPr>
                  <a:t> </a:t>
                </a:r>
                <a:r>
                  <a:rPr kumimoji="0" lang="en-US" sz="2400" b="0" i="0" u="none" strike="noStrike" cap="none" spc="0" normalizeH="0" baseline="0" noProof="0" dirty="0">
                    <a:ln>
                      <a:noFill/>
                    </a:ln>
                    <a:effectLst/>
                    <a:uLnTx/>
                    <a:uFillTx/>
                  </a:rPr>
                  <a:t>the</a:t>
                </a:r>
                <a:r>
                  <a:rPr kumimoji="0" lang="en-US" sz="2400" b="0" i="0" u="none" strike="noStrike" cap="none" spc="-40" normalizeH="0" baseline="0" noProof="0" dirty="0">
                    <a:ln>
                      <a:noFill/>
                    </a:ln>
                    <a:effectLst/>
                    <a:uLnTx/>
                    <a:uFillTx/>
                  </a:rPr>
                  <a:t> </a:t>
                </a:r>
                <a:r>
                  <a:rPr kumimoji="0" lang="en-US" sz="2400" b="0" i="0" u="none" strike="noStrike" cap="none" spc="0" normalizeH="0" baseline="0" noProof="0" dirty="0">
                    <a:ln>
                      <a:noFill/>
                    </a:ln>
                    <a:effectLst/>
                    <a:uLnTx/>
                    <a:uFillTx/>
                  </a:rPr>
                  <a:t>vertical</a:t>
                </a:r>
                <a:r>
                  <a:rPr kumimoji="0" lang="en-US" sz="2400" b="0" i="0" u="none" strike="noStrike" cap="none" spc="-45" normalizeH="0" baseline="0" noProof="0" dirty="0">
                    <a:ln>
                      <a:noFill/>
                    </a:ln>
                    <a:effectLst/>
                    <a:uLnTx/>
                    <a:uFillTx/>
                  </a:rPr>
                  <a:t> </a:t>
                </a:r>
                <a:r>
                  <a:rPr kumimoji="0" lang="en-US" sz="2400" b="0" i="0" u="none" strike="noStrike" cap="none" spc="0" normalizeH="0" baseline="0" noProof="0" dirty="0">
                    <a:ln>
                      <a:noFill/>
                    </a:ln>
                    <a:effectLst/>
                    <a:uLnTx/>
                    <a:uFillTx/>
                  </a:rPr>
                  <a:t>axis</a:t>
                </a:r>
                <a:r>
                  <a:rPr kumimoji="0" lang="en-US" sz="2400" b="0" i="0" u="none" strike="noStrike" cap="none" spc="-50" normalizeH="0" baseline="0" noProof="0" dirty="0">
                    <a:ln>
                      <a:noFill/>
                    </a:ln>
                    <a:effectLst/>
                    <a:uLnTx/>
                    <a:uFillTx/>
                  </a:rPr>
                  <a:t> </a:t>
                </a:r>
                <a:r>
                  <a:rPr kumimoji="0" lang="en-US" sz="2400" b="0" i="0" u="none" strike="noStrike" cap="none" spc="0" normalizeH="0" baseline="0" noProof="0" dirty="0">
                    <a:ln>
                      <a:noFill/>
                    </a:ln>
                    <a:effectLst/>
                    <a:uLnTx/>
                    <a:uFillTx/>
                  </a:rPr>
                  <a:t>and</a:t>
                </a:r>
                <a:r>
                  <a:rPr kumimoji="0" lang="en-US" sz="2400" b="0" i="0" u="none" strike="noStrike" cap="none" spc="-45" normalizeH="0" baseline="0" noProof="0" dirty="0">
                    <a:ln>
                      <a:noFill/>
                    </a:ln>
                    <a:effectLst/>
                    <a:uLnTx/>
                    <a:uFillTx/>
                  </a:rPr>
                  <a:t> </a:t>
                </a:r>
                <a:r>
                  <a:rPr kumimoji="0" lang="en-US" sz="2400" b="0" i="0" u="none" strike="noStrike" cap="none" spc="0" normalizeH="0" baseline="0" noProof="0" dirty="0">
                    <a:ln>
                      <a:noFill/>
                    </a:ln>
                    <a:effectLst/>
                    <a:uLnTx/>
                    <a:uFillTx/>
                  </a:rPr>
                  <a:t>are</a:t>
                </a:r>
                <a:r>
                  <a:rPr kumimoji="0" lang="en-US" sz="2400" b="0" i="0" u="none" strike="noStrike" cap="none" spc="-40" normalizeH="0" baseline="0" noProof="0" dirty="0">
                    <a:ln>
                      <a:noFill/>
                    </a:ln>
                    <a:effectLst/>
                    <a:uLnTx/>
                    <a:uFillTx/>
                  </a:rPr>
                  <a:t> </a:t>
                </a:r>
                <a:r>
                  <a:rPr kumimoji="0" lang="en-US" sz="2400" b="0" i="0" u="none" strike="noStrike" cap="none" spc="0" normalizeH="0" baseline="0" noProof="0" dirty="0">
                    <a:ln>
                      <a:noFill/>
                    </a:ln>
                    <a:effectLst/>
                    <a:uLnTx/>
                    <a:uFillTx/>
                  </a:rPr>
                  <a:t>scatter</a:t>
                </a:r>
                <a:r>
                  <a:rPr kumimoji="0" lang="en-US" sz="2400" b="0" i="0" u="none" strike="noStrike" cap="none" spc="-45" normalizeH="0" baseline="0" noProof="0" dirty="0">
                    <a:ln>
                      <a:noFill/>
                    </a:ln>
                    <a:effectLst/>
                    <a:uLnTx/>
                    <a:uFillTx/>
                  </a:rPr>
                  <a:t> </a:t>
                </a:r>
                <a:r>
                  <a:rPr kumimoji="0" lang="en-US" sz="2400" b="0" i="0" u="none" strike="noStrike" cap="none" spc="0" normalizeH="0" baseline="0" noProof="0" dirty="0">
                    <a:ln>
                      <a:noFill/>
                    </a:ln>
                    <a:effectLst/>
                    <a:uLnTx/>
                    <a:uFillTx/>
                  </a:rPr>
                  <a:t>randomly</a:t>
                </a:r>
                <a:r>
                  <a:rPr kumimoji="0" lang="en-US" sz="2400" b="0" i="0" u="none" strike="noStrike" cap="none" spc="-40" normalizeH="0" baseline="0" noProof="0" dirty="0">
                    <a:ln>
                      <a:noFill/>
                    </a:ln>
                    <a:effectLst/>
                    <a:uLnTx/>
                    <a:uFillTx/>
                  </a:rPr>
                  <a:t> </a:t>
                </a:r>
                <a:r>
                  <a:rPr kumimoji="0" lang="en-US" sz="2400" b="0" i="0" u="none" strike="noStrike" cap="none" spc="-10" normalizeH="0" baseline="0" noProof="0" dirty="0">
                    <a:ln>
                      <a:noFill/>
                    </a:ln>
                    <a:effectLst/>
                    <a:uLnTx/>
                    <a:uFillTx/>
                  </a:rPr>
                  <a:t>against </a:t>
                </a:r>
                <a:r>
                  <a:rPr kumimoji="0" lang="en-US" sz="2400" b="0" i="0" u="none" strike="noStrike" cap="none" spc="0" normalizeH="0" baseline="0" noProof="0" dirty="0">
                    <a:ln>
                      <a:noFill/>
                    </a:ln>
                    <a:effectLst/>
                    <a:uLnTx/>
                    <a:uFillTx/>
                  </a:rPr>
                  <a:t>the</a:t>
                </a:r>
                <a:r>
                  <a:rPr kumimoji="0" lang="en-US" sz="2400" b="0" i="0" u="none" strike="noStrike" cap="none" spc="-45" normalizeH="0" baseline="0" noProof="0" dirty="0">
                    <a:ln>
                      <a:noFill/>
                    </a:ln>
                    <a:effectLst/>
                    <a:uLnTx/>
                    <a:uFillTx/>
                  </a:rPr>
                  <a:t> </a:t>
                </a:r>
                <a:r>
                  <a:rPr kumimoji="0" lang="en-US" sz="2400" b="0" i="0" u="none" strike="noStrike" cap="none" spc="0" normalizeH="0" baseline="0" noProof="0" dirty="0">
                    <a:ln>
                      <a:noFill/>
                    </a:ln>
                    <a:effectLst/>
                    <a:uLnTx/>
                    <a:uFillTx/>
                  </a:rPr>
                  <a:t>predicted</a:t>
                </a:r>
                <a:r>
                  <a:rPr kumimoji="0" lang="en-US" sz="2400" b="0" i="0" u="none" strike="noStrike" cap="none" spc="-25" normalizeH="0" baseline="0" noProof="0" dirty="0">
                    <a:ln>
                      <a:noFill/>
                    </a:ln>
                    <a:effectLst/>
                    <a:uLnTx/>
                    <a:uFillTx/>
                  </a:rPr>
                  <a:t> </a:t>
                </a:r>
                <a:r>
                  <a:rPr kumimoji="0" lang="en-US" sz="2400" b="0" i="0" u="none" strike="noStrike" cap="none" spc="0" normalizeH="0" baseline="0" noProof="0" dirty="0">
                    <a:ln>
                      <a:noFill/>
                    </a:ln>
                    <a:effectLst/>
                    <a:uLnTx/>
                    <a:uFillTx/>
                  </a:rPr>
                  <a:t>variable</a:t>
                </a:r>
                <a:r>
                  <a:rPr kumimoji="0" lang="en-US" sz="2400" b="0" i="0" u="none" strike="noStrike" cap="none" spc="-25" normalizeH="0" baseline="0" noProof="0" dirty="0">
                    <a:ln>
                      <a:noFill/>
                    </a:ln>
                    <a:effectLst/>
                    <a:uLnTx/>
                    <a:uFillTx/>
                  </a:rPr>
                  <a:t> </a:t>
                </a:r>
                <a14:m>
                  <m:oMath xmlns:m="http://schemas.openxmlformats.org/officeDocument/2006/math">
                    <m:acc>
                      <m:accPr>
                        <m:chr m:val="̂"/>
                        <m:ctrlPr>
                          <a:rPr kumimoji="0" lang="en-US" sz="2400" b="0" i="1" u="none" strike="noStrike" cap="none" spc="-25" normalizeH="0" baseline="0" noProof="0">
                            <a:ln>
                              <a:noFill/>
                            </a:ln>
                            <a:effectLst/>
                            <a:uLnTx/>
                            <a:uFillTx/>
                            <a:latin typeface="Cambria Math" panose="02040503050406030204" pitchFamily="18" charset="0"/>
                          </a:rPr>
                        </m:ctrlPr>
                      </m:accPr>
                      <m:e>
                        <m:r>
                          <a:rPr kumimoji="0" lang="en-US" sz="2400" b="0" i="1" u="none" strike="noStrike" cap="none" spc="-25" normalizeH="0" baseline="0" noProof="0">
                            <a:ln>
                              <a:noFill/>
                            </a:ln>
                            <a:effectLst/>
                            <a:uLnTx/>
                            <a:uFillTx/>
                            <a:latin typeface="Cambria Math" panose="02040503050406030204" pitchFamily="18" charset="0"/>
                          </a:rPr>
                          <m:t>𝑦</m:t>
                        </m:r>
                      </m:e>
                    </m:acc>
                  </m:oMath>
                </a14:m>
                <a:r>
                  <a:rPr kumimoji="0" lang="en-US" sz="2400" b="0" i="0" u="none" strike="noStrike" cap="none" spc="0" normalizeH="0" baseline="0" noProof="0" dirty="0">
                    <a:ln>
                      <a:noFill/>
                    </a:ln>
                    <a:effectLst/>
                    <a:uLnTx/>
                    <a:uFillTx/>
                  </a:rPr>
                  <a:t> on</a:t>
                </a:r>
                <a:r>
                  <a:rPr kumimoji="0" lang="en-US" sz="2400" b="0" i="0" u="none" strike="noStrike" cap="none" spc="-25" normalizeH="0" baseline="0" noProof="0" dirty="0">
                    <a:ln>
                      <a:noFill/>
                    </a:ln>
                    <a:effectLst/>
                    <a:uLnTx/>
                    <a:uFillTx/>
                  </a:rPr>
                  <a:t> </a:t>
                </a:r>
                <a:r>
                  <a:rPr kumimoji="0" lang="en-US" sz="2400" b="0" i="0" u="none" strike="noStrike" cap="none" spc="0" normalizeH="0" baseline="0" noProof="0" dirty="0">
                    <a:ln>
                      <a:noFill/>
                    </a:ln>
                    <a:effectLst/>
                    <a:uLnTx/>
                    <a:uFillTx/>
                  </a:rPr>
                  <a:t>the</a:t>
                </a:r>
                <a:r>
                  <a:rPr kumimoji="0" lang="en-US" sz="2400" b="0" i="0" u="none" strike="noStrike" cap="none" spc="-20" normalizeH="0" baseline="0" noProof="0" dirty="0">
                    <a:ln>
                      <a:noFill/>
                    </a:ln>
                    <a:effectLst/>
                    <a:uLnTx/>
                    <a:uFillTx/>
                  </a:rPr>
                  <a:t> </a:t>
                </a:r>
                <a:r>
                  <a:rPr kumimoji="0" lang="en-US" sz="2400" b="0" i="0" u="none" strike="noStrike" cap="none" spc="-10" normalizeH="0" baseline="0" noProof="0" dirty="0">
                    <a:ln>
                      <a:noFill/>
                    </a:ln>
                    <a:effectLst/>
                    <a:uLnTx/>
                    <a:uFillTx/>
                  </a:rPr>
                  <a:t>horizontal</a:t>
                </a:r>
                <a:r>
                  <a:rPr kumimoji="0" lang="en-US" sz="2400" b="0" i="0" u="none" strike="noStrike" cap="none" spc="-30" normalizeH="0" baseline="0" noProof="0" dirty="0">
                    <a:ln>
                      <a:noFill/>
                    </a:ln>
                    <a:effectLst/>
                    <a:uLnTx/>
                    <a:uFillTx/>
                  </a:rPr>
                  <a:t> </a:t>
                </a:r>
                <a:r>
                  <a:rPr kumimoji="0" lang="en-US" sz="2400" b="0" i="0" u="none" strike="noStrike" cap="none" spc="-20" normalizeH="0" baseline="0" noProof="0" dirty="0">
                    <a:ln>
                      <a:noFill/>
                    </a:ln>
                    <a:effectLst/>
                    <a:uLnTx/>
                    <a:uFillTx/>
                  </a:rPr>
                  <a:t>axis</a:t>
                </a:r>
                <a:endParaRPr kumimoji="0" lang="en-US" sz="2400" b="0" i="0" u="none" strike="noStrike" cap="none" spc="0" normalizeH="0" baseline="0" noProof="0" dirty="0">
                  <a:ln>
                    <a:noFill/>
                  </a:ln>
                  <a:effectLst/>
                  <a:uLnTx/>
                  <a:uFillTx/>
                </a:endParaRPr>
              </a:p>
            </p:txBody>
          </p:sp>
        </mc:Choice>
        <mc:Fallback>
          <p:sp>
            <p:nvSpPr>
              <p:cNvPr id="3" name="object 3"/>
              <p:cNvSpPr txBox="1">
                <a:spLocks noRot="1" noChangeAspect="1" noMove="1" noResize="1" noEditPoints="1" noAdjustHandles="1" noChangeArrowheads="1" noChangeShapeType="1" noTextEdit="1"/>
              </p:cNvSpPr>
              <p:nvPr/>
            </p:nvSpPr>
            <p:spPr>
              <a:xfrm>
                <a:off x="5465618" y="342307"/>
                <a:ext cx="6401262" cy="2121407"/>
              </a:xfrm>
              <a:prstGeom prst="rect">
                <a:avLst/>
              </a:prstGeom>
              <a:blipFill>
                <a:blip r:embed="rId2"/>
                <a:stretch>
                  <a:fillRect b="-575"/>
                </a:stretch>
              </a:blipFill>
            </p:spPr>
            <p:txBody>
              <a:bodyPr/>
              <a:lstStyle/>
              <a:p>
                <a:r>
                  <a:rPr lang="en-US">
                    <a:noFill/>
                  </a:rPr>
                  <a:t> </a:t>
                </a:r>
              </a:p>
            </p:txBody>
          </p:sp>
        </mc:Fallback>
      </mc:AlternateContent>
      <p:pic>
        <p:nvPicPr>
          <p:cNvPr id="4" name="object 4"/>
          <p:cNvPicPr/>
          <p:nvPr/>
        </p:nvPicPr>
        <p:blipFill>
          <a:blip r:embed="rId3" cstate="print"/>
          <a:stretch>
            <a:fillRect/>
          </a:stretch>
        </p:blipFill>
        <p:spPr>
          <a:xfrm>
            <a:off x="1993198" y="3190069"/>
            <a:ext cx="8205210" cy="3076953"/>
          </a:xfrm>
          <a:prstGeom prst="rect">
            <a:avLst/>
          </a:prstGeom>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Slide Background">
            <a:extLst>
              <a:ext uri="{FF2B5EF4-FFF2-40B4-BE49-F238E27FC236}">
                <a16:creationId xmlns:a16="http://schemas.microsoft.com/office/drawing/2014/main" id="{90D0877E-6CD0-4206-8A18-56CEE73EF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18AC0D4-F32D-4067-9F63-E553F4AFF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2806021"/>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txBox="1">
            <a:spLocks noGrp="1"/>
          </p:cNvSpPr>
          <p:nvPr>
            <p:ph type="ctrTitle"/>
          </p:nvPr>
        </p:nvSpPr>
        <p:spPr>
          <a:xfrm>
            <a:off x="761802" y="342306"/>
            <a:ext cx="4703816" cy="2121408"/>
          </a:xfrm>
          <a:prstGeom prst="rect">
            <a:avLst/>
          </a:prstGeom>
        </p:spPr>
        <p:txBody>
          <a:bodyPr vert="horz" lIns="91440" tIns="45720" rIns="91440" bIns="45720" rtlCol="0" anchor="ctr">
            <a:normAutofit/>
          </a:bodyPr>
          <a:lstStyle/>
          <a:p>
            <a:pPr marL="12700" algn="l" rtl="0">
              <a:lnSpc>
                <a:spcPct val="90000"/>
              </a:lnSpc>
              <a:spcBef>
                <a:spcPct val="0"/>
              </a:spcBef>
            </a:pPr>
            <a:r>
              <a:rPr lang="en-US" sz="4000" kern="1200">
                <a:solidFill>
                  <a:schemeClr val="tx1"/>
                </a:solidFill>
                <a:latin typeface="+mj-lt"/>
                <a:ea typeface="+mj-ea"/>
                <a:cs typeface="+mj-cs"/>
              </a:rPr>
              <a:t>Linear</a:t>
            </a:r>
            <a:r>
              <a:rPr lang="en-US" sz="4000" kern="1200" spc="-90">
                <a:solidFill>
                  <a:schemeClr val="tx1"/>
                </a:solidFill>
                <a:latin typeface="+mj-lt"/>
                <a:ea typeface="+mj-ea"/>
                <a:cs typeface="+mj-cs"/>
              </a:rPr>
              <a:t> </a:t>
            </a:r>
            <a:r>
              <a:rPr lang="en-US" sz="4000" kern="1200">
                <a:solidFill>
                  <a:schemeClr val="tx1"/>
                </a:solidFill>
                <a:latin typeface="+mj-lt"/>
                <a:ea typeface="+mj-ea"/>
                <a:cs typeface="+mj-cs"/>
              </a:rPr>
              <a:t>Relationship</a:t>
            </a:r>
            <a:r>
              <a:rPr lang="en-US" sz="4000" kern="1200" spc="-70">
                <a:solidFill>
                  <a:schemeClr val="tx1"/>
                </a:solidFill>
                <a:latin typeface="+mj-lt"/>
                <a:ea typeface="+mj-ea"/>
                <a:cs typeface="+mj-cs"/>
              </a:rPr>
              <a:t> </a:t>
            </a:r>
            <a:r>
              <a:rPr lang="en-US" sz="4000" kern="1200" spc="-10">
                <a:solidFill>
                  <a:schemeClr val="tx1"/>
                </a:solidFill>
                <a:latin typeface="+mj-lt"/>
                <a:ea typeface="+mj-ea"/>
                <a:cs typeface="+mj-cs"/>
              </a:rPr>
              <a:t>Assumption</a:t>
            </a:r>
          </a:p>
        </p:txBody>
      </p:sp>
      <p:sp>
        <p:nvSpPr>
          <p:cNvPr id="3" name="object 3"/>
          <p:cNvSpPr txBox="1"/>
          <p:nvPr/>
        </p:nvSpPr>
        <p:spPr>
          <a:xfrm>
            <a:off x="6096000" y="342307"/>
            <a:ext cx="5250873" cy="2121407"/>
          </a:xfrm>
          <a:prstGeom prst="rect">
            <a:avLst/>
          </a:prstGeom>
        </p:spPr>
        <p:txBody>
          <a:bodyPr vert="horz" lIns="91440" tIns="45720" rIns="91440" bIns="45720" rtlCol="0" anchor="ctr">
            <a:normAutofit/>
          </a:bodyPr>
          <a:lstStyle/>
          <a:p>
            <a:pPr marL="12700" marR="0" lvl="0" indent="-228600" fontAlgn="auto">
              <a:lnSpc>
                <a:spcPct val="90000"/>
              </a:lnSpc>
              <a:spcBef>
                <a:spcPts val="100"/>
              </a:spcBef>
              <a:spcAft>
                <a:spcPts val="0"/>
              </a:spcAft>
              <a:buClrTx/>
              <a:buSzTx/>
              <a:buFont typeface="Arial" panose="020B0604020202020204" pitchFamily="34" charset="0"/>
              <a:buChar char="•"/>
              <a:tabLst/>
              <a:defRPr/>
            </a:pPr>
            <a:r>
              <a:rPr kumimoji="0" lang="en-US" sz="2800" b="0" i="0" u="none" strike="noStrike" cap="none" spc="0" normalizeH="0" baseline="0" noProof="0" dirty="0">
                <a:ln>
                  <a:noFill/>
                </a:ln>
                <a:effectLst/>
                <a:uLnTx/>
                <a:uFillTx/>
              </a:rPr>
              <a:t>These</a:t>
            </a:r>
            <a:r>
              <a:rPr kumimoji="0" lang="en-US" sz="2800" b="0" i="0" u="none" strike="noStrike" cap="none" spc="-50" normalizeH="0" baseline="0" noProof="0" dirty="0">
                <a:ln>
                  <a:noFill/>
                </a:ln>
                <a:effectLst/>
                <a:uLnTx/>
                <a:uFillTx/>
              </a:rPr>
              <a:t> </a:t>
            </a:r>
            <a:r>
              <a:rPr kumimoji="0" lang="en-US" sz="2800" b="0" i="0" u="none" strike="noStrike" cap="none" spc="0" normalizeH="0" baseline="0" noProof="0" dirty="0">
                <a:ln>
                  <a:noFill/>
                </a:ln>
                <a:effectLst/>
                <a:uLnTx/>
                <a:uFillTx/>
              </a:rPr>
              <a:t>residuals</a:t>
            </a:r>
            <a:r>
              <a:rPr kumimoji="0" lang="en-US" sz="2800" b="0" i="0" u="none" strike="noStrike" cap="none" spc="-45" normalizeH="0" baseline="0" noProof="0" dirty="0">
                <a:ln>
                  <a:noFill/>
                </a:ln>
                <a:effectLst/>
                <a:uLnTx/>
                <a:uFillTx/>
              </a:rPr>
              <a:t> </a:t>
            </a:r>
            <a:r>
              <a:rPr kumimoji="0" lang="en-US" sz="2800" b="0" i="0" u="none" strike="noStrike" cap="none" spc="0" normalizeH="0" baseline="0" noProof="0" dirty="0">
                <a:ln>
                  <a:noFill/>
                </a:ln>
                <a:effectLst/>
                <a:uLnTx/>
                <a:uFillTx/>
              </a:rPr>
              <a:t>indicate</a:t>
            </a:r>
            <a:r>
              <a:rPr kumimoji="0" lang="en-US" sz="2800" b="0" i="0" u="none" strike="noStrike" cap="none" spc="-40" normalizeH="0" baseline="0" noProof="0" dirty="0">
                <a:ln>
                  <a:noFill/>
                </a:ln>
                <a:effectLst/>
                <a:uLnTx/>
                <a:uFillTx/>
              </a:rPr>
              <a:t> </a:t>
            </a:r>
            <a:r>
              <a:rPr kumimoji="0" lang="en-US" sz="2800" b="0" i="0" u="none" strike="noStrike" cap="none" spc="0" normalizeH="0" baseline="0" noProof="0" dirty="0">
                <a:ln>
                  <a:noFill/>
                </a:ln>
                <a:effectLst/>
                <a:uLnTx/>
                <a:uFillTx/>
              </a:rPr>
              <a:t>a</a:t>
            </a:r>
            <a:r>
              <a:rPr kumimoji="0" lang="en-US" sz="2800" b="0" i="0" u="none" strike="noStrike" cap="none" spc="-40" normalizeH="0" baseline="0" noProof="0" dirty="0">
                <a:ln>
                  <a:noFill/>
                </a:ln>
                <a:effectLst/>
                <a:uLnTx/>
                <a:uFillTx/>
              </a:rPr>
              <a:t> </a:t>
            </a:r>
            <a:r>
              <a:rPr kumimoji="0" lang="en-US" sz="2800" b="0" i="0" u="none" strike="noStrike" cap="none" spc="0" normalizeH="0" baseline="0" noProof="0" dirty="0">
                <a:ln>
                  <a:noFill/>
                </a:ln>
                <a:effectLst/>
                <a:uLnTx/>
                <a:uFillTx/>
              </a:rPr>
              <a:t>problem</a:t>
            </a:r>
            <a:r>
              <a:rPr kumimoji="0" lang="en-US" sz="2800" b="0" i="0" u="none" strike="noStrike" cap="none" spc="-45" normalizeH="0" baseline="0" noProof="0" dirty="0">
                <a:ln>
                  <a:noFill/>
                </a:ln>
                <a:effectLst/>
                <a:uLnTx/>
                <a:uFillTx/>
              </a:rPr>
              <a:t> </a:t>
            </a:r>
            <a:r>
              <a:rPr kumimoji="0" lang="en-US" sz="2800" b="0" i="0" u="none" strike="noStrike" cap="none" spc="0" normalizeH="0" baseline="0" noProof="0" dirty="0">
                <a:ln>
                  <a:noFill/>
                </a:ln>
                <a:effectLst/>
                <a:uLnTx/>
                <a:uFillTx/>
              </a:rPr>
              <a:t>with</a:t>
            </a:r>
            <a:r>
              <a:rPr kumimoji="0" lang="en-US" sz="2800" b="0" i="0" u="none" strike="noStrike" cap="none" spc="-45" normalizeH="0" baseline="0" noProof="0" dirty="0">
                <a:ln>
                  <a:noFill/>
                </a:ln>
                <a:effectLst/>
                <a:uLnTx/>
                <a:uFillTx/>
              </a:rPr>
              <a:t> </a:t>
            </a:r>
            <a:r>
              <a:rPr kumimoji="0" lang="en-US" sz="2800" b="0" i="0" u="none" strike="noStrike" cap="none" spc="0" normalizeH="0" baseline="0" noProof="0" dirty="0">
                <a:ln>
                  <a:noFill/>
                </a:ln>
                <a:effectLst/>
                <a:uLnTx/>
                <a:uFillTx/>
              </a:rPr>
              <a:t>the</a:t>
            </a:r>
            <a:r>
              <a:rPr kumimoji="0" lang="en-US" sz="2800" b="0" i="0" u="none" strike="noStrike" cap="none" spc="-40" normalizeH="0" baseline="0" noProof="0" dirty="0">
                <a:ln>
                  <a:noFill/>
                </a:ln>
                <a:effectLst/>
                <a:uLnTx/>
                <a:uFillTx/>
              </a:rPr>
              <a:t> </a:t>
            </a:r>
            <a:r>
              <a:rPr kumimoji="0" lang="en-US" sz="2800" b="0" i="0" u="none" strike="noStrike" cap="none" spc="0" normalizeH="0" baseline="0" noProof="0" dirty="0">
                <a:ln>
                  <a:noFill/>
                </a:ln>
                <a:effectLst/>
                <a:uLnTx/>
                <a:uFillTx/>
              </a:rPr>
              <a:t>regression</a:t>
            </a:r>
            <a:r>
              <a:rPr kumimoji="0" lang="en-US" sz="2800" b="0" i="0" u="none" strike="noStrike" cap="none" spc="-40" normalizeH="0" baseline="0" noProof="0" dirty="0">
                <a:ln>
                  <a:noFill/>
                </a:ln>
                <a:effectLst/>
                <a:uLnTx/>
                <a:uFillTx/>
              </a:rPr>
              <a:t> </a:t>
            </a:r>
            <a:r>
              <a:rPr kumimoji="0" lang="en-US" sz="2800" b="0" i="0" u="none" strike="noStrike" cap="none" spc="-10" normalizeH="0" baseline="0" noProof="0" dirty="0">
                <a:ln>
                  <a:noFill/>
                </a:ln>
                <a:effectLst/>
                <a:uLnTx/>
                <a:uFillTx/>
              </a:rPr>
              <a:t>model</a:t>
            </a:r>
            <a:endParaRPr kumimoji="0" lang="en-US" sz="2800" b="0" i="0" u="none" strike="noStrike" cap="none" spc="0" normalizeH="0" baseline="0" noProof="0" dirty="0">
              <a:ln>
                <a:noFill/>
              </a:ln>
              <a:effectLst/>
              <a:uLnTx/>
              <a:uFillTx/>
            </a:endParaRPr>
          </a:p>
        </p:txBody>
      </p:sp>
      <p:pic>
        <p:nvPicPr>
          <p:cNvPr id="4" name="object 4"/>
          <p:cNvPicPr/>
          <p:nvPr/>
        </p:nvPicPr>
        <p:blipFill>
          <a:blip r:embed="rId2" cstate="print"/>
          <a:stretch>
            <a:fillRect/>
          </a:stretch>
        </p:blipFill>
        <p:spPr>
          <a:xfrm>
            <a:off x="3407064" y="3190069"/>
            <a:ext cx="5377478" cy="3076953"/>
          </a:xfrm>
          <a:prstGeom prst="rect">
            <a:avLst/>
          </a:prstGeom>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Linear</a:t>
            </a:r>
            <a:r>
              <a:rPr spc="-90" dirty="0"/>
              <a:t> </a:t>
            </a:r>
            <a:r>
              <a:rPr dirty="0"/>
              <a:t>Relationship</a:t>
            </a:r>
            <a:r>
              <a:rPr spc="-70" dirty="0"/>
              <a:t> </a:t>
            </a:r>
            <a:r>
              <a:rPr spc="-10" dirty="0"/>
              <a:t>Assumption</a:t>
            </a:r>
          </a:p>
        </p:txBody>
      </p:sp>
      <p:sp>
        <p:nvSpPr>
          <p:cNvPr id="3" name="object 3"/>
          <p:cNvSpPr txBox="1"/>
          <p:nvPr/>
        </p:nvSpPr>
        <p:spPr>
          <a:xfrm>
            <a:off x="916939" y="1806955"/>
            <a:ext cx="9129395" cy="391160"/>
          </a:xfrm>
          <a:prstGeom prst="rect">
            <a:avLst/>
          </a:prstGeom>
        </p:spPr>
        <p:txBody>
          <a:bodyPr vert="horz" wrap="square" lIns="0" tIns="12700" rIns="0" bIns="0" rtlCol="0">
            <a:spAutoFit/>
          </a:bodyPr>
          <a:lstStyle/>
          <a:p>
            <a:pPr marL="241300" marR="0" lvl="0" indent="-228600" defTabSz="914400" eaLnBrk="1" fontAlgn="auto" latinLnBrk="0" hangingPunct="1">
              <a:lnSpc>
                <a:spcPct val="100000"/>
              </a:lnSpc>
              <a:spcBef>
                <a:spcPts val="100"/>
              </a:spcBef>
              <a:spcAft>
                <a:spcPts val="0"/>
              </a:spcAft>
              <a:buClrTx/>
              <a:buSzTx/>
              <a:buFont typeface="Arial"/>
              <a:buChar char="•"/>
              <a:tabLst>
                <a:tab pos="241300" algn="l"/>
              </a:tabLst>
              <a:defRPr/>
            </a:pPr>
            <a:r>
              <a:rPr kumimoji="0" sz="2400" b="0" i="0" u="none" strike="noStrike" kern="0" cap="none" spc="-90" normalizeH="0" baseline="0" noProof="0" dirty="0">
                <a:ln>
                  <a:noFill/>
                </a:ln>
                <a:solidFill>
                  <a:sysClr val="windowText" lastClr="000000"/>
                </a:solidFill>
                <a:effectLst/>
                <a:uLnTx/>
                <a:uFillTx/>
                <a:latin typeface="Calibri"/>
                <a:cs typeface="Calibri"/>
              </a:rPr>
              <a:t>To</a:t>
            </a:r>
            <a:r>
              <a:rPr kumimoji="0" sz="2400" b="0" i="0" u="none" strike="noStrike" kern="0" cap="none" spc="-6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better</a:t>
            </a:r>
            <a:r>
              <a:rPr kumimoji="0" sz="2400" b="0" i="0" u="none" strike="noStrike" kern="0" cap="none" spc="-4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conform</a:t>
            </a:r>
            <a:r>
              <a:rPr kumimoji="0" sz="2400" b="0" i="0" u="none" strike="noStrike" kern="0" cap="none" spc="-5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to</a:t>
            </a:r>
            <a:r>
              <a:rPr kumimoji="0" sz="2400" b="0" i="0" u="none" strike="noStrike" kern="0" cap="none" spc="-5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linearity</a:t>
            </a:r>
            <a:r>
              <a:rPr kumimoji="0" sz="2400" b="0" i="0" u="none" strike="noStrike" kern="0" cap="none" spc="-4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assumption,</a:t>
            </a:r>
            <a:r>
              <a:rPr kumimoji="0" sz="2400" b="0" i="0" u="none" strike="noStrike" kern="0" cap="none" spc="-4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variables</a:t>
            </a:r>
            <a:r>
              <a:rPr kumimoji="0" sz="2400" b="0" i="0" u="none" strike="noStrike" kern="0" cap="none" spc="-5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can</a:t>
            </a:r>
            <a:r>
              <a:rPr kumimoji="0" sz="2400" b="0" i="0" u="none" strike="noStrike" kern="0" cap="none" spc="-4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be</a:t>
            </a:r>
            <a:r>
              <a:rPr kumimoji="0" sz="2400" b="0" i="0" u="none" strike="noStrike" kern="0" cap="none" spc="-35" normalizeH="0" baseline="0" noProof="0" dirty="0">
                <a:ln>
                  <a:noFill/>
                </a:ln>
                <a:solidFill>
                  <a:sysClr val="windowText" lastClr="000000"/>
                </a:solidFill>
                <a:effectLst/>
                <a:uLnTx/>
                <a:uFillTx/>
                <a:latin typeface="Calibri"/>
                <a:cs typeface="Calibri"/>
              </a:rPr>
              <a:t> </a:t>
            </a:r>
            <a:r>
              <a:rPr kumimoji="0" sz="2400" b="0" i="0" u="none" strike="noStrike" kern="0" cap="none" spc="-10" normalizeH="0" baseline="0" noProof="0" dirty="0">
                <a:ln>
                  <a:noFill/>
                </a:ln>
                <a:solidFill>
                  <a:sysClr val="windowText" lastClr="000000"/>
                </a:solidFill>
                <a:effectLst/>
                <a:uLnTx/>
                <a:uFillTx/>
                <a:latin typeface="Calibri"/>
                <a:cs typeface="Calibri"/>
              </a:rPr>
              <a:t>transformed</a:t>
            </a:r>
            <a:endParaRPr kumimoji="0" sz="2400" b="0" i="0" u="none" strike="noStrike" kern="0" cap="none" spc="0" normalizeH="0" baseline="0" noProof="0">
              <a:ln>
                <a:noFill/>
              </a:ln>
              <a:solidFill>
                <a:sysClr val="windowText" lastClr="000000"/>
              </a:solidFill>
              <a:effectLst/>
              <a:uLnTx/>
              <a:uFillTx/>
              <a:latin typeface="Calibri"/>
              <a:cs typeface="Calibri"/>
            </a:endParaRPr>
          </a:p>
        </p:txBody>
      </p:sp>
      <p:sp>
        <p:nvSpPr>
          <p:cNvPr id="4" name="object 4"/>
          <p:cNvSpPr txBox="1"/>
          <p:nvPr/>
        </p:nvSpPr>
        <p:spPr>
          <a:xfrm>
            <a:off x="4905247" y="4564327"/>
            <a:ext cx="97155" cy="104139"/>
          </a:xfrm>
          <a:prstGeom prst="rect">
            <a:avLst/>
          </a:prstGeom>
        </p:spPr>
        <p:txBody>
          <a:bodyPr vert="horz" wrap="square" lIns="0" tIns="14604" rIns="0" bIns="0" rtlCol="0">
            <a:spAutoFit/>
          </a:bodyPr>
          <a:lstStyle/>
          <a:p>
            <a:pPr marL="12700" marR="0" lvl="0" indent="0" defTabSz="914400" eaLnBrk="1" fontAlgn="auto" latinLnBrk="0" hangingPunct="1">
              <a:lnSpc>
                <a:spcPct val="100000"/>
              </a:lnSpc>
              <a:spcBef>
                <a:spcPts val="114"/>
              </a:spcBef>
              <a:spcAft>
                <a:spcPts val="0"/>
              </a:spcAft>
              <a:buClrTx/>
              <a:buSzTx/>
              <a:buFontTx/>
              <a:buNone/>
              <a:tabLst/>
              <a:defRPr/>
            </a:pPr>
            <a:r>
              <a:rPr kumimoji="0" sz="500" b="0" i="0" u="none" strike="noStrike" kern="0" cap="none" spc="-25" normalizeH="0" baseline="0" noProof="0" dirty="0">
                <a:ln>
                  <a:noFill/>
                </a:ln>
                <a:solidFill>
                  <a:sysClr val="windowText" lastClr="000000"/>
                </a:solidFill>
                <a:effectLst/>
                <a:uLnTx/>
                <a:uFillTx/>
                <a:latin typeface="Arial"/>
                <a:cs typeface="Arial"/>
              </a:rPr>
              <a:t>20</a:t>
            </a:r>
            <a:endParaRPr kumimoji="0" sz="500" b="0" i="0" u="none" strike="noStrike" kern="0" cap="none" spc="0" normalizeH="0" baseline="0" noProof="0">
              <a:ln>
                <a:noFill/>
              </a:ln>
              <a:solidFill>
                <a:sysClr val="windowText" lastClr="000000"/>
              </a:solidFill>
              <a:effectLst/>
              <a:uLnTx/>
              <a:uFillTx/>
              <a:latin typeface="Arial"/>
              <a:cs typeface="Arial"/>
            </a:endParaRPr>
          </a:p>
        </p:txBody>
      </p:sp>
      <p:sp>
        <p:nvSpPr>
          <p:cNvPr id="5" name="object 5"/>
          <p:cNvSpPr txBox="1"/>
          <p:nvPr/>
        </p:nvSpPr>
        <p:spPr>
          <a:xfrm>
            <a:off x="4279936" y="4564327"/>
            <a:ext cx="97155" cy="104139"/>
          </a:xfrm>
          <a:prstGeom prst="rect">
            <a:avLst/>
          </a:prstGeom>
        </p:spPr>
        <p:txBody>
          <a:bodyPr vert="horz" wrap="square" lIns="0" tIns="14604" rIns="0" bIns="0" rtlCol="0">
            <a:spAutoFit/>
          </a:bodyPr>
          <a:lstStyle/>
          <a:p>
            <a:pPr marL="12700" marR="0" lvl="0" indent="0" defTabSz="914400" eaLnBrk="1" fontAlgn="auto" latinLnBrk="0" hangingPunct="1">
              <a:lnSpc>
                <a:spcPct val="100000"/>
              </a:lnSpc>
              <a:spcBef>
                <a:spcPts val="114"/>
              </a:spcBef>
              <a:spcAft>
                <a:spcPts val="0"/>
              </a:spcAft>
              <a:buClrTx/>
              <a:buSzTx/>
              <a:buFontTx/>
              <a:buNone/>
              <a:tabLst/>
              <a:defRPr/>
            </a:pPr>
            <a:r>
              <a:rPr kumimoji="0" sz="500" b="0" i="0" u="none" strike="noStrike" kern="0" cap="none" spc="-25" normalizeH="0" baseline="0" noProof="0" dirty="0">
                <a:ln>
                  <a:noFill/>
                </a:ln>
                <a:solidFill>
                  <a:sysClr val="windowText" lastClr="000000"/>
                </a:solidFill>
                <a:effectLst/>
                <a:uLnTx/>
                <a:uFillTx/>
                <a:latin typeface="Arial"/>
                <a:cs typeface="Arial"/>
              </a:rPr>
              <a:t>10</a:t>
            </a:r>
            <a:endParaRPr kumimoji="0" sz="500" b="0" i="0" u="none" strike="noStrike" kern="0" cap="none" spc="0" normalizeH="0" baseline="0" noProof="0">
              <a:ln>
                <a:noFill/>
              </a:ln>
              <a:solidFill>
                <a:sysClr val="windowText" lastClr="000000"/>
              </a:solidFill>
              <a:effectLst/>
              <a:uLnTx/>
              <a:uFillTx/>
              <a:latin typeface="Arial"/>
              <a:cs typeface="Arial"/>
            </a:endParaRPr>
          </a:p>
        </p:txBody>
      </p:sp>
      <p:sp>
        <p:nvSpPr>
          <p:cNvPr id="6" name="object 6"/>
          <p:cNvSpPr txBox="1"/>
          <p:nvPr/>
        </p:nvSpPr>
        <p:spPr>
          <a:xfrm>
            <a:off x="3678646" y="4564327"/>
            <a:ext cx="62230" cy="104139"/>
          </a:xfrm>
          <a:prstGeom prst="rect">
            <a:avLst/>
          </a:prstGeom>
        </p:spPr>
        <p:txBody>
          <a:bodyPr vert="horz" wrap="square" lIns="0" tIns="14604" rIns="0" bIns="0" rtlCol="0">
            <a:spAutoFit/>
          </a:bodyPr>
          <a:lstStyle/>
          <a:p>
            <a:pPr marL="12700" marR="0" lvl="0" indent="0" defTabSz="914400" eaLnBrk="1" fontAlgn="auto" latinLnBrk="0" hangingPunct="1">
              <a:lnSpc>
                <a:spcPct val="100000"/>
              </a:lnSpc>
              <a:spcBef>
                <a:spcPts val="114"/>
              </a:spcBef>
              <a:spcAft>
                <a:spcPts val="0"/>
              </a:spcAft>
              <a:buClrTx/>
              <a:buSzTx/>
              <a:buFontTx/>
              <a:buNone/>
              <a:tabLst/>
              <a:defRPr/>
            </a:pPr>
            <a:r>
              <a:rPr kumimoji="0" sz="500" b="0" i="0" u="none" strike="noStrike" kern="0" cap="none" spc="5" normalizeH="0" baseline="0" noProof="0" dirty="0">
                <a:ln>
                  <a:noFill/>
                </a:ln>
                <a:solidFill>
                  <a:sysClr val="windowText" lastClr="000000"/>
                </a:solidFill>
                <a:effectLst/>
                <a:uLnTx/>
                <a:uFillTx/>
                <a:latin typeface="Arial"/>
                <a:cs typeface="Arial"/>
              </a:rPr>
              <a:t>0</a:t>
            </a:r>
            <a:endParaRPr kumimoji="0" sz="500" b="0" i="0" u="none" strike="noStrike" kern="0" cap="none" spc="0" normalizeH="0" baseline="0" noProof="0">
              <a:ln>
                <a:noFill/>
              </a:ln>
              <a:solidFill>
                <a:sysClr val="windowText" lastClr="000000"/>
              </a:solidFill>
              <a:effectLst/>
              <a:uLnTx/>
              <a:uFillTx/>
              <a:latin typeface="Arial"/>
              <a:cs typeface="Arial"/>
            </a:endParaRPr>
          </a:p>
        </p:txBody>
      </p:sp>
      <p:sp>
        <p:nvSpPr>
          <p:cNvPr id="7" name="object 7"/>
          <p:cNvSpPr txBox="1"/>
          <p:nvPr/>
        </p:nvSpPr>
        <p:spPr>
          <a:xfrm>
            <a:off x="3023675" y="4564327"/>
            <a:ext cx="121285" cy="104139"/>
          </a:xfrm>
          <a:prstGeom prst="rect">
            <a:avLst/>
          </a:prstGeom>
        </p:spPr>
        <p:txBody>
          <a:bodyPr vert="horz" wrap="square" lIns="0" tIns="14604" rIns="0" bIns="0" rtlCol="0">
            <a:spAutoFit/>
          </a:bodyPr>
          <a:lstStyle/>
          <a:p>
            <a:pPr marL="12700" marR="0" lvl="0" indent="0" defTabSz="914400" eaLnBrk="1" fontAlgn="auto" latinLnBrk="0" hangingPunct="1">
              <a:lnSpc>
                <a:spcPct val="100000"/>
              </a:lnSpc>
              <a:spcBef>
                <a:spcPts val="114"/>
              </a:spcBef>
              <a:spcAft>
                <a:spcPts val="0"/>
              </a:spcAft>
              <a:buClrTx/>
              <a:buSzTx/>
              <a:buFontTx/>
              <a:buNone/>
              <a:tabLst/>
              <a:defRPr/>
            </a:pPr>
            <a:r>
              <a:rPr kumimoji="0" sz="500" b="0" i="0" u="none" strike="noStrike" kern="0" cap="none" spc="0" normalizeH="0" baseline="0" noProof="0" dirty="0">
                <a:ln>
                  <a:noFill/>
                </a:ln>
                <a:solidFill>
                  <a:sysClr val="windowText" lastClr="000000"/>
                </a:solidFill>
                <a:effectLst/>
                <a:uLnTx/>
                <a:uFillTx/>
                <a:latin typeface="Arial"/>
                <a:cs typeface="Arial"/>
              </a:rPr>
              <a:t>-</a:t>
            </a:r>
            <a:r>
              <a:rPr kumimoji="0" sz="500" b="0" i="0" u="none" strike="noStrike" kern="0" cap="none" spc="-25" normalizeH="0" baseline="0" noProof="0" dirty="0">
                <a:ln>
                  <a:noFill/>
                </a:ln>
                <a:solidFill>
                  <a:sysClr val="windowText" lastClr="000000"/>
                </a:solidFill>
                <a:effectLst/>
                <a:uLnTx/>
                <a:uFillTx/>
                <a:latin typeface="Arial"/>
                <a:cs typeface="Arial"/>
              </a:rPr>
              <a:t>10</a:t>
            </a:r>
            <a:endParaRPr kumimoji="0" sz="500" b="0" i="0" u="none" strike="noStrike" kern="0" cap="none" spc="0" normalizeH="0" baseline="0" noProof="0">
              <a:ln>
                <a:noFill/>
              </a:ln>
              <a:solidFill>
                <a:sysClr val="windowText" lastClr="000000"/>
              </a:solidFill>
              <a:effectLst/>
              <a:uLnTx/>
              <a:uFillTx/>
              <a:latin typeface="Arial"/>
              <a:cs typeface="Arial"/>
            </a:endParaRPr>
          </a:p>
        </p:txBody>
      </p:sp>
      <p:sp>
        <p:nvSpPr>
          <p:cNvPr id="8" name="object 8"/>
          <p:cNvSpPr txBox="1"/>
          <p:nvPr/>
        </p:nvSpPr>
        <p:spPr>
          <a:xfrm>
            <a:off x="2398370" y="4564327"/>
            <a:ext cx="121285" cy="104139"/>
          </a:xfrm>
          <a:prstGeom prst="rect">
            <a:avLst/>
          </a:prstGeom>
        </p:spPr>
        <p:txBody>
          <a:bodyPr vert="horz" wrap="square" lIns="0" tIns="14604" rIns="0" bIns="0" rtlCol="0">
            <a:spAutoFit/>
          </a:bodyPr>
          <a:lstStyle/>
          <a:p>
            <a:pPr marL="12700" marR="0" lvl="0" indent="0" defTabSz="914400" eaLnBrk="1" fontAlgn="auto" latinLnBrk="0" hangingPunct="1">
              <a:lnSpc>
                <a:spcPct val="100000"/>
              </a:lnSpc>
              <a:spcBef>
                <a:spcPts val="114"/>
              </a:spcBef>
              <a:spcAft>
                <a:spcPts val="0"/>
              </a:spcAft>
              <a:buClrTx/>
              <a:buSzTx/>
              <a:buFontTx/>
              <a:buNone/>
              <a:tabLst/>
              <a:defRPr/>
            </a:pPr>
            <a:r>
              <a:rPr kumimoji="0" sz="500" b="0" i="0" u="none" strike="noStrike" kern="0" cap="none" spc="0" normalizeH="0" baseline="0" noProof="0" dirty="0">
                <a:ln>
                  <a:noFill/>
                </a:ln>
                <a:solidFill>
                  <a:sysClr val="windowText" lastClr="000000"/>
                </a:solidFill>
                <a:effectLst/>
                <a:uLnTx/>
                <a:uFillTx/>
                <a:latin typeface="Arial"/>
                <a:cs typeface="Arial"/>
              </a:rPr>
              <a:t>-</a:t>
            </a:r>
            <a:r>
              <a:rPr kumimoji="0" sz="500" b="0" i="0" u="none" strike="noStrike" kern="0" cap="none" spc="-25" normalizeH="0" baseline="0" noProof="0" dirty="0">
                <a:ln>
                  <a:noFill/>
                </a:ln>
                <a:solidFill>
                  <a:sysClr val="windowText" lastClr="000000"/>
                </a:solidFill>
                <a:effectLst/>
                <a:uLnTx/>
                <a:uFillTx/>
                <a:latin typeface="Arial"/>
                <a:cs typeface="Arial"/>
              </a:rPr>
              <a:t>20</a:t>
            </a:r>
            <a:endParaRPr kumimoji="0" sz="500" b="0" i="0" u="none" strike="noStrike" kern="0" cap="none" spc="0" normalizeH="0" baseline="0" noProof="0">
              <a:ln>
                <a:noFill/>
              </a:ln>
              <a:solidFill>
                <a:sysClr val="windowText" lastClr="000000"/>
              </a:solidFill>
              <a:effectLst/>
              <a:uLnTx/>
              <a:uFillTx/>
              <a:latin typeface="Arial"/>
              <a:cs typeface="Arial"/>
            </a:endParaRPr>
          </a:p>
        </p:txBody>
      </p:sp>
      <p:sp>
        <p:nvSpPr>
          <p:cNvPr id="9" name="object 9"/>
          <p:cNvSpPr txBox="1"/>
          <p:nvPr/>
        </p:nvSpPr>
        <p:spPr>
          <a:xfrm>
            <a:off x="2309046" y="2509746"/>
            <a:ext cx="132715" cy="104139"/>
          </a:xfrm>
          <a:prstGeom prst="rect">
            <a:avLst/>
          </a:prstGeom>
        </p:spPr>
        <p:txBody>
          <a:bodyPr vert="horz" wrap="square" lIns="0" tIns="14604" rIns="0" bIns="0" rtlCol="0">
            <a:spAutoFit/>
          </a:bodyPr>
          <a:lstStyle/>
          <a:p>
            <a:pPr marL="12700" marR="0" lvl="0" indent="0" defTabSz="914400" eaLnBrk="1" fontAlgn="auto" latinLnBrk="0" hangingPunct="1">
              <a:lnSpc>
                <a:spcPct val="100000"/>
              </a:lnSpc>
              <a:spcBef>
                <a:spcPts val="114"/>
              </a:spcBef>
              <a:spcAft>
                <a:spcPts val="0"/>
              </a:spcAft>
              <a:buClrTx/>
              <a:buSzTx/>
              <a:buFontTx/>
              <a:buNone/>
              <a:tabLst/>
              <a:defRPr/>
            </a:pPr>
            <a:r>
              <a:rPr kumimoji="0" sz="500" b="0" i="0" u="none" strike="noStrike" kern="0" cap="none" spc="-25" normalizeH="0" baseline="0" noProof="0" dirty="0">
                <a:ln>
                  <a:noFill/>
                </a:ln>
                <a:solidFill>
                  <a:sysClr val="windowText" lastClr="000000"/>
                </a:solidFill>
                <a:effectLst/>
                <a:uLnTx/>
                <a:uFillTx/>
                <a:latin typeface="Arial"/>
                <a:cs typeface="Arial"/>
              </a:rPr>
              <a:t>100</a:t>
            </a:r>
            <a:endParaRPr kumimoji="0" sz="500" b="0" i="0" u="none" strike="noStrike" kern="0" cap="none" spc="0" normalizeH="0" baseline="0" noProof="0">
              <a:ln>
                <a:noFill/>
              </a:ln>
              <a:solidFill>
                <a:sysClr val="windowText" lastClr="000000"/>
              </a:solidFill>
              <a:effectLst/>
              <a:uLnTx/>
              <a:uFillTx/>
              <a:latin typeface="Arial"/>
              <a:cs typeface="Arial"/>
            </a:endParaRPr>
          </a:p>
        </p:txBody>
      </p:sp>
      <p:sp>
        <p:nvSpPr>
          <p:cNvPr id="10" name="object 10"/>
          <p:cNvSpPr txBox="1"/>
          <p:nvPr/>
        </p:nvSpPr>
        <p:spPr>
          <a:xfrm>
            <a:off x="2344877" y="2837366"/>
            <a:ext cx="97155" cy="104139"/>
          </a:xfrm>
          <a:prstGeom prst="rect">
            <a:avLst/>
          </a:prstGeom>
        </p:spPr>
        <p:txBody>
          <a:bodyPr vert="horz" wrap="square" lIns="0" tIns="14604" rIns="0" bIns="0" rtlCol="0">
            <a:spAutoFit/>
          </a:bodyPr>
          <a:lstStyle/>
          <a:p>
            <a:pPr marL="12700" marR="0" lvl="0" indent="0" defTabSz="914400" eaLnBrk="1" fontAlgn="auto" latinLnBrk="0" hangingPunct="1">
              <a:lnSpc>
                <a:spcPct val="100000"/>
              </a:lnSpc>
              <a:spcBef>
                <a:spcPts val="114"/>
              </a:spcBef>
              <a:spcAft>
                <a:spcPts val="0"/>
              </a:spcAft>
              <a:buClrTx/>
              <a:buSzTx/>
              <a:buFontTx/>
              <a:buNone/>
              <a:tabLst/>
              <a:defRPr/>
            </a:pPr>
            <a:r>
              <a:rPr kumimoji="0" sz="500" b="0" i="0" u="none" strike="noStrike" kern="0" cap="none" spc="-25" normalizeH="0" baseline="0" noProof="0" dirty="0">
                <a:ln>
                  <a:noFill/>
                </a:ln>
                <a:solidFill>
                  <a:sysClr val="windowText" lastClr="000000"/>
                </a:solidFill>
                <a:effectLst/>
                <a:uLnTx/>
                <a:uFillTx/>
                <a:latin typeface="Arial"/>
                <a:cs typeface="Arial"/>
              </a:rPr>
              <a:t>80</a:t>
            </a:r>
            <a:endParaRPr kumimoji="0" sz="500" b="0" i="0" u="none" strike="noStrike" kern="0" cap="none" spc="0" normalizeH="0" baseline="0" noProof="0">
              <a:ln>
                <a:noFill/>
              </a:ln>
              <a:solidFill>
                <a:sysClr val="windowText" lastClr="000000"/>
              </a:solidFill>
              <a:effectLst/>
              <a:uLnTx/>
              <a:uFillTx/>
              <a:latin typeface="Arial"/>
              <a:cs typeface="Arial"/>
            </a:endParaRPr>
          </a:p>
        </p:txBody>
      </p:sp>
      <p:sp>
        <p:nvSpPr>
          <p:cNvPr id="11" name="object 11"/>
          <p:cNvSpPr txBox="1"/>
          <p:nvPr/>
        </p:nvSpPr>
        <p:spPr>
          <a:xfrm>
            <a:off x="2344877" y="3170953"/>
            <a:ext cx="97155" cy="104139"/>
          </a:xfrm>
          <a:prstGeom prst="rect">
            <a:avLst/>
          </a:prstGeom>
        </p:spPr>
        <p:txBody>
          <a:bodyPr vert="horz" wrap="square" lIns="0" tIns="14604" rIns="0" bIns="0" rtlCol="0">
            <a:spAutoFit/>
          </a:bodyPr>
          <a:lstStyle/>
          <a:p>
            <a:pPr marL="12700" marR="0" lvl="0" indent="0" defTabSz="914400" eaLnBrk="1" fontAlgn="auto" latinLnBrk="0" hangingPunct="1">
              <a:lnSpc>
                <a:spcPct val="100000"/>
              </a:lnSpc>
              <a:spcBef>
                <a:spcPts val="114"/>
              </a:spcBef>
              <a:spcAft>
                <a:spcPts val="0"/>
              </a:spcAft>
              <a:buClrTx/>
              <a:buSzTx/>
              <a:buFontTx/>
              <a:buNone/>
              <a:tabLst/>
              <a:defRPr/>
            </a:pPr>
            <a:r>
              <a:rPr kumimoji="0" sz="500" b="0" i="0" u="none" strike="noStrike" kern="0" cap="none" spc="-25" normalizeH="0" baseline="0" noProof="0" dirty="0">
                <a:ln>
                  <a:noFill/>
                </a:ln>
                <a:solidFill>
                  <a:sysClr val="windowText" lastClr="000000"/>
                </a:solidFill>
                <a:effectLst/>
                <a:uLnTx/>
                <a:uFillTx/>
                <a:latin typeface="Arial"/>
                <a:cs typeface="Arial"/>
              </a:rPr>
              <a:t>60</a:t>
            </a:r>
            <a:endParaRPr kumimoji="0" sz="500" b="0" i="0" u="none" strike="noStrike" kern="0" cap="none" spc="0" normalizeH="0" baseline="0" noProof="0">
              <a:ln>
                <a:noFill/>
              </a:ln>
              <a:solidFill>
                <a:sysClr val="windowText" lastClr="000000"/>
              </a:solidFill>
              <a:effectLst/>
              <a:uLnTx/>
              <a:uFillTx/>
              <a:latin typeface="Arial"/>
              <a:cs typeface="Arial"/>
            </a:endParaRPr>
          </a:p>
        </p:txBody>
      </p:sp>
      <p:sp>
        <p:nvSpPr>
          <p:cNvPr id="12" name="object 12"/>
          <p:cNvSpPr txBox="1"/>
          <p:nvPr/>
        </p:nvSpPr>
        <p:spPr>
          <a:xfrm>
            <a:off x="2344877" y="3498372"/>
            <a:ext cx="97155" cy="104139"/>
          </a:xfrm>
          <a:prstGeom prst="rect">
            <a:avLst/>
          </a:prstGeom>
        </p:spPr>
        <p:txBody>
          <a:bodyPr vert="horz" wrap="square" lIns="0" tIns="14604" rIns="0" bIns="0" rtlCol="0">
            <a:spAutoFit/>
          </a:bodyPr>
          <a:lstStyle/>
          <a:p>
            <a:pPr marL="12700" marR="0" lvl="0" indent="0" defTabSz="914400" eaLnBrk="1" fontAlgn="auto" latinLnBrk="0" hangingPunct="1">
              <a:lnSpc>
                <a:spcPct val="100000"/>
              </a:lnSpc>
              <a:spcBef>
                <a:spcPts val="114"/>
              </a:spcBef>
              <a:spcAft>
                <a:spcPts val="0"/>
              </a:spcAft>
              <a:buClrTx/>
              <a:buSzTx/>
              <a:buFontTx/>
              <a:buNone/>
              <a:tabLst/>
              <a:defRPr/>
            </a:pPr>
            <a:r>
              <a:rPr kumimoji="0" sz="500" b="0" i="0" u="none" strike="noStrike" kern="0" cap="none" spc="-25" normalizeH="0" baseline="0" noProof="0" dirty="0">
                <a:ln>
                  <a:noFill/>
                </a:ln>
                <a:solidFill>
                  <a:sysClr val="windowText" lastClr="000000"/>
                </a:solidFill>
                <a:effectLst/>
                <a:uLnTx/>
                <a:uFillTx/>
                <a:latin typeface="Arial"/>
                <a:cs typeface="Arial"/>
              </a:rPr>
              <a:t>40</a:t>
            </a:r>
            <a:endParaRPr kumimoji="0" sz="500" b="0" i="0" u="none" strike="noStrike" kern="0" cap="none" spc="0" normalizeH="0" baseline="0" noProof="0">
              <a:ln>
                <a:noFill/>
              </a:ln>
              <a:solidFill>
                <a:sysClr val="windowText" lastClr="000000"/>
              </a:solidFill>
              <a:effectLst/>
              <a:uLnTx/>
              <a:uFillTx/>
              <a:latin typeface="Arial"/>
              <a:cs typeface="Arial"/>
            </a:endParaRPr>
          </a:p>
        </p:txBody>
      </p:sp>
      <p:sp>
        <p:nvSpPr>
          <p:cNvPr id="13" name="object 13"/>
          <p:cNvSpPr txBox="1"/>
          <p:nvPr/>
        </p:nvSpPr>
        <p:spPr>
          <a:xfrm>
            <a:off x="2344877" y="3831892"/>
            <a:ext cx="97155" cy="104139"/>
          </a:xfrm>
          <a:prstGeom prst="rect">
            <a:avLst/>
          </a:prstGeom>
        </p:spPr>
        <p:txBody>
          <a:bodyPr vert="horz" wrap="square" lIns="0" tIns="14604" rIns="0" bIns="0" rtlCol="0">
            <a:spAutoFit/>
          </a:bodyPr>
          <a:lstStyle/>
          <a:p>
            <a:pPr marL="12700" marR="0" lvl="0" indent="0" defTabSz="914400" eaLnBrk="1" fontAlgn="auto" latinLnBrk="0" hangingPunct="1">
              <a:lnSpc>
                <a:spcPct val="100000"/>
              </a:lnSpc>
              <a:spcBef>
                <a:spcPts val="114"/>
              </a:spcBef>
              <a:spcAft>
                <a:spcPts val="0"/>
              </a:spcAft>
              <a:buClrTx/>
              <a:buSzTx/>
              <a:buFontTx/>
              <a:buNone/>
              <a:tabLst/>
              <a:defRPr/>
            </a:pPr>
            <a:r>
              <a:rPr kumimoji="0" sz="500" b="0" i="0" u="none" strike="noStrike" kern="0" cap="none" spc="-25" normalizeH="0" baseline="0" noProof="0" dirty="0">
                <a:ln>
                  <a:noFill/>
                </a:ln>
                <a:solidFill>
                  <a:sysClr val="windowText" lastClr="000000"/>
                </a:solidFill>
                <a:effectLst/>
                <a:uLnTx/>
                <a:uFillTx/>
                <a:latin typeface="Arial"/>
                <a:cs typeface="Arial"/>
              </a:rPr>
              <a:t>20</a:t>
            </a:r>
            <a:endParaRPr kumimoji="0" sz="500" b="0" i="0" u="none" strike="noStrike" kern="0" cap="none" spc="0" normalizeH="0" baseline="0" noProof="0">
              <a:ln>
                <a:noFill/>
              </a:ln>
              <a:solidFill>
                <a:sysClr val="windowText" lastClr="000000"/>
              </a:solidFill>
              <a:effectLst/>
              <a:uLnTx/>
              <a:uFillTx/>
              <a:latin typeface="Arial"/>
              <a:cs typeface="Arial"/>
            </a:endParaRPr>
          </a:p>
        </p:txBody>
      </p:sp>
      <p:sp>
        <p:nvSpPr>
          <p:cNvPr id="14" name="object 14"/>
          <p:cNvSpPr txBox="1"/>
          <p:nvPr/>
        </p:nvSpPr>
        <p:spPr>
          <a:xfrm>
            <a:off x="2380541" y="4165458"/>
            <a:ext cx="62230" cy="104139"/>
          </a:xfrm>
          <a:prstGeom prst="rect">
            <a:avLst/>
          </a:prstGeom>
        </p:spPr>
        <p:txBody>
          <a:bodyPr vert="horz" wrap="square" lIns="0" tIns="14604" rIns="0" bIns="0" rtlCol="0">
            <a:spAutoFit/>
          </a:bodyPr>
          <a:lstStyle/>
          <a:p>
            <a:pPr marL="12700" marR="0" lvl="0" indent="0" defTabSz="914400" eaLnBrk="1" fontAlgn="auto" latinLnBrk="0" hangingPunct="1">
              <a:lnSpc>
                <a:spcPct val="100000"/>
              </a:lnSpc>
              <a:spcBef>
                <a:spcPts val="114"/>
              </a:spcBef>
              <a:spcAft>
                <a:spcPts val="0"/>
              </a:spcAft>
              <a:buClrTx/>
              <a:buSzTx/>
              <a:buFontTx/>
              <a:buNone/>
              <a:tabLst/>
              <a:defRPr/>
            </a:pPr>
            <a:r>
              <a:rPr kumimoji="0" sz="500" b="0" i="0" u="none" strike="noStrike" kern="0" cap="none" spc="5" normalizeH="0" baseline="0" noProof="0" dirty="0">
                <a:ln>
                  <a:noFill/>
                </a:ln>
                <a:solidFill>
                  <a:sysClr val="windowText" lastClr="000000"/>
                </a:solidFill>
                <a:effectLst/>
                <a:uLnTx/>
                <a:uFillTx/>
                <a:latin typeface="Arial"/>
                <a:cs typeface="Arial"/>
              </a:rPr>
              <a:t>0</a:t>
            </a:r>
            <a:endParaRPr kumimoji="0" sz="500" b="0" i="0" u="none" strike="noStrike" kern="0" cap="none" spc="0" normalizeH="0" baseline="0" noProof="0">
              <a:ln>
                <a:noFill/>
              </a:ln>
              <a:solidFill>
                <a:sysClr val="windowText" lastClr="000000"/>
              </a:solidFill>
              <a:effectLst/>
              <a:uLnTx/>
              <a:uFillTx/>
              <a:latin typeface="Arial"/>
              <a:cs typeface="Arial"/>
            </a:endParaRPr>
          </a:p>
        </p:txBody>
      </p:sp>
      <p:sp>
        <p:nvSpPr>
          <p:cNvPr id="15" name="object 15"/>
          <p:cNvSpPr txBox="1"/>
          <p:nvPr/>
        </p:nvSpPr>
        <p:spPr>
          <a:xfrm>
            <a:off x="2320936" y="4463205"/>
            <a:ext cx="121285" cy="104139"/>
          </a:xfrm>
          <a:prstGeom prst="rect">
            <a:avLst/>
          </a:prstGeom>
        </p:spPr>
        <p:txBody>
          <a:bodyPr vert="horz" wrap="square" lIns="0" tIns="14604" rIns="0" bIns="0" rtlCol="0">
            <a:spAutoFit/>
          </a:bodyPr>
          <a:lstStyle/>
          <a:p>
            <a:pPr marL="12700" marR="0" lvl="0" indent="0" defTabSz="914400" eaLnBrk="1" fontAlgn="auto" latinLnBrk="0" hangingPunct="1">
              <a:lnSpc>
                <a:spcPct val="100000"/>
              </a:lnSpc>
              <a:spcBef>
                <a:spcPts val="114"/>
              </a:spcBef>
              <a:spcAft>
                <a:spcPts val="0"/>
              </a:spcAft>
              <a:buClrTx/>
              <a:buSzTx/>
              <a:buFontTx/>
              <a:buNone/>
              <a:tabLst/>
              <a:defRPr/>
            </a:pPr>
            <a:r>
              <a:rPr kumimoji="0" sz="500" b="0" i="0" u="none" strike="noStrike" kern="0" cap="none" spc="0" normalizeH="0" baseline="0" noProof="0" dirty="0">
                <a:ln>
                  <a:noFill/>
                </a:ln>
                <a:solidFill>
                  <a:sysClr val="windowText" lastClr="000000"/>
                </a:solidFill>
                <a:effectLst/>
                <a:uLnTx/>
                <a:uFillTx/>
                <a:latin typeface="Arial"/>
                <a:cs typeface="Arial"/>
              </a:rPr>
              <a:t>-</a:t>
            </a:r>
            <a:r>
              <a:rPr kumimoji="0" sz="500" b="0" i="0" u="none" strike="noStrike" kern="0" cap="none" spc="-25" normalizeH="0" baseline="0" noProof="0" dirty="0">
                <a:ln>
                  <a:noFill/>
                </a:ln>
                <a:solidFill>
                  <a:sysClr val="windowText" lastClr="000000"/>
                </a:solidFill>
                <a:effectLst/>
                <a:uLnTx/>
                <a:uFillTx/>
                <a:latin typeface="Arial"/>
                <a:cs typeface="Arial"/>
              </a:rPr>
              <a:t>20</a:t>
            </a:r>
            <a:endParaRPr kumimoji="0" sz="500" b="0" i="0" u="none" strike="noStrike" kern="0" cap="none" spc="0" normalizeH="0" baseline="0" noProof="0">
              <a:ln>
                <a:noFill/>
              </a:ln>
              <a:solidFill>
                <a:sysClr val="windowText" lastClr="000000"/>
              </a:solidFill>
              <a:effectLst/>
              <a:uLnTx/>
              <a:uFillTx/>
              <a:latin typeface="Arial"/>
              <a:cs typeface="Arial"/>
            </a:endParaRPr>
          </a:p>
        </p:txBody>
      </p:sp>
      <p:grpSp>
        <p:nvGrpSpPr>
          <p:cNvPr id="16" name="object 16"/>
          <p:cNvGrpSpPr/>
          <p:nvPr/>
        </p:nvGrpSpPr>
        <p:grpSpPr>
          <a:xfrm>
            <a:off x="2449707" y="2552345"/>
            <a:ext cx="2515870" cy="2016125"/>
            <a:chOff x="2449707" y="2552345"/>
            <a:chExt cx="2515870" cy="2016125"/>
          </a:xfrm>
        </p:grpSpPr>
        <p:sp>
          <p:nvSpPr>
            <p:cNvPr id="17" name="object 17"/>
            <p:cNvSpPr/>
            <p:nvPr/>
          </p:nvSpPr>
          <p:spPr>
            <a:xfrm>
              <a:off x="3092807" y="4556243"/>
              <a:ext cx="1864360" cy="12065"/>
            </a:xfrm>
            <a:custGeom>
              <a:avLst/>
              <a:gdLst/>
              <a:ahLst/>
              <a:cxnLst/>
              <a:rect l="l" t="t" r="r" b="b"/>
              <a:pathLst>
                <a:path w="1864360" h="12064">
                  <a:moveTo>
                    <a:pt x="1863790" y="0"/>
                  </a:moveTo>
                  <a:lnTo>
                    <a:pt x="1863790" y="11872"/>
                  </a:lnTo>
                </a:path>
                <a:path w="1864360" h="12064">
                  <a:moveTo>
                    <a:pt x="1244584" y="0"/>
                  </a:moveTo>
                  <a:lnTo>
                    <a:pt x="1244584" y="11872"/>
                  </a:lnTo>
                </a:path>
                <a:path w="1864360" h="12064">
                  <a:moveTo>
                    <a:pt x="619339" y="0"/>
                  </a:moveTo>
                  <a:lnTo>
                    <a:pt x="619339" y="11872"/>
                  </a:lnTo>
                </a:path>
                <a:path w="1864360" h="12064">
                  <a:moveTo>
                    <a:pt x="0" y="0"/>
                  </a:moveTo>
                  <a:lnTo>
                    <a:pt x="0" y="11872"/>
                  </a:lnTo>
                </a:path>
              </a:pathLst>
            </a:custGeom>
            <a:ln w="1782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object 18"/>
            <p:cNvSpPr/>
            <p:nvPr/>
          </p:nvSpPr>
          <p:spPr>
            <a:xfrm>
              <a:off x="2449703" y="4541405"/>
              <a:ext cx="27305" cy="27305"/>
            </a:xfrm>
            <a:custGeom>
              <a:avLst/>
              <a:gdLst/>
              <a:ahLst/>
              <a:cxnLst/>
              <a:rect l="l" t="t" r="r" b="b"/>
              <a:pathLst>
                <a:path w="27305" h="27304">
                  <a:moveTo>
                    <a:pt x="26911" y="14846"/>
                  </a:moveTo>
                  <a:lnTo>
                    <a:pt x="17995" y="14846"/>
                  </a:lnTo>
                  <a:lnTo>
                    <a:pt x="17995" y="0"/>
                  </a:lnTo>
                  <a:lnTo>
                    <a:pt x="0" y="0"/>
                  </a:lnTo>
                  <a:lnTo>
                    <a:pt x="0" y="17818"/>
                  </a:lnTo>
                  <a:lnTo>
                    <a:pt x="9080" y="17818"/>
                  </a:lnTo>
                  <a:lnTo>
                    <a:pt x="9080" y="26720"/>
                  </a:lnTo>
                  <a:lnTo>
                    <a:pt x="26911" y="26720"/>
                  </a:lnTo>
                  <a:lnTo>
                    <a:pt x="26911" y="1484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object 19"/>
            <p:cNvSpPr/>
            <p:nvPr/>
          </p:nvSpPr>
          <p:spPr>
            <a:xfrm>
              <a:off x="2449707" y="2561253"/>
              <a:ext cx="18415" cy="1656080"/>
            </a:xfrm>
            <a:custGeom>
              <a:avLst/>
              <a:gdLst/>
              <a:ahLst/>
              <a:cxnLst/>
              <a:rect l="l" t="t" r="r" b="b"/>
              <a:pathLst>
                <a:path w="18414" h="1656079">
                  <a:moveTo>
                    <a:pt x="0" y="0"/>
                  </a:moveTo>
                  <a:lnTo>
                    <a:pt x="17996" y="0"/>
                  </a:lnTo>
                </a:path>
                <a:path w="18414" h="1656079">
                  <a:moveTo>
                    <a:pt x="0" y="333519"/>
                  </a:moveTo>
                  <a:lnTo>
                    <a:pt x="17996" y="333519"/>
                  </a:lnTo>
                </a:path>
                <a:path w="18414" h="1656079">
                  <a:moveTo>
                    <a:pt x="0" y="660938"/>
                  </a:moveTo>
                  <a:lnTo>
                    <a:pt x="17996" y="660938"/>
                  </a:lnTo>
                </a:path>
                <a:path w="18414" h="1656079">
                  <a:moveTo>
                    <a:pt x="0" y="994525"/>
                  </a:moveTo>
                  <a:lnTo>
                    <a:pt x="17996" y="994525"/>
                  </a:lnTo>
                </a:path>
                <a:path w="18414" h="1656079">
                  <a:moveTo>
                    <a:pt x="0" y="1328044"/>
                  </a:moveTo>
                  <a:lnTo>
                    <a:pt x="17996" y="1328044"/>
                  </a:lnTo>
                </a:path>
                <a:path w="18414" h="1656079">
                  <a:moveTo>
                    <a:pt x="0" y="1655504"/>
                  </a:moveTo>
                  <a:lnTo>
                    <a:pt x="17996" y="1655504"/>
                  </a:lnTo>
                </a:path>
              </a:pathLst>
            </a:custGeom>
            <a:ln w="1782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object 20"/>
            <p:cNvSpPr/>
            <p:nvPr/>
          </p:nvSpPr>
          <p:spPr>
            <a:xfrm>
              <a:off x="2467703" y="2561253"/>
              <a:ext cx="2489200" cy="1989455"/>
            </a:xfrm>
            <a:custGeom>
              <a:avLst/>
              <a:gdLst/>
              <a:ahLst/>
              <a:cxnLst/>
              <a:rect l="l" t="t" r="r" b="b"/>
              <a:pathLst>
                <a:path w="2489200" h="1989454">
                  <a:moveTo>
                    <a:pt x="0" y="1989050"/>
                  </a:moveTo>
                  <a:lnTo>
                    <a:pt x="2488894" y="1989050"/>
                  </a:lnTo>
                  <a:lnTo>
                    <a:pt x="2488894" y="0"/>
                  </a:lnTo>
                  <a:lnTo>
                    <a:pt x="0" y="0"/>
                  </a:lnTo>
                  <a:lnTo>
                    <a:pt x="0" y="1989050"/>
                  </a:lnTo>
                </a:path>
              </a:pathLst>
            </a:custGeom>
            <a:ln w="594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21"/>
            <p:cNvSpPr/>
            <p:nvPr/>
          </p:nvSpPr>
          <p:spPr>
            <a:xfrm>
              <a:off x="3092807" y="2573119"/>
              <a:ext cx="1238885" cy="1727200"/>
            </a:xfrm>
            <a:custGeom>
              <a:avLst/>
              <a:gdLst/>
              <a:ahLst/>
              <a:cxnLst/>
              <a:rect l="l" t="t" r="r" b="b"/>
              <a:pathLst>
                <a:path w="1238885" h="1727200">
                  <a:moveTo>
                    <a:pt x="196470" y="863530"/>
                  </a:moveTo>
                  <a:lnTo>
                    <a:pt x="220425" y="863530"/>
                  </a:lnTo>
                  <a:lnTo>
                    <a:pt x="220425" y="839597"/>
                  </a:lnTo>
                  <a:lnTo>
                    <a:pt x="196470" y="839597"/>
                  </a:lnTo>
                  <a:lnTo>
                    <a:pt x="196470" y="863530"/>
                  </a:lnTo>
                </a:path>
                <a:path w="1238885" h="1727200">
                  <a:moveTo>
                    <a:pt x="821782" y="1518596"/>
                  </a:moveTo>
                  <a:lnTo>
                    <a:pt x="845536" y="1518596"/>
                  </a:lnTo>
                  <a:lnTo>
                    <a:pt x="845536" y="1494844"/>
                  </a:lnTo>
                  <a:lnTo>
                    <a:pt x="821782" y="1494844"/>
                  </a:lnTo>
                  <a:lnTo>
                    <a:pt x="821782" y="1518596"/>
                  </a:lnTo>
                </a:path>
                <a:path w="1238885" h="1727200">
                  <a:moveTo>
                    <a:pt x="946724" y="1196916"/>
                  </a:moveTo>
                  <a:lnTo>
                    <a:pt x="970679" y="1196916"/>
                  </a:lnTo>
                  <a:lnTo>
                    <a:pt x="970679" y="1173184"/>
                  </a:lnTo>
                  <a:lnTo>
                    <a:pt x="946724" y="1173184"/>
                  </a:lnTo>
                  <a:lnTo>
                    <a:pt x="946724" y="1196916"/>
                  </a:lnTo>
                </a:path>
                <a:path w="1238885" h="1727200">
                  <a:moveTo>
                    <a:pt x="571631" y="1637698"/>
                  </a:moveTo>
                  <a:lnTo>
                    <a:pt x="595586" y="1637698"/>
                  </a:lnTo>
                  <a:lnTo>
                    <a:pt x="595586" y="1613946"/>
                  </a:lnTo>
                  <a:lnTo>
                    <a:pt x="571631" y="1613946"/>
                  </a:lnTo>
                  <a:lnTo>
                    <a:pt x="571631" y="1637698"/>
                  </a:lnTo>
                </a:path>
                <a:path w="1238885" h="1727200">
                  <a:moveTo>
                    <a:pt x="583642" y="1601899"/>
                  </a:moveTo>
                  <a:lnTo>
                    <a:pt x="607463" y="1601899"/>
                  </a:lnTo>
                  <a:lnTo>
                    <a:pt x="607463" y="1578147"/>
                  </a:lnTo>
                  <a:lnTo>
                    <a:pt x="583642" y="1578147"/>
                  </a:lnTo>
                  <a:lnTo>
                    <a:pt x="583642" y="1601899"/>
                  </a:lnTo>
                </a:path>
                <a:path w="1238885" h="1727200">
                  <a:moveTo>
                    <a:pt x="23954" y="238189"/>
                  </a:moveTo>
                  <a:lnTo>
                    <a:pt x="47708" y="238189"/>
                  </a:lnTo>
                  <a:lnTo>
                    <a:pt x="47708" y="214458"/>
                  </a:lnTo>
                  <a:lnTo>
                    <a:pt x="23954" y="214458"/>
                  </a:lnTo>
                  <a:lnTo>
                    <a:pt x="23954" y="238189"/>
                  </a:lnTo>
                </a:path>
                <a:path w="1238885" h="1727200">
                  <a:moveTo>
                    <a:pt x="1119441" y="571709"/>
                  </a:moveTo>
                  <a:lnTo>
                    <a:pt x="1143396" y="571709"/>
                  </a:lnTo>
                  <a:lnTo>
                    <a:pt x="1143396" y="547843"/>
                  </a:lnTo>
                  <a:lnTo>
                    <a:pt x="1119441" y="547843"/>
                  </a:lnTo>
                  <a:lnTo>
                    <a:pt x="1119441" y="571709"/>
                  </a:lnTo>
                </a:path>
                <a:path w="1238885" h="1727200">
                  <a:moveTo>
                    <a:pt x="95283" y="553944"/>
                  </a:moveTo>
                  <a:lnTo>
                    <a:pt x="119238" y="553944"/>
                  </a:lnTo>
                  <a:lnTo>
                    <a:pt x="119238" y="530011"/>
                  </a:lnTo>
                  <a:lnTo>
                    <a:pt x="95283" y="530011"/>
                  </a:lnTo>
                  <a:lnTo>
                    <a:pt x="95283" y="553944"/>
                  </a:lnTo>
                </a:path>
                <a:path w="1238885" h="1727200">
                  <a:moveTo>
                    <a:pt x="339462" y="1334011"/>
                  </a:moveTo>
                  <a:lnTo>
                    <a:pt x="363216" y="1334011"/>
                  </a:lnTo>
                  <a:lnTo>
                    <a:pt x="363216" y="1310078"/>
                  </a:lnTo>
                  <a:lnTo>
                    <a:pt x="339462" y="1310078"/>
                  </a:lnTo>
                  <a:lnTo>
                    <a:pt x="339462" y="1334011"/>
                  </a:lnTo>
                </a:path>
                <a:path w="1238885" h="1727200">
                  <a:moveTo>
                    <a:pt x="1155273" y="363217"/>
                  </a:moveTo>
                  <a:lnTo>
                    <a:pt x="1179027" y="363217"/>
                  </a:lnTo>
                  <a:lnTo>
                    <a:pt x="1179027" y="339486"/>
                  </a:lnTo>
                  <a:lnTo>
                    <a:pt x="1155273" y="339486"/>
                  </a:lnTo>
                  <a:lnTo>
                    <a:pt x="1155273" y="363217"/>
                  </a:lnTo>
                </a:path>
                <a:path w="1238885" h="1727200">
                  <a:moveTo>
                    <a:pt x="643093" y="1691309"/>
                  </a:moveTo>
                  <a:lnTo>
                    <a:pt x="666914" y="1691309"/>
                  </a:lnTo>
                  <a:lnTo>
                    <a:pt x="666914" y="1667390"/>
                  </a:lnTo>
                  <a:lnTo>
                    <a:pt x="643093" y="1667390"/>
                  </a:lnTo>
                  <a:lnTo>
                    <a:pt x="643093" y="1691309"/>
                  </a:lnTo>
                </a:path>
                <a:path w="1238885" h="1727200">
                  <a:moveTo>
                    <a:pt x="1036102" y="893229"/>
                  </a:moveTo>
                  <a:lnTo>
                    <a:pt x="1059990" y="893229"/>
                  </a:lnTo>
                  <a:lnTo>
                    <a:pt x="1059990" y="869497"/>
                  </a:lnTo>
                  <a:lnTo>
                    <a:pt x="1036102" y="869497"/>
                  </a:lnTo>
                  <a:lnTo>
                    <a:pt x="1036102" y="893229"/>
                  </a:lnTo>
                </a:path>
                <a:path w="1238885" h="1727200">
                  <a:moveTo>
                    <a:pt x="23954" y="166793"/>
                  </a:moveTo>
                  <a:lnTo>
                    <a:pt x="47708" y="166793"/>
                  </a:lnTo>
                  <a:lnTo>
                    <a:pt x="47708" y="142994"/>
                  </a:lnTo>
                  <a:lnTo>
                    <a:pt x="23954" y="142994"/>
                  </a:lnTo>
                  <a:lnTo>
                    <a:pt x="23954" y="166793"/>
                  </a:lnTo>
                </a:path>
                <a:path w="1238885" h="1727200">
                  <a:moveTo>
                    <a:pt x="1131318" y="506279"/>
                  </a:moveTo>
                  <a:lnTo>
                    <a:pt x="1155273" y="506279"/>
                  </a:lnTo>
                  <a:lnTo>
                    <a:pt x="1155273" y="482346"/>
                  </a:lnTo>
                  <a:lnTo>
                    <a:pt x="1131318" y="482346"/>
                  </a:lnTo>
                  <a:lnTo>
                    <a:pt x="1131318" y="506279"/>
                  </a:lnTo>
                </a:path>
                <a:path w="1238885" h="1727200">
                  <a:moveTo>
                    <a:pt x="1155273" y="428715"/>
                  </a:moveTo>
                  <a:lnTo>
                    <a:pt x="1179027" y="428715"/>
                  </a:lnTo>
                  <a:lnTo>
                    <a:pt x="1179027" y="404983"/>
                  </a:lnTo>
                  <a:lnTo>
                    <a:pt x="1155273" y="404983"/>
                  </a:lnTo>
                  <a:lnTo>
                    <a:pt x="1155273" y="428715"/>
                  </a:lnTo>
                </a:path>
                <a:path w="1238885" h="1727200">
                  <a:moveTo>
                    <a:pt x="1054085" y="827732"/>
                  </a:moveTo>
                  <a:lnTo>
                    <a:pt x="1077839" y="827732"/>
                  </a:lnTo>
                  <a:lnTo>
                    <a:pt x="1077839" y="804000"/>
                  </a:lnTo>
                  <a:lnTo>
                    <a:pt x="1054085" y="804000"/>
                  </a:lnTo>
                  <a:lnTo>
                    <a:pt x="1054085" y="827732"/>
                  </a:lnTo>
                </a:path>
                <a:path w="1238885" h="1727200">
                  <a:moveTo>
                    <a:pt x="250151" y="1101720"/>
                  </a:moveTo>
                  <a:lnTo>
                    <a:pt x="273905" y="1101720"/>
                  </a:lnTo>
                  <a:lnTo>
                    <a:pt x="273905" y="1077854"/>
                  </a:lnTo>
                  <a:lnTo>
                    <a:pt x="250151" y="1077854"/>
                  </a:lnTo>
                  <a:lnTo>
                    <a:pt x="250151" y="1101720"/>
                  </a:lnTo>
                </a:path>
                <a:path w="1238885" h="1727200">
                  <a:moveTo>
                    <a:pt x="690802" y="1548288"/>
                  </a:moveTo>
                  <a:lnTo>
                    <a:pt x="714622" y="1548288"/>
                  </a:lnTo>
                  <a:lnTo>
                    <a:pt x="714622" y="1524536"/>
                  </a:lnTo>
                  <a:lnTo>
                    <a:pt x="690802" y="1524536"/>
                  </a:lnTo>
                  <a:lnTo>
                    <a:pt x="690802" y="1548288"/>
                  </a:lnTo>
                </a:path>
                <a:path w="1238885" h="1727200">
                  <a:moveTo>
                    <a:pt x="774208" y="1566268"/>
                  </a:moveTo>
                  <a:lnTo>
                    <a:pt x="797962" y="1566268"/>
                  </a:lnTo>
                  <a:lnTo>
                    <a:pt x="797962" y="1542355"/>
                  </a:lnTo>
                  <a:lnTo>
                    <a:pt x="774208" y="1542355"/>
                  </a:lnTo>
                  <a:lnTo>
                    <a:pt x="774208" y="1566268"/>
                  </a:lnTo>
                </a:path>
                <a:path w="1238885" h="1727200">
                  <a:moveTo>
                    <a:pt x="0" y="53631"/>
                  </a:moveTo>
                  <a:lnTo>
                    <a:pt x="23954" y="53631"/>
                  </a:lnTo>
                  <a:lnTo>
                    <a:pt x="23954" y="29832"/>
                  </a:lnTo>
                  <a:lnTo>
                    <a:pt x="0" y="29832"/>
                  </a:lnTo>
                  <a:lnTo>
                    <a:pt x="0" y="53631"/>
                  </a:lnTo>
                </a:path>
                <a:path w="1238885" h="1727200">
                  <a:moveTo>
                    <a:pt x="1125413" y="500312"/>
                  </a:moveTo>
                  <a:lnTo>
                    <a:pt x="1149368" y="500312"/>
                  </a:lnTo>
                  <a:lnTo>
                    <a:pt x="1149368" y="476379"/>
                  </a:lnTo>
                  <a:lnTo>
                    <a:pt x="1125413" y="476379"/>
                  </a:lnTo>
                  <a:lnTo>
                    <a:pt x="1125413" y="500312"/>
                  </a:lnTo>
                </a:path>
                <a:path w="1238885" h="1727200">
                  <a:moveTo>
                    <a:pt x="0" y="77363"/>
                  </a:moveTo>
                  <a:lnTo>
                    <a:pt x="23954" y="77363"/>
                  </a:lnTo>
                  <a:lnTo>
                    <a:pt x="23954" y="53631"/>
                  </a:lnTo>
                  <a:lnTo>
                    <a:pt x="0" y="53631"/>
                  </a:lnTo>
                  <a:lnTo>
                    <a:pt x="0" y="77363"/>
                  </a:lnTo>
                </a:path>
                <a:path w="1238885" h="1727200">
                  <a:moveTo>
                    <a:pt x="291754" y="1244581"/>
                  </a:moveTo>
                  <a:lnTo>
                    <a:pt x="315709" y="1244581"/>
                  </a:lnTo>
                  <a:lnTo>
                    <a:pt x="315709" y="1220849"/>
                  </a:lnTo>
                  <a:lnTo>
                    <a:pt x="291754" y="1220849"/>
                  </a:lnTo>
                  <a:lnTo>
                    <a:pt x="291754" y="1244581"/>
                  </a:lnTo>
                </a:path>
                <a:path w="1238885" h="1727200">
                  <a:moveTo>
                    <a:pt x="1143396" y="434815"/>
                  </a:moveTo>
                  <a:lnTo>
                    <a:pt x="1167150" y="434815"/>
                  </a:lnTo>
                  <a:lnTo>
                    <a:pt x="1167150" y="410882"/>
                  </a:lnTo>
                  <a:lnTo>
                    <a:pt x="1143396" y="410882"/>
                  </a:lnTo>
                  <a:lnTo>
                    <a:pt x="1143396" y="434815"/>
                  </a:lnTo>
                </a:path>
                <a:path w="1238885" h="1727200">
                  <a:moveTo>
                    <a:pt x="1137290" y="422748"/>
                  </a:moveTo>
                  <a:lnTo>
                    <a:pt x="1161245" y="422748"/>
                  </a:lnTo>
                  <a:lnTo>
                    <a:pt x="1161245" y="399016"/>
                  </a:lnTo>
                  <a:lnTo>
                    <a:pt x="1137290" y="399016"/>
                  </a:lnTo>
                  <a:lnTo>
                    <a:pt x="1137290" y="422748"/>
                  </a:lnTo>
                </a:path>
                <a:path w="1238885" h="1727200">
                  <a:moveTo>
                    <a:pt x="1006376" y="946860"/>
                  </a:moveTo>
                  <a:lnTo>
                    <a:pt x="1030130" y="946860"/>
                  </a:lnTo>
                  <a:lnTo>
                    <a:pt x="1030130" y="923128"/>
                  </a:lnTo>
                  <a:lnTo>
                    <a:pt x="1006376" y="923128"/>
                  </a:lnTo>
                  <a:lnTo>
                    <a:pt x="1006376" y="946860"/>
                  </a:lnTo>
                </a:path>
                <a:path w="1238885" h="1727200">
                  <a:moveTo>
                    <a:pt x="440717" y="1578147"/>
                  </a:moveTo>
                  <a:lnTo>
                    <a:pt x="464471" y="1578147"/>
                  </a:lnTo>
                  <a:lnTo>
                    <a:pt x="464471" y="1554395"/>
                  </a:lnTo>
                  <a:lnTo>
                    <a:pt x="440717" y="1554395"/>
                  </a:lnTo>
                  <a:lnTo>
                    <a:pt x="440717" y="1578147"/>
                  </a:lnTo>
                </a:path>
                <a:path w="1238885" h="1727200">
                  <a:moveTo>
                    <a:pt x="381065" y="1429206"/>
                  </a:moveTo>
                  <a:lnTo>
                    <a:pt x="405020" y="1429206"/>
                  </a:lnTo>
                  <a:lnTo>
                    <a:pt x="405020" y="1405408"/>
                  </a:lnTo>
                  <a:lnTo>
                    <a:pt x="381065" y="1405408"/>
                  </a:lnTo>
                  <a:lnTo>
                    <a:pt x="381065" y="1429206"/>
                  </a:lnTo>
                </a:path>
                <a:path w="1238885" h="1727200">
                  <a:moveTo>
                    <a:pt x="101187" y="530011"/>
                  </a:moveTo>
                  <a:lnTo>
                    <a:pt x="125142" y="530011"/>
                  </a:lnTo>
                  <a:lnTo>
                    <a:pt x="125142" y="506279"/>
                  </a:lnTo>
                  <a:lnTo>
                    <a:pt x="101187" y="506279"/>
                  </a:lnTo>
                  <a:lnTo>
                    <a:pt x="101187" y="530011"/>
                  </a:lnTo>
                </a:path>
                <a:path w="1238885" h="1727200">
                  <a:moveTo>
                    <a:pt x="1048113" y="792134"/>
                  </a:moveTo>
                  <a:lnTo>
                    <a:pt x="1071867" y="792134"/>
                  </a:lnTo>
                  <a:lnTo>
                    <a:pt x="1071867" y="768201"/>
                  </a:lnTo>
                  <a:lnTo>
                    <a:pt x="1048113" y="768201"/>
                  </a:lnTo>
                  <a:lnTo>
                    <a:pt x="1048113" y="792134"/>
                  </a:lnTo>
                </a:path>
                <a:path w="1238885" h="1727200">
                  <a:moveTo>
                    <a:pt x="35831" y="315553"/>
                  </a:moveTo>
                  <a:lnTo>
                    <a:pt x="59585" y="315553"/>
                  </a:lnTo>
                  <a:lnTo>
                    <a:pt x="59585" y="291821"/>
                  </a:lnTo>
                  <a:lnTo>
                    <a:pt x="35831" y="291821"/>
                  </a:lnTo>
                  <a:lnTo>
                    <a:pt x="35831" y="315553"/>
                  </a:lnTo>
                </a:path>
                <a:path w="1238885" h="1727200">
                  <a:moveTo>
                    <a:pt x="535933" y="1673497"/>
                  </a:moveTo>
                  <a:lnTo>
                    <a:pt x="559754" y="1673497"/>
                  </a:lnTo>
                  <a:lnTo>
                    <a:pt x="559754" y="1649577"/>
                  </a:lnTo>
                  <a:lnTo>
                    <a:pt x="535933" y="1649577"/>
                  </a:lnTo>
                  <a:lnTo>
                    <a:pt x="535933" y="1673497"/>
                  </a:lnTo>
                </a:path>
                <a:path w="1238885" h="1727200">
                  <a:moveTo>
                    <a:pt x="1190971" y="196424"/>
                  </a:moveTo>
                  <a:lnTo>
                    <a:pt x="1214724" y="196424"/>
                  </a:lnTo>
                  <a:lnTo>
                    <a:pt x="1214724" y="172692"/>
                  </a:lnTo>
                  <a:lnTo>
                    <a:pt x="1190971" y="172692"/>
                  </a:lnTo>
                  <a:lnTo>
                    <a:pt x="1190971" y="196424"/>
                  </a:lnTo>
                </a:path>
                <a:path w="1238885" h="1727200">
                  <a:moveTo>
                    <a:pt x="1214724" y="77363"/>
                  </a:moveTo>
                  <a:lnTo>
                    <a:pt x="1238679" y="77363"/>
                  </a:lnTo>
                  <a:lnTo>
                    <a:pt x="1238679" y="53631"/>
                  </a:lnTo>
                  <a:lnTo>
                    <a:pt x="1214724" y="53631"/>
                  </a:lnTo>
                  <a:lnTo>
                    <a:pt x="1214724" y="77363"/>
                  </a:lnTo>
                </a:path>
                <a:path w="1238885" h="1727200">
                  <a:moveTo>
                    <a:pt x="422868" y="1506724"/>
                  </a:moveTo>
                  <a:lnTo>
                    <a:pt x="446622" y="1506724"/>
                  </a:lnTo>
                  <a:lnTo>
                    <a:pt x="446622" y="1482804"/>
                  </a:lnTo>
                  <a:lnTo>
                    <a:pt x="422868" y="1482804"/>
                  </a:lnTo>
                  <a:lnTo>
                    <a:pt x="422868" y="1506724"/>
                  </a:lnTo>
                </a:path>
                <a:path w="1238885" h="1727200">
                  <a:moveTo>
                    <a:pt x="1065962" y="798033"/>
                  </a:moveTo>
                  <a:lnTo>
                    <a:pt x="1089716" y="798033"/>
                  </a:lnTo>
                  <a:lnTo>
                    <a:pt x="1089716" y="774167"/>
                  </a:lnTo>
                  <a:lnTo>
                    <a:pt x="1065962" y="774167"/>
                  </a:lnTo>
                  <a:lnTo>
                    <a:pt x="1065962" y="798033"/>
                  </a:lnTo>
                </a:path>
                <a:path w="1238885" h="1727200">
                  <a:moveTo>
                    <a:pt x="387037" y="1441206"/>
                  </a:moveTo>
                  <a:lnTo>
                    <a:pt x="410992" y="1441206"/>
                  </a:lnTo>
                  <a:lnTo>
                    <a:pt x="410992" y="1417341"/>
                  </a:lnTo>
                  <a:lnTo>
                    <a:pt x="387037" y="1417341"/>
                  </a:lnTo>
                  <a:lnTo>
                    <a:pt x="387037" y="1441206"/>
                  </a:lnTo>
                </a:path>
                <a:path w="1238885" h="1727200">
                  <a:moveTo>
                    <a:pt x="303832" y="1328044"/>
                  </a:moveTo>
                  <a:lnTo>
                    <a:pt x="327585" y="1328044"/>
                  </a:lnTo>
                  <a:lnTo>
                    <a:pt x="327585" y="1304179"/>
                  </a:lnTo>
                  <a:lnTo>
                    <a:pt x="303832" y="1304179"/>
                  </a:lnTo>
                  <a:lnTo>
                    <a:pt x="303832" y="1328044"/>
                  </a:lnTo>
                </a:path>
                <a:path w="1238885" h="1727200">
                  <a:moveTo>
                    <a:pt x="982556" y="1095821"/>
                  </a:moveTo>
                  <a:lnTo>
                    <a:pt x="1006376" y="1095821"/>
                  </a:lnTo>
                  <a:lnTo>
                    <a:pt x="1006376" y="1071888"/>
                  </a:lnTo>
                  <a:lnTo>
                    <a:pt x="982556" y="1071888"/>
                  </a:lnTo>
                  <a:lnTo>
                    <a:pt x="982556" y="1095821"/>
                  </a:lnTo>
                </a:path>
                <a:path w="1238885" h="1727200">
                  <a:moveTo>
                    <a:pt x="381065" y="1423240"/>
                  </a:moveTo>
                  <a:lnTo>
                    <a:pt x="405020" y="1423240"/>
                  </a:lnTo>
                  <a:lnTo>
                    <a:pt x="405020" y="1399508"/>
                  </a:lnTo>
                  <a:lnTo>
                    <a:pt x="381065" y="1399508"/>
                  </a:lnTo>
                  <a:lnTo>
                    <a:pt x="381065" y="1423240"/>
                  </a:lnTo>
                </a:path>
                <a:path w="1238885" h="1727200">
                  <a:moveTo>
                    <a:pt x="827687" y="1459039"/>
                  </a:moveTo>
                  <a:lnTo>
                    <a:pt x="851508" y="1459039"/>
                  </a:lnTo>
                  <a:lnTo>
                    <a:pt x="851508" y="1435307"/>
                  </a:lnTo>
                  <a:lnTo>
                    <a:pt x="827687" y="1435307"/>
                  </a:lnTo>
                  <a:lnTo>
                    <a:pt x="827687" y="1459039"/>
                  </a:lnTo>
                </a:path>
                <a:path w="1238885" h="1727200">
                  <a:moveTo>
                    <a:pt x="345434" y="1310078"/>
                  </a:moveTo>
                  <a:lnTo>
                    <a:pt x="369188" y="1310078"/>
                  </a:lnTo>
                  <a:lnTo>
                    <a:pt x="369188" y="1286346"/>
                  </a:lnTo>
                  <a:lnTo>
                    <a:pt x="345434" y="1286346"/>
                  </a:lnTo>
                  <a:lnTo>
                    <a:pt x="345434" y="1310078"/>
                  </a:lnTo>
                </a:path>
                <a:path w="1238885" h="1727200">
                  <a:moveTo>
                    <a:pt x="1184999" y="279955"/>
                  </a:moveTo>
                  <a:lnTo>
                    <a:pt x="1208752" y="279955"/>
                  </a:lnTo>
                  <a:lnTo>
                    <a:pt x="1208752" y="256022"/>
                  </a:lnTo>
                  <a:lnTo>
                    <a:pt x="1184999" y="256022"/>
                  </a:lnTo>
                  <a:lnTo>
                    <a:pt x="1184999" y="279955"/>
                  </a:lnTo>
                </a:path>
                <a:path w="1238885" h="1727200">
                  <a:moveTo>
                    <a:pt x="881368" y="1316179"/>
                  </a:moveTo>
                  <a:lnTo>
                    <a:pt x="905121" y="1316179"/>
                  </a:lnTo>
                  <a:lnTo>
                    <a:pt x="905121" y="1292246"/>
                  </a:lnTo>
                  <a:lnTo>
                    <a:pt x="881368" y="1292246"/>
                  </a:lnTo>
                  <a:lnTo>
                    <a:pt x="881368" y="1316179"/>
                  </a:lnTo>
                </a:path>
                <a:path w="1238885" h="1727200">
                  <a:moveTo>
                    <a:pt x="488426" y="1637698"/>
                  </a:moveTo>
                  <a:lnTo>
                    <a:pt x="512179" y="1637698"/>
                  </a:lnTo>
                  <a:lnTo>
                    <a:pt x="512179" y="1613946"/>
                  </a:lnTo>
                  <a:lnTo>
                    <a:pt x="488426" y="1613946"/>
                  </a:lnTo>
                  <a:lnTo>
                    <a:pt x="488426" y="1637698"/>
                  </a:lnTo>
                </a:path>
                <a:path w="1238885" h="1727200">
                  <a:moveTo>
                    <a:pt x="696774" y="1607839"/>
                  </a:moveTo>
                  <a:lnTo>
                    <a:pt x="720527" y="1607839"/>
                  </a:lnTo>
                  <a:lnTo>
                    <a:pt x="720527" y="1584087"/>
                  </a:lnTo>
                  <a:lnTo>
                    <a:pt x="696774" y="1584087"/>
                  </a:lnTo>
                  <a:lnTo>
                    <a:pt x="696774" y="1607839"/>
                  </a:lnTo>
                </a:path>
                <a:path w="1238885" h="1727200">
                  <a:moveTo>
                    <a:pt x="238274" y="1071888"/>
                  </a:moveTo>
                  <a:lnTo>
                    <a:pt x="262028" y="1071888"/>
                  </a:lnTo>
                  <a:lnTo>
                    <a:pt x="262028" y="1048156"/>
                  </a:lnTo>
                  <a:lnTo>
                    <a:pt x="238274" y="1048156"/>
                  </a:lnTo>
                  <a:lnTo>
                    <a:pt x="238274" y="1071888"/>
                  </a:lnTo>
                </a:path>
                <a:path w="1238885" h="1727200">
                  <a:moveTo>
                    <a:pt x="345434" y="1351843"/>
                  </a:moveTo>
                  <a:lnTo>
                    <a:pt x="369188" y="1351843"/>
                  </a:lnTo>
                  <a:lnTo>
                    <a:pt x="369188" y="1328044"/>
                  </a:lnTo>
                  <a:lnTo>
                    <a:pt x="345434" y="1328044"/>
                  </a:lnTo>
                  <a:lnTo>
                    <a:pt x="345434" y="1351843"/>
                  </a:lnTo>
                </a:path>
                <a:path w="1238885" h="1727200">
                  <a:moveTo>
                    <a:pt x="589614" y="1727108"/>
                  </a:moveTo>
                  <a:lnTo>
                    <a:pt x="613367" y="1727108"/>
                  </a:lnTo>
                  <a:lnTo>
                    <a:pt x="613367" y="1703189"/>
                  </a:lnTo>
                  <a:lnTo>
                    <a:pt x="589614" y="1703189"/>
                  </a:lnTo>
                  <a:lnTo>
                    <a:pt x="589614" y="1727108"/>
                  </a:lnTo>
                </a:path>
                <a:path w="1238885" h="1727200">
                  <a:moveTo>
                    <a:pt x="577536" y="1619879"/>
                  </a:moveTo>
                  <a:lnTo>
                    <a:pt x="601491" y="1619879"/>
                  </a:lnTo>
                  <a:lnTo>
                    <a:pt x="601491" y="1595966"/>
                  </a:lnTo>
                  <a:lnTo>
                    <a:pt x="577536" y="1595966"/>
                  </a:lnTo>
                  <a:lnTo>
                    <a:pt x="577536" y="1619879"/>
                  </a:lnTo>
                </a:path>
                <a:path w="1238885" h="1727200">
                  <a:moveTo>
                    <a:pt x="940819" y="1196916"/>
                  </a:moveTo>
                  <a:lnTo>
                    <a:pt x="964774" y="1196916"/>
                  </a:lnTo>
                  <a:lnTo>
                    <a:pt x="964774" y="1173184"/>
                  </a:lnTo>
                  <a:lnTo>
                    <a:pt x="940819" y="1173184"/>
                  </a:lnTo>
                  <a:lnTo>
                    <a:pt x="940819" y="1196916"/>
                  </a:lnTo>
                </a:path>
                <a:path w="1238885" h="1727200">
                  <a:moveTo>
                    <a:pt x="916998" y="1310078"/>
                  </a:moveTo>
                  <a:lnTo>
                    <a:pt x="940819" y="1310078"/>
                  </a:lnTo>
                  <a:lnTo>
                    <a:pt x="940819" y="1286346"/>
                  </a:lnTo>
                  <a:lnTo>
                    <a:pt x="916998" y="1286346"/>
                  </a:lnTo>
                  <a:lnTo>
                    <a:pt x="916998" y="1310078"/>
                  </a:lnTo>
                </a:path>
                <a:path w="1238885" h="1727200">
                  <a:moveTo>
                    <a:pt x="708650" y="1590027"/>
                  </a:moveTo>
                  <a:lnTo>
                    <a:pt x="732404" y="1590027"/>
                  </a:lnTo>
                  <a:lnTo>
                    <a:pt x="732404" y="1566268"/>
                  </a:lnTo>
                  <a:lnTo>
                    <a:pt x="708650" y="1566268"/>
                  </a:lnTo>
                  <a:lnTo>
                    <a:pt x="708650" y="1590027"/>
                  </a:lnTo>
                </a:path>
                <a:path w="1238885" h="1727200">
                  <a:moveTo>
                    <a:pt x="660942" y="1661450"/>
                  </a:moveTo>
                  <a:lnTo>
                    <a:pt x="684897" y="1661450"/>
                  </a:lnTo>
                  <a:lnTo>
                    <a:pt x="684897" y="1637698"/>
                  </a:lnTo>
                  <a:lnTo>
                    <a:pt x="660942" y="1637698"/>
                  </a:lnTo>
                  <a:lnTo>
                    <a:pt x="660942" y="1661450"/>
                  </a:lnTo>
                </a:path>
                <a:path w="1238885" h="1727200">
                  <a:moveTo>
                    <a:pt x="202442" y="934994"/>
                  </a:moveTo>
                  <a:lnTo>
                    <a:pt x="226397" y="934994"/>
                  </a:lnTo>
                  <a:lnTo>
                    <a:pt x="226397" y="911195"/>
                  </a:lnTo>
                  <a:lnTo>
                    <a:pt x="202442" y="911195"/>
                  </a:lnTo>
                  <a:lnTo>
                    <a:pt x="202442" y="934994"/>
                  </a:lnTo>
                </a:path>
                <a:path w="1238885" h="1727200">
                  <a:moveTo>
                    <a:pt x="660942" y="1631758"/>
                  </a:moveTo>
                  <a:lnTo>
                    <a:pt x="684897" y="1631758"/>
                  </a:lnTo>
                  <a:lnTo>
                    <a:pt x="684897" y="1607839"/>
                  </a:lnTo>
                  <a:lnTo>
                    <a:pt x="660942" y="1607839"/>
                  </a:lnTo>
                  <a:lnTo>
                    <a:pt x="660942" y="1631758"/>
                  </a:lnTo>
                </a:path>
                <a:path w="1238885" h="1727200">
                  <a:moveTo>
                    <a:pt x="470376" y="1625819"/>
                  </a:moveTo>
                  <a:lnTo>
                    <a:pt x="494331" y="1625819"/>
                  </a:lnTo>
                  <a:lnTo>
                    <a:pt x="494331" y="1601899"/>
                  </a:lnTo>
                  <a:lnTo>
                    <a:pt x="470376" y="1601899"/>
                  </a:lnTo>
                  <a:lnTo>
                    <a:pt x="470376" y="1625819"/>
                  </a:lnTo>
                </a:path>
                <a:path w="1238885" h="1727200">
                  <a:moveTo>
                    <a:pt x="1190971" y="190525"/>
                  </a:moveTo>
                  <a:lnTo>
                    <a:pt x="1214724" y="190525"/>
                  </a:lnTo>
                  <a:lnTo>
                    <a:pt x="1214724" y="166793"/>
                  </a:lnTo>
                  <a:lnTo>
                    <a:pt x="1190971" y="166793"/>
                  </a:lnTo>
                  <a:lnTo>
                    <a:pt x="1190971" y="190525"/>
                  </a:lnTo>
                </a:path>
                <a:path w="1238885" h="1727200">
                  <a:moveTo>
                    <a:pt x="172717" y="887329"/>
                  </a:moveTo>
                  <a:lnTo>
                    <a:pt x="196470" y="887329"/>
                  </a:lnTo>
                  <a:lnTo>
                    <a:pt x="196470" y="863530"/>
                  </a:lnTo>
                  <a:lnTo>
                    <a:pt x="172717" y="863530"/>
                  </a:lnTo>
                  <a:lnTo>
                    <a:pt x="172717" y="887329"/>
                  </a:lnTo>
                </a:path>
                <a:path w="1238885" h="1727200">
                  <a:moveTo>
                    <a:pt x="107159" y="577676"/>
                  </a:moveTo>
                  <a:lnTo>
                    <a:pt x="131114" y="577676"/>
                  </a:lnTo>
                  <a:lnTo>
                    <a:pt x="131114" y="553944"/>
                  </a:lnTo>
                  <a:lnTo>
                    <a:pt x="107159" y="553944"/>
                  </a:lnTo>
                  <a:lnTo>
                    <a:pt x="107159" y="577676"/>
                  </a:lnTo>
                </a:path>
                <a:path w="1238885" h="1727200">
                  <a:moveTo>
                    <a:pt x="47708" y="279955"/>
                  </a:moveTo>
                  <a:lnTo>
                    <a:pt x="71529" y="279955"/>
                  </a:lnTo>
                  <a:lnTo>
                    <a:pt x="71529" y="256022"/>
                  </a:lnTo>
                  <a:lnTo>
                    <a:pt x="47708" y="256022"/>
                  </a:lnTo>
                  <a:lnTo>
                    <a:pt x="47708" y="279955"/>
                  </a:lnTo>
                </a:path>
                <a:path w="1238885" h="1727200">
                  <a:moveTo>
                    <a:pt x="970679" y="1107687"/>
                  </a:moveTo>
                  <a:lnTo>
                    <a:pt x="994433" y="1107687"/>
                  </a:lnTo>
                  <a:lnTo>
                    <a:pt x="994433" y="1083955"/>
                  </a:lnTo>
                  <a:lnTo>
                    <a:pt x="970679" y="1083955"/>
                  </a:lnTo>
                  <a:lnTo>
                    <a:pt x="970679" y="1107687"/>
                  </a:lnTo>
                </a:path>
                <a:path w="1238885" h="1727200">
                  <a:moveTo>
                    <a:pt x="47708" y="357318"/>
                  </a:moveTo>
                  <a:lnTo>
                    <a:pt x="71529" y="357318"/>
                  </a:lnTo>
                  <a:lnTo>
                    <a:pt x="71529" y="333519"/>
                  </a:lnTo>
                  <a:lnTo>
                    <a:pt x="47708" y="333519"/>
                  </a:lnTo>
                  <a:lnTo>
                    <a:pt x="47708" y="357318"/>
                  </a:lnTo>
                </a:path>
                <a:path w="1238885" h="1727200">
                  <a:moveTo>
                    <a:pt x="0" y="23932"/>
                  </a:moveTo>
                  <a:lnTo>
                    <a:pt x="23954" y="23932"/>
                  </a:lnTo>
                  <a:lnTo>
                    <a:pt x="23954" y="0"/>
                  </a:lnTo>
                  <a:lnTo>
                    <a:pt x="0" y="0"/>
                  </a:lnTo>
                  <a:lnTo>
                    <a:pt x="0" y="23932"/>
                  </a:lnTo>
                </a:path>
                <a:path w="1238885" h="1727200">
                  <a:moveTo>
                    <a:pt x="619339" y="1661450"/>
                  </a:moveTo>
                  <a:lnTo>
                    <a:pt x="643093" y="1661450"/>
                  </a:lnTo>
                  <a:lnTo>
                    <a:pt x="643093" y="1637698"/>
                  </a:lnTo>
                  <a:lnTo>
                    <a:pt x="619339" y="1637698"/>
                  </a:lnTo>
                  <a:lnTo>
                    <a:pt x="619339" y="1661450"/>
                  </a:lnTo>
                </a:path>
                <a:path w="1238885" h="1727200">
                  <a:moveTo>
                    <a:pt x="857413" y="1417341"/>
                  </a:moveTo>
                  <a:lnTo>
                    <a:pt x="881368" y="1417341"/>
                  </a:lnTo>
                  <a:lnTo>
                    <a:pt x="881368" y="1393542"/>
                  </a:lnTo>
                  <a:lnTo>
                    <a:pt x="857413" y="1393542"/>
                  </a:lnTo>
                  <a:lnTo>
                    <a:pt x="857413" y="1417341"/>
                  </a:lnTo>
                </a:path>
                <a:path w="1238885" h="1727200">
                  <a:moveTo>
                    <a:pt x="23954" y="214458"/>
                  </a:moveTo>
                  <a:lnTo>
                    <a:pt x="47708" y="214458"/>
                  </a:lnTo>
                  <a:lnTo>
                    <a:pt x="47708" y="190525"/>
                  </a:lnTo>
                  <a:lnTo>
                    <a:pt x="23954" y="190525"/>
                  </a:lnTo>
                  <a:lnTo>
                    <a:pt x="23954" y="214458"/>
                  </a:lnTo>
                </a:path>
                <a:path w="1238885" h="1727200">
                  <a:moveTo>
                    <a:pt x="315709" y="1268514"/>
                  </a:moveTo>
                  <a:lnTo>
                    <a:pt x="339462" y="1268514"/>
                  </a:lnTo>
                  <a:lnTo>
                    <a:pt x="339462" y="1244581"/>
                  </a:lnTo>
                  <a:lnTo>
                    <a:pt x="315709" y="1244581"/>
                  </a:lnTo>
                  <a:lnTo>
                    <a:pt x="315709" y="1268514"/>
                  </a:lnTo>
                </a:path>
                <a:path w="1238885" h="1727200">
                  <a:moveTo>
                    <a:pt x="732404" y="1631758"/>
                  </a:moveTo>
                  <a:lnTo>
                    <a:pt x="756225" y="1631758"/>
                  </a:lnTo>
                  <a:lnTo>
                    <a:pt x="756225" y="1607839"/>
                  </a:lnTo>
                  <a:lnTo>
                    <a:pt x="732404" y="1607839"/>
                  </a:lnTo>
                  <a:lnTo>
                    <a:pt x="732404" y="1631758"/>
                  </a:lnTo>
                </a:path>
                <a:path w="1238885" h="1727200">
                  <a:moveTo>
                    <a:pt x="1196875" y="172692"/>
                  </a:moveTo>
                  <a:lnTo>
                    <a:pt x="1220696" y="172692"/>
                  </a:lnTo>
                  <a:lnTo>
                    <a:pt x="1220696" y="148960"/>
                  </a:lnTo>
                  <a:lnTo>
                    <a:pt x="1196875" y="148960"/>
                  </a:lnTo>
                  <a:lnTo>
                    <a:pt x="1196875" y="172692"/>
                  </a:lnTo>
                </a:path>
                <a:path w="1238885" h="1727200">
                  <a:moveTo>
                    <a:pt x="1065962" y="786167"/>
                  </a:moveTo>
                  <a:lnTo>
                    <a:pt x="1089716" y="786167"/>
                  </a:lnTo>
                  <a:lnTo>
                    <a:pt x="1089716" y="762234"/>
                  </a:lnTo>
                  <a:lnTo>
                    <a:pt x="1065962" y="762234"/>
                  </a:lnTo>
                  <a:lnTo>
                    <a:pt x="1065962" y="786167"/>
                  </a:lnTo>
                </a:path>
                <a:path w="1238885" h="1727200">
                  <a:moveTo>
                    <a:pt x="309737" y="1286346"/>
                  </a:moveTo>
                  <a:lnTo>
                    <a:pt x="333557" y="1286346"/>
                  </a:lnTo>
                  <a:lnTo>
                    <a:pt x="333557" y="1262614"/>
                  </a:lnTo>
                  <a:lnTo>
                    <a:pt x="309737" y="1262614"/>
                  </a:lnTo>
                  <a:lnTo>
                    <a:pt x="309737" y="1286346"/>
                  </a:lnTo>
                </a:path>
                <a:path w="1238885" h="1727200">
                  <a:moveTo>
                    <a:pt x="976651" y="1089854"/>
                  </a:moveTo>
                  <a:lnTo>
                    <a:pt x="1000405" y="1089854"/>
                  </a:lnTo>
                  <a:lnTo>
                    <a:pt x="1000405" y="1065921"/>
                  </a:lnTo>
                  <a:lnTo>
                    <a:pt x="976651" y="1065921"/>
                  </a:lnTo>
                  <a:lnTo>
                    <a:pt x="976651" y="1089854"/>
                  </a:lnTo>
                </a:path>
                <a:path w="1238885" h="1727200">
                  <a:moveTo>
                    <a:pt x="637188" y="1655510"/>
                  </a:moveTo>
                  <a:lnTo>
                    <a:pt x="660942" y="1655510"/>
                  </a:lnTo>
                  <a:lnTo>
                    <a:pt x="660942" y="1631758"/>
                  </a:lnTo>
                  <a:lnTo>
                    <a:pt x="637188" y="1631758"/>
                  </a:lnTo>
                  <a:lnTo>
                    <a:pt x="637188" y="1655510"/>
                  </a:lnTo>
                </a:path>
                <a:path w="1238885" h="1727200">
                  <a:moveTo>
                    <a:pt x="899217" y="1286346"/>
                  </a:moveTo>
                  <a:lnTo>
                    <a:pt x="922970" y="1286346"/>
                  </a:lnTo>
                  <a:lnTo>
                    <a:pt x="922970" y="1262614"/>
                  </a:lnTo>
                  <a:lnTo>
                    <a:pt x="899217" y="1262614"/>
                  </a:lnTo>
                  <a:lnTo>
                    <a:pt x="899217" y="1286346"/>
                  </a:lnTo>
                </a:path>
                <a:path w="1238885" h="1727200">
                  <a:moveTo>
                    <a:pt x="1024158" y="887329"/>
                  </a:moveTo>
                  <a:lnTo>
                    <a:pt x="1048113" y="887329"/>
                  </a:lnTo>
                  <a:lnTo>
                    <a:pt x="1048113" y="863530"/>
                  </a:lnTo>
                  <a:lnTo>
                    <a:pt x="1024158" y="863530"/>
                  </a:lnTo>
                  <a:lnTo>
                    <a:pt x="1024158" y="887329"/>
                  </a:lnTo>
                </a:path>
                <a:path w="1238885" h="1727200">
                  <a:moveTo>
                    <a:pt x="428773" y="1542355"/>
                  </a:moveTo>
                  <a:lnTo>
                    <a:pt x="452594" y="1542355"/>
                  </a:lnTo>
                  <a:lnTo>
                    <a:pt x="452594" y="1518596"/>
                  </a:lnTo>
                  <a:lnTo>
                    <a:pt x="428773" y="1518596"/>
                  </a:lnTo>
                  <a:lnTo>
                    <a:pt x="428773" y="1542355"/>
                  </a:lnTo>
                </a:path>
                <a:path w="1238885" h="1727200">
                  <a:moveTo>
                    <a:pt x="577536" y="1655510"/>
                  </a:moveTo>
                  <a:lnTo>
                    <a:pt x="601491" y="1655510"/>
                  </a:lnTo>
                  <a:lnTo>
                    <a:pt x="601491" y="1631758"/>
                  </a:lnTo>
                  <a:lnTo>
                    <a:pt x="577536" y="1631758"/>
                  </a:lnTo>
                  <a:lnTo>
                    <a:pt x="577536" y="1655510"/>
                  </a:lnTo>
                </a:path>
                <a:path w="1238885" h="1727200">
                  <a:moveTo>
                    <a:pt x="970679" y="1042190"/>
                  </a:moveTo>
                  <a:lnTo>
                    <a:pt x="994433" y="1042190"/>
                  </a:lnTo>
                  <a:lnTo>
                    <a:pt x="994433" y="1018257"/>
                  </a:lnTo>
                  <a:lnTo>
                    <a:pt x="970679" y="1018257"/>
                  </a:lnTo>
                  <a:lnTo>
                    <a:pt x="970679" y="1042190"/>
                  </a:lnTo>
                </a:path>
                <a:path w="1238885" h="1727200">
                  <a:moveTo>
                    <a:pt x="23954" y="160826"/>
                  </a:moveTo>
                  <a:lnTo>
                    <a:pt x="47708" y="160826"/>
                  </a:lnTo>
                  <a:lnTo>
                    <a:pt x="47708" y="136893"/>
                  </a:lnTo>
                  <a:lnTo>
                    <a:pt x="23954" y="136893"/>
                  </a:lnTo>
                  <a:lnTo>
                    <a:pt x="23954" y="160826"/>
                  </a:lnTo>
                </a:path>
                <a:path w="1238885" h="1727200">
                  <a:moveTo>
                    <a:pt x="1042007" y="815866"/>
                  </a:moveTo>
                  <a:lnTo>
                    <a:pt x="1065962" y="815866"/>
                  </a:lnTo>
                  <a:lnTo>
                    <a:pt x="1065962" y="792134"/>
                  </a:lnTo>
                  <a:lnTo>
                    <a:pt x="1042007" y="792134"/>
                  </a:lnTo>
                  <a:lnTo>
                    <a:pt x="1042007" y="815866"/>
                  </a:lnTo>
                </a:path>
                <a:path w="1238885" h="1727200">
                  <a:moveTo>
                    <a:pt x="345434" y="1423240"/>
                  </a:moveTo>
                  <a:lnTo>
                    <a:pt x="369188" y="1423240"/>
                  </a:lnTo>
                  <a:lnTo>
                    <a:pt x="369188" y="1399508"/>
                  </a:lnTo>
                  <a:lnTo>
                    <a:pt x="345434" y="1399508"/>
                  </a:lnTo>
                  <a:lnTo>
                    <a:pt x="345434" y="1423240"/>
                  </a:lnTo>
                </a:path>
                <a:path w="1238885" h="1727200">
                  <a:moveTo>
                    <a:pt x="1173122" y="303687"/>
                  </a:moveTo>
                  <a:lnTo>
                    <a:pt x="1196875" y="303687"/>
                  </a:lnTo>
                  <a:lnTo>
                    <a:pt x="1196875" y="279955"/>
                  </a:lnTo>
                  <a:lnTo>
                    <a:pt x="1173122" y="279955"/>
                  </a:lnTo>
                  <a:lnTo>
                    <a:pt x="1173122" y="303687"/>
                  </a:lnTo>
                </a:path>
                <a:path w="1238885" h="1727200">
                  <a:moveTo>
                    <a:pt x="976651" y="1107687"/>
                  </a:moveTo>
                  <a:lnTo>
                    <a:pt x="1000405" y="1107687"/>
                  </a:lnTo>
                  <a:lnTo>
                    <a:pt x="1000405" y="1083955"/>
                  </a:lnTo>
                  <a:lnTo>
                    <a:pt x="976651" y="1083955"/>
                  </a:lnTo>
                  <a:lnTo>
                    <a:pt x="976651" y="1107687"/>
                  </a:lnTo>
                </a:path>
                <a:path w="1238885" h="1727200">
                  <a:moveTo>
                    <a:pt x="857413" y="1345877"/>
                  </a:moveTo>
                  <a:lnTo>
                    <a:pt x="881368" y="1345877"/>
                  </a:lnTo>
                  <a:lnTo>
                    <a:pt x="881368" y="1322145"/>
                  </a:lnTo>
                  <a:lnTo>
                    <a:pt x="857413" y="1322145"/>
                  </a:lnTo>
                  <a:lnTo>
                    <a:pt x="857413" y="1345877"/>
                  </a:lnTo>
                </a:path>
                <a:path w="1238885" h="1727200">
                  <a:moveTo>
                    <a:pt x="1036102" y="869497"/>
                  </a:moveTo>
                  <a:lnTo>
                    <a:pt x="1059990" y="869497"/>
                  </a:lnTo>
                  <a:lnTo>
                    <a:pt x="1059990" y="845765"/>
                  </a:lnTo>
                  <a:lnTo>
                    <a:pt x="1036102" y="845765"/>
                  </a:lnTo>
                  <a:lnTo>
                    <a:pt x="1036102" y="869497"/>
                  </a:lnTo>
                </a:path>
                <a:path w="1238885" h="1727200">
                  <a:moveTo>
                    <a:pt x="786085" y="1447173"/>
                  </a:moveTo>
                  <a:lnTo>
                    <a:pt x="809838" y="1447173"/>
                  </a:lnTo>
                  <a:lnTo>
                    <a:pt x="809838" y="1423240"/>
                  </a:lnTo>
                  <a:lnTo>
                    <a:pt x="786085" y="1423240"/>
                  </a:lnTo>
                  <a:lnTo>
                    <a:pt x="786085" y="1447173"/>
                  </a:lnTo>
                </a:path>
                <a:path w="1238885" h="1727200">
                  <a:moveTo>
                    <a:pt x="452594" y="1578147"/>
                  </a:moveTo>
                  <a:lnTo>
                    <a:pt x="476348" y="1578147"/>
                  </a:lnTo>
                  <a:lnTo>
                    <a:pt x="476348" y="1554395"/>
                  </a:lnTo>
                  <a:lnTo>
                    <a:pt x="452594" y="1554395"/>
                  </a:lnTo>
                  <a:lnTo>
                    <a:pt x="452594" y="1578147"/>
                  </a:lnTo>
                </a:path>
                <a:path w="1238885" h="1727200">
                  <a:moveTo>
                    <a:pt x="1071867" y="738502"/>
                  </a:moveTo>
                  <a:lnTo>
                    <a:pt x="1095688" y="738502"/>
                  </a:lnTo>
                  <a:lnTo>
                    <a:pt x="1095688" y="714569"/>
                  </a:lnTo>
                  <a:lnTo>
                    <a:pt x="1071867" y="714569"/>
                  </a:lnTo>
                  <a:lnTo>
                    <a:pt x="1071867" y="738502"/>
                  </a:lnTo>
                </a:path>
                <a:path w="1238885" h="1727200">
                  <a:moveTo>
                    <a:pt x="643093" y="1619879"/>
                  </a:moveTo>
                  <a:lnTo>
                    <a:pt x="666914" y="1619879"/>
                  </a:lnTo>
                  <a:lnTo>
                    <a:pt x="666914" y="1595966"/>
                  </a:lnTo>
                  <a:lnTo>
                    <a:pt x="643093" y="1595966"/>
                  </a:lnTo>
                  <a:lnTo>
                    <a:pt x="643093" y="1619879"/>
                  </a:lnTo>
                </a:path>
                <a:path w="1238885" h="1727200">
                  <a:moveTo>
                    <a:pt x="1083811" y="678972"/>
                  </a:moveTo>
                  <a:lnTo>
                    <a:pt x="1107564" y="678972"/>
                  </a:lnTo>
                  <a:lnTo>
                    <a:pt x="1107564" y="655039"/>
                  </a:lnTo>
                  <a:lnTo>
                    <a:pt x="1083811" y="655039"/>
                  </a:lnTo>
                  <a:lnTo>
                    <a:pt x="1083811" y="678972"/>
                  </a:lnTo>
                </a:path>
                <a:path w="1238885" h="1727200">
                  <a:moveTo>
                    <a:pt x="649065" y="1661450"/>
                  </a:moveTo>
                  <a:lnTo>
                    <a:pt x="673020" y="1661450"/>
                  </a:lnTo>
                  <a:lnTo>
                    <a:pt x="673020" y="1637698"/>
                  </a:lnTo>
                  <a:lnTo>
                    <a:pt x="649065" y="1637698"/>
                  </a:lnTo>
                  <a:lnTo>
                    <a:pt x="649065" y="1661450"/>
                  </a:lnTo>
                </a:path>
                <a:path w="1238885" h="1727200">
                  <a:moveTo>
                    <a:pt x="285782" y="1155352"/>
                  </a:moveTo>
                  <a:lnTo>
                    <a:pt x="309737" y="1155352"/>
                  </a:lnTo>
                  <a:lnTo>
                    <a:pt x="309737" y="1131419"/>
                  </a:lnTo>
                  <a:lnTo>
                    <a:pt x="285782" y="1131419"/>
                  </a:lnTo>
                  <a:lnTo>
                    <a:pt x="285782" y="1155352"/>
                  </a:lnTo>
                </a:path>
                <a:path w="1238885" h="1727200">
                  <a:moveTo>
                    <a:pt x="893245" y="1357743"/>
                  </a:moveTo>
                  <a:lnTo>
                    <a:pt x="916998" y="1357743"/>
                  </a:lnTo>
                  <a:lnTo>
                    <a:pt x="916998" y="1334011"/>
                  </a:lnTo>
                  <a:lnTo>
                    <a:pt x="893245" y="1334011"/>
                  </a:lnTo>
                  <a:lnTo>
                    <a:pt x="893245" y="1357743"/>
                  </a:lnTo>
                </a:path>
                <a:path w="1238885" h="1727200">
                  <a:moveTo>
                    <a:pt x="720527" y="1607839"/>
                  </a:moveTo>
                  <a:lnTo>
                    <a:pt x="744348" y="1607839"/>
                  </a:lnTo>
                  <a:lnTo>
                    <a:pt x="744348" y="1584087"/>
                  </a:lnTo>
                  <a:lnTo>
                    <a:pt x="720527" y="1584087"/>
                  </a:lnTo>
                  <a:lnTo>
                    <a:pt x="720527" y="1607839"/>
                  </a:lnTo>
                </a:path>
                <a:path w="1238885" h="1727200">
                  <a:moveTo>
                    <a:pt x="541905" y="1572208"/>
                  </a:moveTo>
                  <a:lnTo>
                    <a:pt x="565659" y="1572208"/>
                  </a:lnTo>
                  <a:lnTo>
                    <a:pt x="565659" y="1548288"/>
                  </a:lnTo>
                  <a:lnTo>
                    <a:pt x="541905" y="1548288"/>
                  </a:lnTo>
                  <a:lnTo>
                    <a:pt x="541905" y="1572208"/>
                  </a:lnTo>
                </a:path>
                <a:path w="1238885" h="1727200">
                  <a:moveTo>
                    <a:pt x="916998" y="1268514"/>
                  </a:moveTo>
                  <a:lnTo>
                    <a:pt x="940819" y="1268514"/>
                  </a:lnTo>
                  <a:lnTo>
                    <a:pt x="940819" y="1244581"/>
                  </a:lnTo>
                  <a:lnTo>
                    <a:pt x="916998" y="1244581"/>
                  </a:lnTo>
                  <a:lnTo>
                    <a:pt x="916998" y="1268514"/>
                  </a:lnTo>
                </a:path>
                <a:path w="1238885" h="1727200">
                  <a:moveTo>
                    <a:pt x="905121" y="1310078"/>
                  </a:moveTo>
                  <a:lnTo>
                    <a:pt x="928942" y="1310078"/>
                  </a:lnTo>
                  <a:lnTo>
                    <a:pt x="928942" y="1286346"/>
                  </a:lnTo>
                  <a:lnTo>
                    <a:pt x="905121" y="1286346"/>
                  </a:lnTo>
                  <a:lnTo>
                    <a:pt x="905121" y="1310078"/>
                  </a:lnTo>
                </a:path>
                <a:path w="1238885" h="1727200">
                  <a:moveTo>
                    <a:pt x="500303" y="1584087"/>
                  </a:moveTo>
                  <a:lnTo>
                    <a:pt x="524056" y="1584087"/>
                  </a:lnTo>
                  <a:lnTo>
                    <a:pt x="524056" y="1560335"/>
                  </a:lnTo>
                  <a:lnTo>
                    <a:pt x="500303" y="1560335"/>
                  </a:lnTo>
                  <a:lnTo>
                    <a:pt x="500303" y="1584087"/>
                  </a:lnTo>
                </a:path>
                <a:path w="1238885" h="1727200">
                  <a:moveTo>
                    <a:pt x="458499" y="1566268"/>
                  </a:moveTo>
                  <a:lnTo>
                    <a:pt x="482320" y="1566268"/>
                  </a:lnTo>
                  <a:lnTo>
                    <a:pt x="482320" y="1542355"/>
                  </a:lnTo>
                  <a:lnTo>
                    <a:pt x="458499" y="1542355"/>
                  </a:lnTo>
                  <a:lnTo>
                    <a:pt x="458499" y="1566268"/>
                  </a:lnTo>
                </a:path>
              </a:pathLst>
            </a:custGeom>
            <a:ln w="5941">
              <a:solidFill>
                <a:srgbClr val="FF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22"/>
            <p:cNvSpPr/>
            <p:nvPr/>
          </p:nvSpPr>
          <p:spPr>
            <a:xfrm>
              <a:off x="2467703" y="2561253"/>
              <a:ext cx="2489200" cy="1989455"/>
            </a:xfrm>
            <a:custGeom>
              <a:avLst/>
              <a:gdLst/>
              <a:ahLst/>
              <a:cxnLst/>
              <a:rect l="l" t="t" r="r" b="b"/>
              <a:pathLst>
                <a:path w="2489200" h="1989454">
                  <a:moveTo>
                    <a:pt x="0" y="1989050"/>
                  </a:moveTo>
                  <a:lnTo>
                    <a:pt x="2488894" y="1989050"/>
                  </a:lnTo>
                </a:path>
                <a:path w="2489200" h="1989454">
                  <a:moveTo>
                    <a:pt x="0" y="1989050"/>
                  </a:moveTo>
                  <a:lnTo>
                    <a:pt x="0" y="0"/>
                  </a:lnTo>
                </a:path>
              </a:pathLst>
            </a:custGeom>
            <a:ln w="5941">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23" name="object 23"/>
          <p:cNvSpPr txBox="1"/>
          <p:nvPr/>
        </p:nvSpPr>
        <p:spPr>
          <a:xfrm>
            <a:off x="4900006" y="5071364"/>
            <a:ext cx="1809750" cy="836294"/>
          </a:xfrm>
          <a:prstGeom prst="rect">
            <a:avLst/>
          </a:prstGeom>
        </p:spPr>
        <p:txBody>
          <a:bodyPr vert="horz" wrap="square" lIns="0" tIns="12700" rIns="0" bIns="0" rtlCol="0">
            <a:spAutoFit/>
          </a:bodyPr>
          <a:lstStyle/>
          <a:p>
            <a:pPr marL="38100" marR="30480" lvl="0" indent="0" defTabSz="914400" eaLnBrk="1" fontAlgn="auto" latinLnBrk="0" hangingPunct="1">
              <a:lnSpc>
                <a:spcPct val="147800"/>
              </a:lnSpc>
              <a:spcBef>
                <a:spcPts val="100"/>
              </a:spcBef>
              <a:spcAft>
                <a:spcPts val="0"/>
              </a:spcAft>
              <a:buClrTx/>
              <a:buSzTx/>
              <a:buFontTx/>
              <a:buNone/>
              <a:tabLst/>
              <a:defRPr/>
            </a:pPr>
            <a:r>
              <a:rPr kumimoji="0" sz="1800" b="0" i="0" u="none" strike="noStrike" kern="0" cap="none" spc="0" normalizeH="0" baseline="0" noProof="0" dirty="0">
                <a:ln>
                  <a:noFill/>
                </a:ln>
                <a:solidFill>
                  <a:sysClr val="windowText" lastClr="000000"/>
                </a:solidFill>
                <a:effectLst/>
                <a:uLnTx/>
                <a:uFillTx/>
                <a:latin typeface="Georgia"/>
                <a:cs typeface="Georgia"/>
              </a:rPr>
              <a:t>Take</a:t>
            </a:r>
            <a:r>
              <a:rPr kumimoji="0" sz="1800" b="0" i="0" u="none" strike="noStrike" kern="0" cap="none" spc="-5" normalizeH="0" baseline="0" noProof="0" dirty="0">
                <a:ln>
                  <a:noFill/>
                </a:ln>
                <a:solidFill>
                  <a:sysClr val="windowText" lastClr="000000"/>
                </a:solidFill>
                <a:effectLst/>
                <a:uLnTx/>
                <a:uFillTx/>
                <a:latin typeface="Georgia"/>
                <a:cs typeface="Georgia"/>
              </a:rPr>
              <a:t> </a:t>
            </a:r>
            <a:r>
              <a:rPr kumimoji="0" sz="1800" b="0" i="0" u="none" strike="noStrike" kern="0" cap="none" spc="0" normalizeH="0" baseline="0" noProof="0" dirty="0">
                <a:ln>
                  <a:noFill/>
                </a:ln>
                <a:solidFill>
                  <a:sysClr val="windowText" lastClr="000000"/>
                </a:solidFill>
                <a:effectLst/>
                <a:uLnTx/>
                <a:uFillTx/>
                <a:latin typeface="Georgia"/>
                <a:cs typeface="Georgia"/>
              </a:rPr>
              <a:t>model to</a:t>
            </a:r>
            <a:r>
              <a:rPr kumimoji="0" sz="1800" b="0" i="0" u="none" strike="noStrike" kern="0" cap="none" spc="5" normalizeH="0" baseline="0" noProof="0" dirty="0">
                <a:ln>
                  <a:noFill/>
                </a:ln>
                <a:solidFill>
                  <a:sysClr val="windowText" lastClr="000000"/>
                </a:solidFill>
                <a:effectLst/>
                <a:uLnTx/>
                <a:uFillTx/>
                <a:latin typeface="Georgia"/>
                <a:cs typeface="Georgia"/>
              </a:rPr>
              <a:t> </a:t>
            </a:r>
            <a:r>
              <a:rPr kumimoji="0" sz="1800" b="0" i="0" u="none" strike="noStrike" kern="0" cap="none" spc="-35" normalizeH="0" baseline="0" noProof="0" dirty="0">
                <a:ln>
                  <a:noFill/>
                </a:ln>
                <a:solidFill>
                  <a:sysClr val="windowText" lastClr="000000"/>
                </a:solidFill>
                <a:effectLst/>
                <a:uLnTx/>
                <a:uFillTx/>
                <a:latin typeface="Georgia"/>
                <a:cs typeface="Georgia"/>
              </a:rPr>
              <a:t>be </a:t>
            </a:r>
            <a:r>
              <a:rPr kumimoji="0" sz="1800" b="0" i="0" u="none" strike="noStrike" kern="0" cap="none" spc="0" normalizeH="0" baseline="0" noProof="0" dirty="0">
                <a:ln>
                  <a:noFill/>
                </a:ln>
                <a:solidFill>
                  <a:sysClr val="windowText" lastClr="000000"/>
                </a:solidFill>
                <a:effectLst/>
                <a:uLnTx/>
                <a:uFillTx/>
                <a:latin typeface="Georgia"/>
                <a:cs typeface="Georgia"/>
              </a:rPr>
              <a:t>Y =</a:t>
            </a:r>
            <a:r>
              <a:rPr kumimoji="0" sz="1800" b="0" i="0" u="none" strike="noStrike" kern="0" cap="none" spc="5" normalizeH="0" baseline="0" noProof="0" dirty="0">
                <a:ln>
                  <a:noFill/>
                </a:ln>
                <a:solidFill>
                  <a:sysClr val="windowText" lastClr="000000"/>
                </a:solidFill>
                <a:effectLst/>
                <a:uLnTx/>
                <a:uFillTx/>
                <a:latin typeface="Georgia"/>
                <a:cs typeface="Georgia"/>
              </a:rPr>
              <a:t> </a:t>
            </a:r>
            <a:r>
              <a:rPr kumimoji="0" sz="1800" b="0" i="0" u="none" strike="noStrike" kern="0" cap="none" spc="0" normalizeH="0" baseline="0" noProof="0" dirty="0">
                <a:ln>
                  <a:noFill/>
                </a:ln>
                <a:solidFill>
                  <a:sysClr val="windowText" lastClr="000000"/>
                </a:solidFill>
                <a:effectLst/>
                <a:uLnTx/>
                <a:uFillTx/>
                <a:latin typeface="Georgia"/>
                <a:cs typeface="Georgia"/>
              </a:rPr>
              <a:t>X</a:t>
            </a:r>
            <a:r>
              <a:rPr kumimoji="0" sz="1800" b="0" i="0" u="none" strike="noStrike" kern="0" cap="none" spc="0" normalizeH="0" baseline="23148" noProof="0" dirty="0">
                <a:ln>
                  <a:noFill/>
                </a:ln>
                <a:solidFill>
                  <a:sysClr val="windowText" lastClr="000000"/>
                </a:solidFill>
                <a:effectLst/>
                <a:uLnTx/>
                <a:uFillTx/>
                <a:latin typeface="Georgia"/>
                <a:cs typeface="Georgia"/>
              </a:rPr>
              <a:t>2</a:t>
            </a:r>
            <a:r>
              <a:rPr kumimoji="0" sz="1800" b="0" i="0" u="none" strike="noStrike" kern="0" cap="none" spc="217" normalizeH="0" baseline="23148" noProof="0" dirty="0">
                <a:ln>
                  <a:noFill/>
                </a:ln>
                <a:solidFill>
                  <a:sysClr val="windowText" lastClr="000000"/>
                </a:solidFill>
                <a:effectLst/>
                <a:uLnTx/>
                <a:uFillTx/>
                <a:latin typeface="Georgia"/>
                <a:cs typeface="Georgia"/>
              </a:rPr>
              <a:t> </a:t>
            </a:r>
            <a:r>
              <a:rPr kumimoji="0" sz="1800" b="0" i="0" u="none" strike="noStrike" kern="0" cap="none" spc="0" normalizeH="0" baseline="0" noProof="0" dirty="0">
                <a:ln>
                  <a:noFill/>
                </a:ln>
                <a:solidFill>
                  <a:sysClr val="windowText" lastClr="000000"/>
                </a:solidFill>
                <a:effectLst/>
                <a:uLnTx/>
                <a:uFillTx/>
                <a:latin typeface="Georgia"/>
                <a:cs typeface="Georgia"/>
              </a:rPr>
              <a:t>+</a:t>
            </a:r>
            <a:r>
              <a:rPr kumimoji="0" sz="1800" b="0" i="0" u="none" strike="noStrike" kern="0" cap="none" spc="5" normalizeH="0" baseline="0" noProof="0" dirty="0">
                <a:ln>
                  <a:noFill/>
                </a:ln>
                <a:solidFill>
                  <a:sysClr val="windowText" lastClr="000000"/>
                </a:solidFill>
                <a:effectLst/>
                <a:uLnTx/>
                <a:uFillTx/>
                <a:latin typeface="Georgia"/>
                <a:cs typeface="Georgia"/>
              </a:rPr>
              <a:t> </a:t>
            </a:r>
            <a:r>
              <a:rPr kumimoji="0" sz="1800" b="0" i="0" u="none" strike="noStrike" kern="0" cap="none" spc="-50" normalizeH="0" baseline="0" noProof="0" dirty="0">
                <a:ln>
                  <a:noFill/>
                </a:ln>
                <a:solidFill>
                  <a:sysClr val="windowText" lastClr="000000"/>
                </a:solidFill>
                <a:effectLst/>
                <a:uLnTx/>
                <a:uFillTx/>
                <a:latin typeface="Corbel"/>
                <a:cs typeface="Corbel"/>
              </a:rPr>
              <a:t>ε</a:t>
            </a:r>
            <a:endParaRPr kumimoji="0" sz="1800" b="0" i="0" u="none" strike="noStrike" kern="0" cap="none" spc="0" normalizeH="0" baseline="0" noProof="0">
              <a:ln>
                <a:noFill/>
              </a:ln>
              <a:solidFill>
                <a:sysClr val="windowText" lastClr="000000"/>
              </a:solidFill>
              <a:effectLst/>
              <a:uLnTx/>
              <a:uFillTx/>
              <a:latin typeface="Corbel"/>
              <a:cs typeface="Corbel"/>
            </a:endParaRPr>
          </a:p>
        </p:txBody>
      </p:sp>
      <p:sp>
        <p:nvSpPr>
          <p:cNvPr id="24" name="object 24"/>
          <p:cNvSpPr/>
          <p:nvPr/>
        </p:nvSpPr>
        <p:spPr>
          <a:xfrm>
            <a:off x="3292505" y="4834259"/>
            <a:ext cx="1262380" cy="944880"/>
          </a:xfrm>
          <a:custGeom>
            <a:avLst/>
            <a:gdLst/>
            <a:ahLst/>
            <a:cxnLst/>
            <a:rect l="l" t="t" r="r" b="b"/>
            <a:pathLst>
              <a:path w="1262379" h="944879">
                <a:moveTo>
                  <a:pt x="1176337" y="858837"/>
                </a:moveTo>
                <a:lnTo>
                  <a:pt x="1176337" y="944562"/>
                </a:lnTo>
                <a:lnTo>
                  <a:pt x="1233487" y="915987"/>
                </a:lnTo>
                <a:lnTo>
                  <a:pt x="1190625" y="915987"/>
                </a:lnTo>
                <a:lnTo>
                  <a:pt x="1190625" y="887412"/>
                </a:lnTo>
                <a:lnTo>
                  <a:pt x="1233487" y="887412"/>
                </a:lnTo>
                <a:lnTo>
                  <a:pt x="1176337" y="858837"/>
                </a:lnTo>
                <a:close/>
              </a:path>
              <a:path w="1262379" h="944879">
                <a:moveTo>
                  <a:pt x="28575" y="0"/>
                </a:moveTo>
                <a:lnTo>
                  <a:pt x="0" y="0"/>
                </a:lnTo>
                <a:lnTo>
                  <a:pt x="0" y="909590"/>
                </a:lnTo>
                <a:lnTo>
                  <a:pt x="6396" y="915987"/>
                </a:lnTo>
                <a:lnTo>
                  <a:pt x="1176337" y="915987"/>
                </a:lnTo>
                <a:lnTo>
                  <a:pt x="1176337" y="901699"/>
                </a:lnTo>
                <a:lnTo>
                  <a:pt x="28575" y="901699"/>
                </a:lnTo>
                <a:lnTo>
                  <a:pt x="14287" y="887412"/>
                </a:lnTo>
                <a:lnTo>
                  <a:pt x="28575" y="887412"/>
                </a:lnTo>
                <a:lnTo>
                  <a:pt x="28575" y="0"/>
                </a:lnTo>
                <a:close/>
              </a:path>
              <a:path w="1262379" h="944879">
                <a:moveTo>
                  <a:pt x="1233487" y="887412"/>
                </a:moveTo>
                <a:lnTo>
                  <a:pt x="1190625" y="887412"/>
                </a:lnTo>
                <a:lnTo>
                  <a:pt x="1190625" y="915987"/>
                </a:lnTo>
                <a:lnTo>
                  <a:pt x="1233487" y="915987"/>
                </a:lnTo>
                <a:lnTo>
                  <a:pt x="1262062" y="901699"/>
                </a:lnTo>
                <a:lnTo>
                  <a:pt x="1233487" y="887412"/>
                </a:lnTo>
                <a:close/>
              </a:path>
              <a:path w="1262379" h="944879">
                <a:moveTo>
                  <a:pt x="28575" y="887412"/>
                </a:moveTo>
                <a:lnTo>
                  <a:pt x="14287" y="887412"/>
                </a:lnTo>
                <a:lnTo>
                  <a:pt x="28575" y="901699"/>
                </a:lnTo>
                <a:lnTo>
                  <a:pt x="28575" y="887412"/>
                </a:lnTo>
                <a:close/>
              </a:path>
              <a:path w="1262379" h="944879">
                <a:moveTo>
                  <a:pt x="1176337" y="887412"/>
                </a:moveTo>
                <a:lnTo>
                  <a:pt x="28575" y="887412"/>
                </a:lnTo>
                <a:lnTo>
                  <a:pt x="28575" y="901699"/>
                </a:lnTo>
                <a:lnTo>
                  <a:pt x="1176337" y="901699"/>
                </a:lnTo>
                <a:lnTo>
                  <a:pt x="1176337" y="887412"/>
                </a:lnTo>
                <a:close/>
              </a:path>
            </a:pathLst>
          </a:custGeom>
          <a:solidFill>
            <a:srgbClr val="0070C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25"/>
          <p:cNvSpPr txBox="1"/>
          <p:nvPr/>
        </p:nvSpPr>
        <p:spPr>
          <a:xfrm>
            <a:off x="10137968" y="4710497"/>
            <a:ext cx="140970" cy="110489"/>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550" b="0" i="0" u="none" strike="noStrike" kern="0" cap="none" spc="-25" normalizeH="0" baseline="0" noProof="0" dirty="0">
                <a:ln>
                  <a:noFill/>
                </a:ln>
                <a:solidFill>
                  <a:sysClr val="windowText" lastClr="000000"/>
                </a:solidFill>
                <a:effectLst/>
                <a:uLnTx/>
                <a:uFillTx/>
                <a:latin typeface="Arial"/>
                <a:cs typeface="Arial"/>
              </a:rPr>
              <a:t>100</a:t>
            </a:r>
            <a:endParaRPr kumimoji="0" sz="550" b="0" i="0" u="none" strike="noStrike" kern="0" cap="none" spc="0" normalizeH="0" baseline="0" noProof="0">
              <a:ln>
                <a:noFill/>
              </a:ln>
              <a:solidFill>
                <a:sysClr val="windowText" lastClr="000000"/>
              </a:solidFill>
              <a:effectLst/>
              <a:uLnTx/>
              <a:uFillTx/>
              <a:latin typeface="Arial"/>
              <a:cs typeface="Arial"/>
            </a:endParaRPr>
          </a:p>
        </p:txBody>
      </p:sp>
      <p:sp>
        <p:nvSpPr>
          <p:cNvPr id="26" name="object 26"/>
          <p:cNvSpPr txBox="1"/>
          <p:nvPr/>
        </p:nvSpPr>
        <p:spPr>
          <a:xfrm>
            <a:off x="9706970" y="4710497"/>
            <a:ext cx="102870" cy="110489"/>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550" b="0" i="0" u="none" strike="noStrike" kern="0" cap="none" spc="-25" normalizeH="0" baseline="0" noProof="0" dirty="0">
                <a:ln>
                  <a:noFill/>
                </a:ln>
                <a:solidFill>
                  <a:sysClr val="windowText" lastClr="000000"/>
                </a:solidFill>
                <a:effectLst/>
                <a:uLnTx/>
                <a:uFillTx/>
                <a:latin typeface="Arial"/>
                <a:cs typeface="Arial"/>
              </a:rPr>
              <a:t>80</a:t>
            </a:r>
            <a:endParaRPr kumimoji="0" sz="550" b="0" i="0" u="none" strike="noStrike" kern="0" cap="none" spc="0" normalizeH="0" baseline="0" noProof="0">
              <a:ln>
                <a:noFill/>
              </a:ln>
              <a:solidFill>
                <a:sysClr val="windowText" lastClr="000000"/>
              </a:solidFill>
              <a:effectLst/>
              <a:uLnTx/>
              <a:uFillTx/>
              <a:latin typeface="Arial"/>
              <a:cs typeface="Arial"/>
            </a:endParaRPr>
          </a:p>
        </p:txBody>
      </p:sp>
      <p:sp>
        <p:nvSpPr>
          <p:cNvPr id="27" name="object 27"/>
          <p:cNvSpPr txBox="1"/>
          <p:nvPr/>
        </p:nvSpPr>
        <p:spPr>
          <a:xfrm>
            <a:off x="9256838" y="4710497"/>
            <a:ext cx="102870" cy="110489"/>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550" b="0" i="0" u="none" strike="noStrike" kern="0" cap="none" spc="-25" normalizeH="0" baseline="0" noProof="0" dirty="0">
                <a:ln>
                  <a:noFill/>
                </a:ln>
                <a:solidFill>
                  <a:sysClr val="windowText" lastClr="000000"/>
                </a:solidFill>
                <a:effectLst/>
                <a:uLnTx/>
                <a:uFillTx/>
                <a:latin typeface="Arial"/>
                <a:cs typeface="Arial"/>
              </a:rPr>
              <a:t>60</a:t>
            </a:r>
            <a:endParaRPr kumimoji="0" sz="550" b="0" i="0" u="none" strike="noStrike" kern="0" cap="none" spc="0" normalizeH="0" baseline="0" noProof="0">
              <a:ln>
                <a:noFill/>
              </a:ln>
              <a:solidFill>
                <a:sysClr val="windowText" lastClr="000000"/>
              </a:solidFill>
              <a:effectLst/>
              <a:uLnTx/>
              <a:uFillTx/>
              <a:latin typeface="Arial"/>
              <a:cs typeface="Arial"/>
            </a:endParaRPr>
          </a:p>
        </p:txBody>
      </p:sp>
      <p:sp>
        <p:nvSpPr>
          <p:cNvPr id="28" name="object 28"/>
          <p:cNvSpPr txBox="1"/>
          <p:nvPr/>
        </p:nvSpPr>
        <p:spPr>
          <a:xfrm>
            <a:off x="8813156" y="4710497"/>
            <a:ext cx="102870" cy="110489"/>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550" b="0" i="0" u="none" strike="noStrike" kern="0" cap="none" spc="-25" normalizeH="0" baseline="0" noProof="0" dirty="0">
                <a:ln>
                  <a:noFill/>
                </a:ln>
                <a:solidFill>
                  <a:sysClr val="windowText" lastClr="000000"/>
                </a:solidFill>
                <a:effectLst/>
                <a:uLnTx/>
                <a:uFillTx/>
                <a:latin typeface="Arial"/>
                <a:cs typeface="Arial"/>
              </a:rPr>
              <a:t>40</a:t>
            </a:r>
            <a:endParaRPr kumimoji="0" sz="550" b="0" i="0" u="none" strike="noStrike" kern="0" cap="none" spc="0" normalizeH="0" baseline="0" noProof="0">
              <a:ln>
                <a:noFill/>
              </a:ln>
              <a:solidFill>
                <a:sysClr val="windowText" lastClr="000000"/>
              </a:solidFill>
              <a:effectLst/>
              <a:uLnTx/>
              <a:uFillTx/>
              <a:latin typeface="Arial"/>
              <a:cs typeface="Arial"/>
            </a:endParaRPr>
          </a:p>
        </p:txBody>
      </p:sp>
      <p:sp>
        <p:nvSpPr>
          <p:cNvPr id="29" name="object 29"/>
          <p:cNvSpPr txBox="1"/>
          <p:nvPr/>
        </p:nvSpPr>
        <p:spPr>
          <a:xfrm>
            <a:off x="8362880" y="4710497"/>
            <a:ext cx="102870" cy="110489"/>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550" b="0" i="0" u="none" strike="noStrike" kern="0" cap="none" spc="-25" normalizeH="0" baseline="0" noProof="0" dirty="0">
                <a:ln>
                  <a:noFill/>
                </a:ln>
                <a:solidFill>
                  <a:sysClr val="windowText" lastClr="000000"/>
                </a:solidFill>
                <a:effectLst/>
                <a:uLnTx/>
                <a:uFillTx/>
                <a:latin typeface="Arial"/>
                <a:cs typeface="Arial"/>
              </a:rPr>
              <a:t>20</a:t>
            </a:r>
            <a:endParaRPr kumimoji="0" sz="550" b="0" i="0" u="none" strike="noStrike" kern="0" cap="none" spc="0" normalizeH="0" baseline="0" noProof="0">
              <a:ln>
                <a:noFill/>
              </a:ln>
              <a:solidFill>
                <a:sysClr val="windowText" lastClr="000000"/>
              </a:solidFill>
              <a:effectLst/>
              <a:uLnTx/>
              <a:uFillTx/>
              <a:latin typeface="Arial"/>
              <a:cs typeface="Arial"/>
            </a:endParaRPr>
          </a:p>
        </p:txBody>
      </p:sp>
      <p:sp>
        <p:nvSpPr>
          <p:cNvPr id="30" name="object 30"/>
          <p:cNvSpPr txBox="1"/>
          <p:nvPr/>
        </p:nvSpPr>
        <p:spPr>
          <a:xfrm>
            <a:off x="7932040" y="4710497"/>
            <a:ext cx="64769" cy="110489"/>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550" b="0" i="0" u="none" strike="noStrike" kern="0" cap="none" spc="0" normalizeH="0" baseline="0" noProof="0" dirty="0">
                <a:ln>
                  <a:noFill/>
                </a:ln>
                <a:solidFill>
                  <a:sysClr val="windowText" lastClr="000000"/>
                </a:solidFill>
                <a:effectLst/>
                <a:uLnTx/>
                <a:uFillTx/>
                <a:latin typeface="Arial"/>
                <a:cs typeface="Arial"/>
              </a:rPr>
              <a:t>0</a:t>
            </a:r>
            <a:endParaRPr kumimoji="0" sz="550" b="0" i="0" u="none" strike="noStrike" kern="0" cap="none" spc="0" normalizeH="0" baseline="0" noProof="0">
              <a:ln>
                <a:noFill/>
              </a:ln>
              <a:solidFill>
                <a:sysClr val="windowText" lastClr="000000"/>
              </a:solidFill>
              <a:effectLst/>
              <a:uLnTx/>
              <a:uFillTx/>
              <a:latin typeface="Arial"/>
              <a:cs typeface="Arial"/>
            </a:endParaRPr>
          </a:p>
        </p:txBody>
      </p:sp>
      <p:sp>
        <p:nvSpPr>
          <p:cNvPr id="31" name="object 31"/>
          <p:cNvSpPr txBox="1"/>
          <p:nvPr/>
        </p:nvSpPr>
        <p:spPr>
          <a:xfrm>
            <a:off x="7449650" y="4710497"/>
            <a:ext cx="129539" cy="110489"/>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550" b="0" i="0" u="none" strike="noStrike" kern="0" cap="none" spc="0" normalizeH="0" baseline="0" noProof="0" dirty="0">
                <a:ln>
                  <a:noFill/>
                </a:ln>
                <a:solidFill>
                  <a:sysClr val="windowText" lastClr="000000"/>
                </a:solidFill>
                <a:effectLst/>
                <a:uLnTx/>
                <a:uFillTx/>
                <a:latin typeface="Arial"/>
                <a:cs typeface="Arial"/>
              </a:rPr>
              <a:t>-</a:t>
            </a:r>
            <a:r>
              <a:rPr kumimoji="0" sz="550" b="0" i="0" u="none" strike="noStrike" kern="0" cap="none" spc="-25" normalizeH="0" baseline="0" noProof="0" dirty="0">
                <a:ln>
                  <a:noFill/>
                </a:ln>
                <a:solidFill>
                  <a:sysClr val="windowText" lastClr="000000"/>
                </a:solidFill>
                <a:effectLst/>
                <a:uLnTx/>
                <a:uFillTx/>
                <a:latin typeface="Arial"/>
                <a:cs typeface="Arial"/>
              </a:rPr>
              <a:t>20</a:t>
            </a:r>
            <a:endParaRPr kumimoji="0" sz="550" b="0" i="0" u="none" strike="noStrike" kern="0" cap="none" spc="0" normalizeH="0" baseline="0" noProof="0">
              <a:ln>
                <a:noFill/>
              </a:ln>
              <a:solidFill>
                <a:sysClr val="windowText" lastClr="000000"/>
              </a:solidFill>
              <a:effectLst/>
              <a:uLnTx/>
              <a:uFillTx/>
              <a:latin typeface="Arial"/>
              <a:cs typeface="Arial"/>
            </a:endParaRPr>
          </a:p>
        </p:txBody>
      </p:sp>
      <p:sp>
        <p:nvSpPr>
          <p:cNvPr id="32" name="object 32"/>
          <p:cNvSpPr txBox="1"/>
          <p:nvPr/>
        </p:nvSpPr>
        <p:spPr>
          <a:xfrm>
            <a:off x="7353174" y="2490570"/>
            <a:ext cx="140970" cy="110489"/>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550" b="0" i="0" u="none" strike="noStrike" kern="0" cap="none" spc="-25" normalizeH="0" baseline="0" noProof="0" dirty="0">
                <a:ln>
                  <a:noFill/>
                </a:ln>
                <a:solidFill>
                  <a:sysClr val="windowText" lastClr="000000"/>
                </a:solidFill>
                <a:effectLst/>
                <a:uLnTx/>
                <a:uFillTx/>
                <a:latin typeface="Arial"/>
                <a:cs typeface="Arial"/>
              </a:rPr>
              <a:t>100</a:t>
            </a:r>
            <a:endParaRPr kumimoji="0" sz="550" b="0" i="0" u="none" strike="noStrike" kern="0" cap="none" spc="0" normalizeH="0" baseline="0" noProof="0">
              <a:ln>
                <a:noFill/>
              </a:ln>
              <a:solidFill>
                <a:sysClr val="windowText" lastClr="000000"/>
              </a:solidFill>
              <a:effectLst/>
              <a:uLnTx/>
              <a:uFillTx/>
              <a:latin typeface="Arial"/>
              <a:cs typeface="Arial"/>
            </a:endParaRPr>
          </a:p>
        </p:txBody>
      </p:sp>
      <p:sp>
        <p:nvSpPr>
          <p:cNvPr id="33" name="object 33"/>
          <p:cNvSpPr txBox="1"/>
          <p:nvPr/>
        </p:nvSpPr>
        <p:spPr>
          <a:xfrm>
            <a:off x="7391875" y="2844556"/>
            <a:ext cx="102870" cy="110489"/>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550" b="0" i="0" u="none" strike="noStrike" kern="0" cap="none" spc="-25" normalizeH="0" baseline="0" noProof="0" dirty="0">
                <a:ln>
                  <a:noFill/>
                </a:ln>
                <a:solidFill>
                  <a:sysClr val="windowText" lastClr="000000"/>
                </a:solidFill>
                <a:effectLst/>
                <a:uLnTx/>
                <a:uFillTx/>
                <a:latin typeface="Arial"/>
                <a:cs typeface="Arial"/>
              </a:rPr>
              <a:t>80</a:t>
            </a:r>
            <a:endParaRPr kumimoji="0" sz="550" b="0" i="0" u="none" strike="noStrike" kern="0" cap="none" spc="0" normalizeH="0" baseline="0" noProof="0">
              <a:ln>
                <a:noFill/>
              </a:ln>
              <a:solidFill>
                <a:sysClr val="windowText" lastClr="000000"/>
              </a:solidFill>
              <a:effectLst/>
              <a:uLnTx/>
              <a:uFillTx/>
              <a:latin typeface="Arial"/>
              <a:cs typeface="Arial"/>
            </a:endParaRPr>
          </a:p>
        </p:txBody>
      </p:sp>
      <p:sp>
        <p:nvSpPr>
          <p:cNvPr id="34" name="object 34"/>
          <p:cNvSpPr txBox="1"/>
          <p:nvPr/>
        </p:nvSpPr>
        <p:spPr>
          <a:xfrm>
            <a:off x="7391875" y="3204989"/>
            <a:ext cx="102870" cy="110489"/>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550" b="0" i="0" u="none" strike="noStrike" kern="0" cap="none" spc="-25" normalizeH="0" baseline="0" noProof="0" dirty="0">
                <a:ln>
                  <a:noFill/>
                </a:ln>
                <a:solidFill>
                  <a:sysClr val="windowText" lastClr="000000"/>
                </a:solidFill>
                <a:effectLst/>
                <a:uLnTx/>
                <a:uFillTx/>
                <a:latin typeface="Arial"/>
                <a:cs typeface="Arial"/>
              </a:rPr>
              <a:t>60</a:t>
            </a:r>
            <a:endParaRPr kumimoji="0" sz="550" b="0" i="0" u="none" strike="noStrike" kern="0" cap="none" spc="0" normalizeH="0" baseline="0" noProof="0">
              <a:ln>
                <a:noFill/>
              </a:ln>
              <a:solidFill>
                <a:sysClr val="windowText" lastClr="000000"/>
              </a:solidFill>
              <a:effectLst/>
              <a:uLnTx/>
              <a:uFillTx/>
              <a:latin typeface="Arial"/>
              <a:cs typeface="Arial"/>
            </a:endParaRPr>
          </a:p>
        </p:txBody>
      </p:sp>
      <p:sp>
        <p:nvSpPr>
          <p:cNvPr id="35" name="object 35"/>
          <p:cNvSpPr txBox="1"/>
          <p:nvPr/>
        </p:nvSpPr>
        <p:spPr>
          <a:xfrm>
            <a:off x="7391875" y="3558757"/>
            <a:ext cx="102870" cy="110489"/>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550" b="0" i="0" u="none" strike="noStrike" kern="0" cap="none" spc="-25" normalizeH="0" baseline="0" noProof="0" dirty="0">
                <a:ln>
                  <a:noFill/>
                </a:ln>
                <a:solidFill>
                  <a:sysClr val="windowText" lastClr="000000"/>
                </a:solidFill>
                <a:effectLst/>
                <a:uLnTx/>
                <a:uFillTx/>
                <a:latin typeface="Arial"/>
                <a:cs typeface="Arial"/>
              </a:rPr>
              <a:t>40</a:t>
            </a:r>
            <a:endParaRPr kumimoji="0" sz="550" b="0" i="0" u="none" strike="noStrike" kern="0" cap="none" spc="0" normalizeH="0" baseline="0" noProof="0">
              <a:ln>
                <a:noFill/>
              </a:ln>
              <a:solidFill>
                <a:sysClr val="windowText" lastClr="000000"/>
              </a:solidFill>
              <a:effectLst/>
              <a:uLnTx/>
              <a:uFillTx/>
              <a:latin typeface="Arial"/>
              <a:cs typeface="Arial"/>
            </a:endParaRPr>
          </a:p>
        </p:txBody>
      </p:sp>
      <p:sp>
        <p:nvSpPr>
          <p:cNvPr id="36" name="object 36"/>
          <p:cNvSpPr txBox="1"/>
          <p:nvPr/>
        </p:nvSpPr>
        <p:spPr>
          <a:xfrm>
            <a:off x="7391875" y="3919117"/>
            <a:ext cx="102870" cy="110489"/>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550" b="0" i="0" u="none" strike="noStrike" kern="0" cap="none" spc="-25" normalizeH="0" baseline="0" noProof="0" dirty="0">
                <a:ln>
                  <a:noFill/>
                </a:ln>
                <a:solidFill>
                  <a:sysClr val="windowText" lastClr="000000"/>
                </a:solidFill>
                <a:effectLst/>
                <a:uLnTx/>
                <a:uFillTx/>
                <a:latin typeface="Arial"/>
                <a:cs typeface="Arial"/>
              </a:rPr>
              <a:t>20</a:t>
            </a:r>
            <a:endParaRPr kumimoji="0" sz="550" b="0" i="0" u="none" strike="noStrike" kern="0" cap="none" spc="0" normalizeH="0" baseline="0" noProof="0">
              <a:ln>
                <a:noFill/>
              </a:ln>
              <a:solidFill>
                <a:sysClr val="windowText" lastClr="000000"/>
              </a:solidFill>
              <a:effectLst/>
              <a:uLnTx/>
              <a:uFillTx/>
              <a:latin typeface="Arial"/>
              <a:cs typeface="Arial"/>
            </a:endParaRPr>
          </a:p>
        </p:txBody>
      </p:sp>
      <p:sp>
        <p:nvSpPr>
          <p:cNvPr id="37" name="object 37"/>
          <p:cNvSpPr txBox="1"/>
          <p:nvPr/>
        </p:nvSpPr>
        <p:spPr>
          <a:xfrm>
            <a:off x="7430394" y="4279528"/>
            <a:ext cx="64769" cy="110489"/>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550" b="0" i="0" u="none" strike="noStrike" kern="0" cap="none" spc="0" normalizeH="0" baseline="0" noProof="0" dirty="0">
                <a:ln>
                  <a:noFill/>
                </a:ln>
                <a:solidFill>
                  <a:sysClr val="windowText" lastClr="000000"/>
                </a:solidFill>
                <a:effectLst/>
                <a:uLnTx/>
                <a:uFillTx/>
                <a:latin typeface="Arial"/>
                <a:cs typeface="Arial"/>
              </a:rPr>
              <a:t>0</a:t>
            </a:r>
            <a:endParaRPr kumimoji="0" sz="550" b="0" i="0" u="none" strike="noStrike" kern="0" cap="none" spc="0" normalizeH="0" baseline="0" noProof="0">
              <a:ln>
                <a:noFill/>
              </a:ln>
              <a:solidFill>
                <a:sysClr val="windowText" lastClr="000000"/>
              </a:solidFill>
              <a:effectLst/>
              <a:uLnTx/>
              <a:uFillTx/>
              <a:latin typeface="Arial"/>
              <a:cs typeface="Arial"/>
            </a:endParaRPr>
          </a:p>
        </p:txBody>
      </p:sp>
      <p:sp>
        <p:nvSpPr>
          <p:cNvPr id="38" name="object 38"/>
          <p:cNvSpPr txBox="1"/>
          <p:nvPr/>
        </p:nvSpPr>
        <p:spPr>
          <a:xfrm>
            <a:off x="7366016" y="4601237"/>
            <a:ext cx="129539" cy="110489"/>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550" b="0" i="0" u="none" strike="noStrike" kern="0" cap="none" spc="0" normalizeH="0" baseline="0" noProof="0" dirty="0">
                <a:ln>
                  <a:noFill/>
                </a:ln>
                <a:solidFill>
                  <a:sysClr val="windowText" lastClr="000000"/>
                </a:solidFill>
                <a:effectLst/>
                <a:uLnTx/>
                <a:uFillTx/>
                <a:latin typeface="Arial"/>
                <a:cs typeface="Arial"/>
              </a:rPr>
              <a:t>-</a:t>
            </a:r>
            <a:r>
              <a:rPr kumimoji="0" sz="550" b="0" i="0" u="none" strike="noStrike" kern="0" cap="none" spc="-25" normalizeH="0" baseline="0" noProof="0" dirty="0">
                <a:ln>
                  <a:noFill/>
                </a:ln>
                <a:solidFill>
                  <a:sysClr val="windowText" lastClr="000000"/>
                </a:solidFill>
                <a:effectLst/>
                <a:uLnTx/>
                <a:uFillTx/>
                <a:latin typeface="Arial"/>
                <a:cs typeface="Arial"/>
              </a:rPr>
              <a:t>20</a:t>
            </a:r>
            <a:endParaRPr kumimoji="0" sz="550" b="0" i="0" u="none" strike="noStrike" kern="0" cap="none" spc="0" normalizeH="0" baseline="0" noProof="0">
              <a:ln>
                <a:noFill/>
              </a:ln>
              <a:solidFill>
                <a:sysClr val="windowText" lastClr="000000"/>
              </a:solidFill>
              <a:effectLst/>
              <a:uLnTx/>
              <a:uFillTx/>
              <a:latin typeface="Arial"/>
              <a:cs typeface="Arial"/>
            </a:endParaRPr>
          </a:p>
        </p:txBody>
      </p:sp>
      <p:grpSp>
        <p:nvGrpSpPr>
          <p:cNvPr id="39" name="object 39"/>
          <p:cNvGrpSpPr/>
          <p:nvPr/>
        </p:nvGrpSpPr>
        <p:grpSpPr>
          <a:xfrm>
            <a:off x="7504080" y="2535576"/>
            <a:ext cx="2717800" cy="2178050"/>
            <a:chOff x="7504080" y="2535576"/>
            <a:chExt cx="2717800" cy="2178050"/>
          </a:xfrm>
        </p:grpSpPr>
        <p:sp>
          <p:nvSpPr>
            <p:cNvPr id="40" name="object 40"/>
            <p:cNvSpPr/>
            <p:nvPr/>
          </p:nvSpPr>
          <p:spPr>
            <a:xfrm>
              <a:off x="7973628" y="4700740"/>
              <a:ext cx="2238375" cy="13335"/>
            </a:xfrm>
            <a:custGeom>
              <a:avLst/>
              <a:gdLst/>
              <a:ahLst/>
              <a:cxnLst/>
              <a:rect l="l" t="t" r="r" b="b"/>
              <a:pathLst>
                <a:path w="2238375" h="13335">
                  <a:moveTo>
                    <a:pt x="2238063" y="0"/>
                  </a:moveTo>
                  <a:lnTo>
                    <a:pt x="2238063" y="12828"/>
                  </a:lnTo>
                </a:path>
                <a:path w="2238375" h="13335">
                  <a:moveTo>
                    <a:pt x="1787931" y="0"/>
                  </a:moveTo>
                  <a:lnTo>
                    <a:pt x="1787931" y="12828"/>
                  </a:lnTo>
                </a:path>
                <a:path w="2238375" h="13335">
                  <a:moveTo>
                    <a:pt x="1344104" y="0"/>
                  </a:moveTo>
                  <a:lnTo>
                    <a:pt x="1344104" y="12828"/>
                  </a:lnTo>
                </a:path>
                <a:path w="2238375" h="13335">
                  <a:moveTo>
                    <a:pt x="893972" y="0"/>
                  </a:moveTo>
                  <a:lnTo>
                    <a:pt x="893972" y="12828"/>
                  </a:lnTo>
                </a:path>
                <a:path w="2238375" h="13335">
                  <a:moveTo>
                    <a:pt x="443696" y="0"/>
                  </a:moveTo>
                  <a:lnTo>
                    <a:pt x="443696" y="12828"/>
                  </a:lnTo>
                </a:path>
                <a:path w="2238375" h="13335">
                  <a:moveTo>
                    <a:pt x="0" y="0"/>
                  </a:moveTo>
                  <a:lnTo>
                    <a:pt x="0" y="12828"/>
                  </a:lnTo>
                </a:path>
              </a:pathLst>
            </a:custGeom>
            <a:ln w="1925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object 41"/>
            <p:cNvSpPr/>
            <p:nvPr/>
          </p:nvSpPr>
          <p:spPr>
            <a:xfrm>
              <a:off x="7504074" y="4684699"/>
              <a:ext cx="29209" cy="29209"/>
            </a:xfrm>
            <a:custGeom>
              <a:avLst/>
              <a:gdLst/>
              <a:ahLst/>
              <a:cxnLst/>
              <a:rect l="l" t="t" r="r" b="b"/>
              <a:pathLst>
                <a:path w="29209" h="29210">
                  <a:moveTo>
                    <a:pt x="29070" y="16052"/>
                  </a:moveTo>
                  <a:lnTo>
                    <a:pt x="19443" y="16052"/>
                  </a:lnTo>
                  <a:lnTo>
                    <a:pt x="19443" y="0"/>
                  </a:lnTo>
                  <a:lnTo>
                    <a:pt x="0" y="0"/>
                  </a:lnTo>
                  <a:lnTo>
                    <a:pt x="0" y="19253"/>
                  </a:lnTo>
                  <a:lnTo>
                    <a:pt x="9804" y="19253"/>
                  </a:lnTo>
                  <a:lnTo>
                    <a:pt x="9804" y="28879"/>
                  </a:lnTo>
                  <a:lnTo>
                    <a:pt x="29070" y="28879"/>
                  </a:lnTo>
                  <a:lnTo>
                    <a:pt x="29070" y="16052"/>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object 42"/>
            <p:cNvSpPr/>
            <p:nvPr/>
          </p:nvSpPr>
          <p:spPr>
            <a:xfrm>
              <a:off x="7504080" y="2545201"/>
              <a:ext cx="19685" cy="1788795"/>
            </a:xfrm>
            <a:custGeom>
              <a:avLst/>
              <a:gdLst/>
              <a:ahLst/>
              <a:cxnLst/>
              <a:rect l="l" t="t" r="r" b="b"/>
              <a:pathLst>
                <a:path w="19684" h="1788795">
                  <a:moveTo>
                    <a:pt x="0" y="0"/>
                  </a:moveTo>
                  <a:lnTo>
                    <a:pt x="19437" y="0"/>
                  </a:lnTo>
                </a:path>
                <a:path w="19684" h="1788795">
                  <a:moveTo>
                    <a:pt x="0" y="360359"/>
                  </a:moveTo>
                  <a:lnTo>
                    <a:pt x="19437" y="360359"/>
                  </a:lnTo>
                </a:path>
                <a:path w="19684" h="1788795">
                  <a:moveTo>
                    <a:pt x="0" y="714128"/>
                  </a:moveTo>
                  <a:lnTo>
                    <a:pt x="19437" y="714128"/>
                  </a:lnTo>
                </a:path>
                <a:path w="19684" h="1788795">
                  <a:moveTo>
                    <a:pt x="0" y="1074560"/>
                  </a:moveTo>
                  <a:lnTo>
                    <a:pt x="19437" y="1074560"/>
                  </a:lnTo>
                </a:path>
                <a:path w="19684" h="1788795">
                  <a:moveTo>
                    <a:pt x="0" y="1434920"/>
                  </a:moveTo>
                  <a:lnTo>
                    <a:pt x="19437" y="1434920"/>
                  </a:lnTo>
                </a:path>
                <a:path w="19684" h="1788795">
                  <a:moveTo>
                    <a:pt x="0" y="1788732"/>
                  </a:moveTo>
                  <a:lnTo>
                    <a:pt x="19437" y="1788732"/>
                  </a:lnTo>
                </a:path>
              </a:pathLst>
            </a:custGeom>
            <a:ln w="1925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43"/>
            <p:cNvSpPr/>
            <p:nvPr/>
          </p:nvSpPr>
          <p:spPr>
            <a:xfrm>
              <a:off x="7523518" y="2545201"/>
              <a:ext cx="2688590" cy="2149475"/>
            </a:xfrm>
            <a:custGeom>
              <a:avLst/>
              <a:gdLst/>
              <a:ahLst/>
              <a:cxnLst/>
              <a:rect l="l" t="t" r="r" b="b"/>
              <a:pathLst>
                <a:path w="2688590" h="2149475">
                  <a:moveTo>
                    <a:pt x="0" y="2149121"/>
                  </a:moveTo>
                  <a:lnTo>
                    <a:pt x="2688173" y="2149121"/>
                  </a:lnTo>
                  <a:lnTo>
                    <a:pt x="2688173" y="0"/>
                  </a:lnTo>
                  <a:lnTo>
                    <a:pt x="0" y="0"/>
                  </a:lnTo>
                  <a:lnTo>
                    <a:pt x="0" y="2149121"/>
                  </a:lnTo>
                </a:path>
              </a:pathLst>
            </a:custGeom>
            <a:ln w="641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object 44"/>
            <p:cNvSpPr/>
            <p:nvPr/>
          </p:nvSpPr>
          <p:spPr>
            <a:xfrm>
              <a:off x="7960785" y="2558021"/>
              <a:ext cx="2174240" cy="1866264"/>
            </a:xfrm>
            <a:custGeom>
              <a:avLst/>
              <a:gdLst/>
              <a:ahLst/>
              <a:cxnLst/>
              <a:rect l="l" t="t" r="r" b="b"/>
              <a:pathLst>
                <a:path w="2174240" h="1866264">
                  <a:moveTo>
                    <a:pt x="983999" y="933024"/>
                  </a:moveTo>
                  <a:lnTo>
                    <a:pt x="1009727" y="933024"/>
                  </a:lnTo>
                  <a:lnTo>
                    <a:pt x="1009727" y="907165"/>
                  </a:lnTo>
                  <a:lnTo>
                    <a:pt x="983999" y="907165"/>
                  </a:lnTo>
                  <a:lnTo>
                    <a:pt x="983999" y="933024"/>
                  </a:lnTo>
                </a:path>
                <a:path w="2174240" h="1866264">
                  <a:moveTo>
                    <a:pt x="257309" y="1640807"/>
                  </a:moveTo>
                  <a:lnTo>
                    <a:pt x="283037" y="1640807"/>
                  </a:lnTo>
                  <a:lnTo>
                    <a:pt x="283037" y="1615144"/>
                  </a:lnTo>
                  <a:lnTo>
                    <a:pt x="257309" y="1615144"/>
                  </a:lnTo>
                  <a:lnTo>
                    <a:pt x="257309" y="1640807"/>
                  </a:lnTo>
                </a:path>
                <a:path w="2174240" h="1866264">
                  <a:moveTo>
                    <a:pt x="655912" y="1293239"/>
                  </a:moveTo>
                  <a:lnTo>
                    <a:pt x="681785" y="1293239"/>
                  </a:lnTo>
                  <a:lnTo>
                    <a:pt x="681785" y="1267597"/>
                  </a:lnTo>
                  <a:lnTo>
                    <a:pt x="655912" y="1267597"/>
                  </a:lnTo>
                  <a:lnTo>
                    <a:pt x="655912" y="1293239"/>
                  </a:lnTo>
                </a:path>
                <a:path w="2174240" h="1866264">
                  <a:moveTo>
                    <a:pt x="6421" y="1769494"/>
                  </a:moveTo>
                  <a:lnTo>
                    <a:pt x="32134" y="1769494"/>
                  </a:lnTo>
                  <a:lnTo>
                    <a:pt x="32134" y="1743830"/>
                  </a:lnTo>
                  <a:lnTo>
                    <a:pt x="6421" y="1743830"/>
                  </a:lnTo>
                  <a:lnTo>
                    <a:pt x="6421" y="1769494"/>
                  </a:lnTo>
                </a:path>
                <a:path w="2174240" h="1866264">
                  <a:moveTo>
                    <a:pt x="0" y="1730814"/>
                  </a:moveTo>
                  <a:lnTo>
                    <a:pt x="25684" y="1730814"/>
                  </a:lnTo>
                  <a:lnTo>
                    <a:pt x="25684" y="1705151"/>
                  </a:lnTo>
                  <a:lnTo>
                    <a:pt x="0" y="1705151"/>
                  </a:lnTo>
                  <a:lnTo>
                    <a:pt x="0" y="1730814"/>
                  </a:lnTo>
                </a:path>
                <a:path w="2174240" h="1866264">
                  <a:moveTo>
                    <a:pt x="1961447" y="257358"/>
                  </a:moveTo>
                  <a:lnTo>
                    <a:pt x="1987320" y="257358"/>
                  </a:lnTo>
                  <a:lnTo>
                    <a:pt x="1987320" y="231716"/>
                  </a:lnTo>
                  <a:lnTo>
                    <a:pt x="1961447" y="231716"/>
                  </a:lnTo>
                  <a:lnTo>
                    <a:pt x="1961447" y="257358"/>
                  </a:lnTo>
                </a:path>
                <a:path w="2174240" h="1866264">
                  <a:moveTo>
                    <a:pt x="1530593" y="617718"/>
                  </a:moveTo>
                  <a:lnTo>
                    <a:pt x="1556321" y="617718"/>
                  </a:lnTo>
                  <a:lnTo>
                    <a:pt x="1556321" y="591932"/>
                  </a:lnTo>
                  <a:lnTo>
                    <a:pt x="1530593" y="591932"/>
                  </a:lnTo>
                  <a:lnTo>
                    <a:pt x="1530593" y="617718"/>
                  </a:lnTo>
                </a:path>
                <a:path w="2174240" h="1866264">
                  <a:moveTo>
                    <a:pt x="1517765" y="598523"/>
                  </a:moveTo>
                  <a:lnTo>
                    <a:pt x="1543420" y="598523"/>
                  </a:lnTo>
                  <a:lnTo>
                    <a:pt x="1543420" y="572664"/>
                  </a:lnTo>
                  <a:lnTo>
                    <a:pt x="1517765" y="572664"/>
                  </a:lnTo>
                  <a:lnTo>
                    <a:pt x="1517765" y="598523"/>
                  </a:lnTo>
                </a:path>
                <a:path w="2174240" h="1866264">
                  <a:moveTo>
                    <a:pt x="411605" y="1441367"/>
                  </a:moveTo>
                  <a:lnTo>
                    <a:pt x="437260" y="1441367"/>
                  </a:lnTo>
                  <a:lnTo>
                    <a:pt x="437260" y="1415508"/>
                  </a:lnTo>
                  <a:lnTo>
                    <a:pt x="411605" y="1415508"/>
                  </a:lnTo>
                  <a:lnTo>
                    <a:pt x="411605" y="1441367"/>
                  </a:lnTo>
                </a:path>
                <a:path w="2174240" h="1866264">
                  <a:moveTo>
                    <a:pt x="1742795" y="392448"/>
                  </a:moveTo>
                  <a:lnTo>
                    <a:pt x="1768523" y="392448"/>
                  </a:lnTo>
                  <a:lnTo>
                    <a:pt x="1768523" y="366806"/>
                  </a:lnTo>
                  <a:lnTo>
                    <a:pt x="1742795" y="366806"/>
                  </a:lnTo>
                  <a:lnTo>
                    <a:pt x="1742795" y="392448"/>
                  </a:lnTo>
                </a:path>
                <a:path w="2174240" h="1866264">
                  <a:moveTo>
                    <a:pt x="6421" y="1827419"/>
                  </a:moveTo>
                  <a:lnTo>
                    <a:pt x="32134" y="1827419"/>
                  </a:lnTo>
                  <a:lnTo>
                    <a:pt x="32134" y="1801575"/>
                  </a:lnTo>
                  <a:lnTo>
                    <a:pt x="6421" y="1801575"/>
                  </a:lnTo>
                  <a:lnTo>
                    <a:pt x="6421" y="1827419"/>
                  </a:lnTo>
                </a:path>
                <a:path w="2174240" h="1866264">
                  <a:moveTo>
                    <a:pt x="1061038" y="965112"/>
                  </a:moveTo>
                  <a:lnTo>
                    <a:pt x="1086911" y="965112"/>
                  </a:lnTo>
                  <a:lnTo>
                    <a:pt x="1086911" y="939471"/>
                  </a:lnTo>
                  <a:lnTo>
                    <a:pt x="1061038" y="939471"/>
                  </a:lnTo>
                  <a:lnTo>
                    <a:pt x="1061038" y="965112"/>
                  </a:lnTo>
                </a:path>
                <a:path w="2174240" h="1866264">
                  <a:moveTo>
                    <a:pt x="1980869" y="180216"/>
                  </a:moveTo>
                  <a:lnTo>
                    <a:pt x="2006598" y="180216"/>
                  </a:lnTo>
                  <a:lnTo>
                    <a:pt x="2006598" y="154502"/>
                  </a:lnTo>
                  <a:lnTo>
                    <a:pt x="1980869" y="154502"/>
                  </a:lnTo>
                  <a:lnTo>
                    <a:pt x="1980869" y="180216"/>
                  </a:lnTo>
                </a:path>
                <a:path w="2174240" h="1866264">
                  <a:moveTo>
                    <a:pt x="1588571" y="547022"/>
                  </a:moveTo>
                  <a:lnTo>
                    <a:pt x="1614227" y="547022"/>
                  </a:lnTo>
                  <a:lnTo>
                    <a:pt x="1614227" y="521163"/>
                  </a:lnTo>
                  <a:lnTo>
                    <a:pt x="1588571" y="521163"/>
                  </a:lnTo>
                  <a:lnTo>
                    <a:pt x="1588571" y="547022"/>
                  </a:lnTo>
                </a:path>
                <a:path w="2174240" h="1866264">
                  <a:moveTo>
                    <a:pt x="1717139" y="463216"/>
                  </a:moveTo>
                  <a:lnTo>
                    <a:pt x="1742795" y="463216"/>
                  </a:lnTo>
                  <a:lnTo>
                    <a:pt x="1742795" y="437574"/>
                  </a:lnTo>
                  <a:lnTo>
                    <a:pt x="1717139" y="437574"/>
                  </a:lnTo>
                  <a:lnTo>
                    <a:pt x="1717139" y="463216"/>
                  </a:lnTo>
                </a:path>
                <a:path w="2174240" h="1866264">
                  <a:moveTo>
                    <a:pt x="1144672" y="894344"/>
                  </a:moveTo>
                  <a:lnTo>
                    <a:pt x="1170545" y="894344"/>
                  </a:lnTo>
                  <a:lnTo>
                    <a:pt x="1170545" y="868702"/>
                  </a:lnTo>
                  <a:lnTo>
                    <a:pt x="1144672" y="868702"/>
                  </a:lnTo>
                  <a:lnTo>
                    <a:pt x="1144672" y="894344"/>
                  </a:lnTo>
                </a:path>
                <a:path w="2174240" h="1866264">
                  <a:moveTo>
                    <a:pt x="733096" y="1190383"/>
                  </a:moveTo>
                  <a:lnTo>
                    <a:pt x="758824" y="1190383"/>
                  </a:lnTo>
                  <a:lnTo>
                    <a:pt x="758824" y="1164596"/>
                  </a:lnTo>
                  <a:lnTo>
                    <a:pt x="733096" y="1164596"/>
                  </a:lnTo>
                  <a:lnTo>
                    <a:pt x="733096" y="1190383"/>
                  </a:lnTo>
                </a:path>
                <a:path w="2174240" h="1866264">
                  <a:moveTo>
                    <a:pt x="38512" y="1672888"/>
                  </a:moveTo>
                  <a:lnTo>
                    <a:pt x="64385" y="1672888"/>
                  </a:lnTo>
                  <a:lnTo>
                    <a:pt x="64385" y="1647225"/>
                  </a:lnTo>
                  <a:lnTo>
                    <a:pt x="38512" y="1647225"/>
                  </a:lnTo>
                  <a:lnTo>
                    <a:pt x="38512" y="1672888"/>
                  </a:lnTo>
                </a:path>
                <a:path w="2174240" h="1866264">
                  <a:moveTo>
                    <a:pt x="160847" y="1692315"/>
                  </a:moveTo>
                  <a:lnTo>
                    <a:pt x="186502" y="1692315"/>
                  </a:lnTo>
                  <a:lnTo>
                    <a:pt x="186502" y="1666478"/>
                  </a:lnTo>
                  <a:lnTo>
                    <a:pt x="160847" y="1666478"/>
                  </a:lnTo>
                  <a:lnTo>
                    <a:pt x="160847" y="1692315"/>
                  </a:lnTo>
                </a:path>
                <a:path w="2174240" h="1866264">
                  <a:moveTo>
                    <a:pt x="2135165" y="57947"/>
                  </a:moveTo>
                  <a:lnTo>
                    <a:pt x="2160821" y="57947"/>
                  </a:lnTo>
                  <a:lnTo>
                    <a:pt x="2160821" y="32233"/>
                  </a:lnTo>
                  <a:lnTo>
                    <a:pt x="2135165" y="32233"/>
                  </a:lnTo>
                  <a:lnTo>
                    <a:pt x="2135165" y="57947"/>
                  </a:lnTo>
                </a:path>
                <a:path w="2174240" h="1866264">
                  <a:moveTo>
                    <a:pt x="1537043" y="540576"/>
                  </a:moveTo>
                  <a:lnTo>
                    <a:pt x="1562698" y="540576"/>
                  </a:lnTo>
                  <a:lnTo>
                    <a:pt x="1562698" y="514717"/>
                  </a:lnTo>
                  <a:lnTo>
                    <a:pt x="1537043" y="514717"/>
                  </a:lnTo>
                  <a:lnTo>
                    <a:pt x="1537043" y="540576"/>
                  </a:lnTo>
                </a:path>
                <a:path w="2174240" h="1866264">
                  <a:moveTo>
                    <a:pt x="2122337" y="83589"/>
                  </a:moveTo>
                  <a:lnTo>
                    <a:pt x="2147993" y="83589"/>
                  </a:lnTo>
                  <a:lnTo>
                    <a:pt x="2147993" y="57947"/>
                  </a:lnTo>
                  <a:lnTo>
                    <a:pt x="2122337" y="57947"/>
                  </a:lnTo>
                  <a:lnTo>
                    <a:pt x="2122337" y="83589"/>
                  </a:lnTo>
                </a:path>
                <a:path w="2174240" h="1866264">
                  <a:moveTo>
                    <a:pt x="566045" y="1344740"/>
                  </a:moveTo>
                  <a:lnTo>
                    <a:pt x="591701" y="1344740"/>
                  </a:lnTo>
                  <a:lnTo>
                    <a:pt x="591701" y="1319098"/>
                  </a:lnTo>
                  <a:lnTo>
                    <a:pt x="566045" y="1319098"/>
                  </a:lnTo>
                  <a:lnTo>
                    <a:pt x="566045" y="1344740"/>
                  </a:lnTo>
                </a:path>
                <a:path w="2174240" h="1866264">
                  <a:moveTo>
                    <a:pt x="1646333" y="469808"/>
                  </a:moveTo>
                  <a:lnTo>
                    <a:pt x="1671988" y="469808"/>
                  </a:lnTo>
                  <a:lnTo>
                    <a:pt x="1671988" y="443949"/>
                  </a:lnTo>
                  <a:lnTo>
                    <a:pt x="1646333" y="443949"/>
                  </a:lnTo>
                  <a:lnTo>
                    <a:pt x="1646333" y="469808"/>
                  </a:lnTo>
                </a:path>
                <a:path w="2174240" h="1866264">
                  <a:moveTo>
                    <a:pt x="1620677" y="456769"/>
                  </a:moveTo>
                  <a:lnTo>
                    <a:pt x="1646333" y="456769"/>
                  </a:lnTo>
                  <a:lnTo>
                    <a:pt x="1646333" y="431128"/>
                  </a:lnTo>
                  <a:lnTo>
                    <a:pt x="1620677" y="431128"/>
                  </a:lnTo>
                  <a:lnTo>
                    <a:pt x="1620677" y="456769"/>
                  </a:lnTo>
                </a:path>
                <a:path w="2174240" h="1866264">
                  <a:moveTo>
                    <a:pt x="932470" y="1023060"/>
                  </a:moveTo>
                  <a:lnTo>
                    <a:pt x="958198" y="1023060"/>
                  </a:lnTo>
                  <a:lnTo>
                    <a:pt x="958198" y="997418"/>
                  </a:lnTo>
                  <a:lnTo>
                    <a:pt x="932470" y="997418"/>
                  </a:lnTo>
                  <a:lnTo>
                    <a:pt x="932470" y="1023060"/>
                  </a:lnTo>
                </a:path>
                <a:path w="2174240" h="1866264">
                  <a:moveTo>
                    <a:pt x="160847" y="1705151"/>
                  </a:moveTo>
                  <a:lnTo>
                    <a:pt x="186502" y="1705151"/>
                  </a:lnTo>
                  <a:lnTo>
                    <a:pt x="186502" y="1679487"/>
                  </a:lnTo>
                  <a:lnTo>
                    <a:pt x="160847" y="1679487"/>
                  </a:lnTo>
                  <a:lnTo>
                    <a:pt x="160847" y="1705151"/>
                  </a:lnTo>
                </a:path>
                <a:path w="2174240" h="1866264">
                  <a:moveTo>
                    <a:pt x="289414" y="1544224"/>
                  </a:moveTo>
                  <a:lnTo>
                    <a:pt x="315143" y="1544224"/>
                  </a:lnTo>
                  <a:lnTo>
                    <a:pt x="315143" y="1518509"/>
                  </a:lnTo>
                  <a:lnTo>
                    <a:pt x="289414" y="1518509"/>
                  </a:lnTo>
                  <a:lnTo>
                    <a:pt x="289414" y="1544224"/>
                  </a:lnTo>
                </a:path>
                <a:path w="2174240" h="1866264">
                  <a:moveTo>
                    <a:pt x="1466236" y="572664"/>
                  </a:moveTo>
                  <a:lnTo>
                    <a:pt x="1492109" y="572664"/>
                  </a:lnTo>
                  <a:lnTo>
                    <a:pt x="1492109" y="547022"/>
                  </a:lnTo>
                  <a:lnTo>
                    <a:pt x="1466236" y="547022"/>
                  </a:lnTo>
                  <a:lnTo>
                    <a:pt x="1466236" y="572664"/>
                  </a:lnTo>
                </a:path>
                <a:path w="2174240" h="1866264">
                  <a:moveTo>
                    <a:pt x="1106189" y="855882"/>
                  </a:moveTo>
                  <a:lnTo>
                    <a:pt x="1131844" y="855882"/>
                  </a:lnTo>
                  <a:lnTo>
                    <a:pt x="1131844" y="830023"/>
                  </a:lnTo>
                  <a:lnTo>
                    <a:pt x="1106189" y="830023"/>
                  </a:lnTo>
                  <a:lnTo>
                    <a:pt x="1106189" y="855882"/>
                  </a:lnTo>
                </a:path>
                <a:path w="2174240" h="1866264">
                  <a:moveTo>
                    <a:pt x="1878030" y="340947"/>
                  </a:moveTo>
                  <a:lnTo>
                    <a:pt x="1903685" y="340947"/>
                  </a:lnTo>
                  <a:lnTo>
                    <a:pt x="1903685" y="315305"/>
                  </a:lnTo>
                  <a:lnTo>
                    <a:pt x="1878030" y="315305"/>
                  </a:lnTo>
                  <a:lnTo>
                    <a:pt x="1878030" y="340947"/>
                  </a:lnTo>
                </a:path>
                <a:path w="2174240" h="1866264">
                  <a:moveTo>
                    <a:pt x="32134" y="1808174"/>
                  </a:moveTo>
                  <a:lnTo>
                    <a:pt x="57935" y="1808174"/>
                  </a:lnTo>
                  <a:lnTo>
                    <a:pt x="57935" y="1782329"/>
                  </a:lnTo>
                  <a:lnTo>
                    <a:pt x="32134" y="1782329"/>
                  </a:lnTo>
                  <a:lnTo>
                    <a:pt x="32134" y="1808174"/>
                  </a:lnTo>
                </a:path>
                <a:path w="2174240" h="1866264">
                  <a:moveTo>
                    <a:pt x="1967897" y="212232"/>
                  </a:moveTo>
                  <a:lnTo>
                    <a:pt x="1993697" y="212232"/>
                  </a:lnTo>
                  <a:lnTo>
                    <a:pt x="1993697" y="186590"/>
                  </a:lnTo>
                  <a:lnTo>
                    <a:pt x="1967897" y="186590"/>
                  </a:lnTo>
                  <a:lnTo>
                    <a:pt x="1967897" y="212232"/>
                  </a:lnTo>
                </a:path>
                <a:path w="2174240" h="1866264">
                  <a:moveTo>
                    <a:pt x="2115887" y="83589"/>
                  </a:moveTo>
                  <a:lnTo>
                    <a:pt x="2141543" y="83589"/>
                  </a:lnTo>
                  <a:lnTo>
                    <a:pt x="2141543" y="57947"/>
                  </a:lnTo>
                  <a:lnTo>
                    <a:pt x="2115887" y="57947"/>
                  </a:lnTo>
                  <a:lnTo>
                    <a:pt x="2115887" y="83589"/>
                  </a:lnTo>
                </a:path>
                <a:path w="2174240" h="1866264">
                  <a:moveTo>
                    <a:pt x="192952" y="1627979"/>
                  </a:moveTo>
                  <a:lnTo>
                    <a:pt x="218608" y="1627979"/>
                  </a:lnTo>
                  <a:lnTo>
                    <a:pt x="218608" y="1602135"/>
                  </a:lnTo>
                  <a:lnTo>
                    <a:pt x="192952" y="1602135"/>
                  </a:lnTo>
                  <a:lnTo>
                    <a:pt x="192952" y="1627979"/>
                  </a:lnTo>
                </a:path>
                <a:path w="2174240" h="1866264">
                  <a:moveTo>
                    <a:pt x="1215479" y="862256"/>
                  </a:moveTo>
                  <a:lnTo>
                    <a:pt x="1241207" y="862256"/>
                  </a:lnTo>
                  <a:lnTo>
                    <a:pt x="1241207" y="836469"/>
                  </a:lnTo>
                  <a:lnTo>
                    <a:pt x="1215479" y="836469"/>
                  </a:lnTo>
                  <a:lnTo>
                    <a:pt x="1215479" y="862256"/>
                  </a:lnTo>
                </a:path>
                <a:path w="2174240" h="1866264">
                  <a:moveTo>
                    <a:pt x="283037" y="1557189"/>
                  </a:moveTo>
                  <a:lnTo>
                    <a:pt x="308692" y="1557189"/>
                  </a:lnTo>
                  <a:lnTo>
                    <a:pt x="308692" y="1531403"/>
                  </a:lnTo>
                  <a:lnTo>
                    <a:pt x="283037" y="1531403"/>
                  </a:lnTo>
                  <a:lnTo>
                    <a:pt x="283037" y="1557189"/>
                  </a:lnTo>
                </a:path>
                <a:path w="2174240" h="1866264">
                  <a:moveTo>
                    <a:pt x="527344" y="1434920"/>
                  </a:moveTo>
                  <a:lnTo>
                    <a:pt x="553000" y="1434920"/>
                  </a:lnTo>
                  <a:lnTo>
                    <a:pt x="553000" y="1409134"/>
                  </a:lnTo>
                  <a:lnTo>
                    <a:pt x="527344" y="1409134"/>
                  </a:lnTo>
                  <a:lnTo>
                    <a:pt x="527344" y="1434920"/>
                  </a:lnTo>
                </a:path>
                <a:path w="2174240" h="1866264">
                  <a:moveTo>
                    <a:pt x="803903" y="1184008"/>
                  </a:moveTo>
                  <a:lnTo>
                    <a:pt x="829558" y="1184008"/>
                  </a:lnTo>
                  <a:lnTo>
                    <a:pt x="829558" y="1158149"/>
                  </a:lnTo>
                  <a:lnTo>
                    <a:pt x="803903" y="1158149"/>
                  </a:lnTo>
                  <a:lnTo>
                    <a:pt x="803903" y="1184008"/>
                  </a:lnTo>
                </a:path>
                <a:path w="2174240" h="1866264">
                  <a:moveTo>
                    <a:pt x="295865" y="1537777"/>
                  </a:moveTo>
                  <a:lnTo>
                    <a:pt x="321520" y="1537777"/>
                  </a:lnTo>
                  <a:lnTo>
                    <a:pt x="321520" y="1512135"/>
                  </a:lnTo>
                  <a:lnTo>
                    <a:pt x="295865" y="1512135"/>
                  </a:lnTo>
                  <a:lnTo>
                    <a:pt x="295865" y="1537777"/>
                  </a:lnTo>
                </a:path>
                <a:path w="2174240" h="1866264">
                  <a:moveTo>
                    <a:pt x="276587" y="1576457"/>
                  </a:moveTo>
                  <a:lnTo>
                    <a:pt x="302242" y="1576457"/>
                  </a:lnTo>
                  <a:lnTo>
                    <a:pt x="302242" y="1550815"/>
                  </a:lnTo>
                  <a:lnTo>
                    <a:pt x="276587" y="1550815"/>
                  </a:lnTo>
                  <a:lnTo>
                    <a:pt x="276587" y="1576457"/>
                  </a:lnTo>
                </a:path>
                <a:path w="2174240" h="1866264">
                  <a:moveTo>
                    <a:pt x="385876" y="1415508"/>
                  </a:moveTo>
                  <a:lnTo>
                    <a:pt x="411605" y="1415508"/>
                  </a:lnTo>
                  <a:lnTo>
                    <a:pt x="411605" y="1389866"/>
                  </a:lnTo>
                  <a:lnTo>
                    <a:pt x="385876" y="1389866"/>
                  </a:lnTo>
                  <a:lnTo>
                    <a:pt x="385876" y="1415508"/>
                  </a:lnTo>
                </a:path>
                <a:path w="2174240" h="1866264">
                  <a:moveTo>
                    <a:pt x="1922963" y="302485"/>
                  </a:moveTo>
                  <a:lnTo>
                    <a:pt x="1948619" y="302485"/>
                  </a:lnTo>
                  <a:lnTo>
                    <a:pt x="1948619" y="276626"/>
                  </a:lnTo>
                  <a:lnTo>
                    <a:pt x="1922963" y="276626"/>
                  </a:lnTo>
                  <a:lnTo>
                    <a:pt x="1922963" y="302485"/>
                  </a:lnTo>
                </a:path>
                <a:path w="2174240" h="1866264">
                  <a:moveTo>
                    <a:pt x="437260" y="1422100"/>
                  </a:moveTo>
                  <a:lnTo>
                    <a:pt x="463133" y="1422100"/>
                  </a:lnTo>
                  <a:lnTo>
                    <a:pt x="463133" y="1396241"/>
                  </a:lnTo>
                  <a:lnTo>
                    <a:pt x="437260" y="1396241"/>
                  </a:lnTo>
                  <a:lnTo>
                    <a:pt x="437260" y="1422100"/>
                  </a:lnTo>
                </a:path>
                <a:path w="2174240" h="1866264">
                  <a:moveTo>
                    <a:pt x="83663" y="1769494"/>
                  </a:moveTo>
                  <a:lnTo>
                    <a:pt x="109318" y="1769494"/>
                  </a:lnTo>
                  <a:lnTo>
                    <a:pt x="109318" y="1743830"/>
                  </a:lnTo>
                  <a:lnTo>
                    <a:pt x="83663" y="1743830"/>
                  </a:lnTo>
                  <a:lnTo>
                    <a:pt x="83663" y="1769494"/>
                  </a:lnTo>
                </a:path>
                <a:path w="2174240" h="1866264">
                  <a:moveTo>
                    <a:pt x="44962" y="1737232"/>
                  </a:moveTo>
                  <a:lnTo>
                    <a:pt x="70762" y="1737232"/>
                  </a:lnTo>
                  <a:lnTo>
                    <a:pt x="70762" y="1711568"/>
                  </a:lnTo>
                  <a:lnTo>
                    <a:pt x="44962" y="1711568"/>
                  </a:lnTo>
                  <a:lnTo>
                    <a:pt x="44962" y="1737232"/>
                  </a:lnTo>
                </a:path>
                <a:path w="2174240" h="1866264">
                  <a:moveTo>
                    <a:pt x="791075" y="1158149"/>
                  </a:moveTo>
                  <a:lnTo>
                    <a:pt x="816730" y="1158149"/>
                  </a:lnTo>
                  <a:lnTo>
                    <a:pt x="816730" y="1132508"/>
                  </a:lnTo>
                  <a:lnTo>
                    <a:pt x="791075" y="1132508"/>
                  </a:lnTo>
                  <a:lnTo>
                    <a:pt x="791075" y="1158149"/>
                  </a:lnTo>
                </a:path>
                <a:path w="2174240" h="1866264">
                  <a:moveTo>
                    <a:pt x="405154" y="1460635"/>
                  </a:moveTo>
                  <a:lnTo>
                    <a:pt x="430810" y="1460635"/>
                  </a:lnTo>
                  <a:lnTo>
                    <a:pt x="430810" y="1434920"/>
                  </a:lnTo>
                  <a:lnTo>
                    <a:pt x="405154" y="1434920"/>
                  </a:lnTo>
                  <a:lnTo>
                    <a:pt x="405154" y="1460635"/>
                  </a:lnTo>
                </a:path>
                <a:path w="2174240" h="1866264">
                  <a:moveTo>
                    <a:pt x="0" y="1866099"/>
                  </a:moveTo>
                  <a:lnTo>
                    <a:pt x="25684" y="1866099"/>
                  </a:lnTo>
                  <a:lnTo>
                    <a:pt x="25684" y="1840255"/>
                  </a:lnTo>
                  <a:lnTo>
                    <a:pt x="0" y="1840255"/>
                  </a:lnTo>
                  <a:lnTo>
                    <a:pt x="0" y="1866099"/>
                  </a:lnTo>
                </a:path>
                <a:path w="2174240" h="1866264">
                  <a:moveTo>
                    <a:pt x="0" y="1750241"/>
                  </a:moveTo>
                  <a:lnTo>
                    <a:pt x="25684" y="1750241"/>
                  </a:lnTo>
                  <a:lnTo>
                    <a:pt x="25684" y="1724404"/>
                  </a:lnTo>
                  <a:lnTo>
                    <a:pt x="0" y="1724404"/>
                  </a:lnTo>
                  <a:lnTo>
                    <a:pt x="0" y="1750241"/>
                  </a:lnTo>
                </a:path>
                <a:path w="2174240" h="1866264">
                  <a:moveTo>
                    <a:pt x="643084" y="1293239"/>
                  </a:moveTo>
                  <a:lnTo>
                    <a:pt x="668885" y="1293239"/>
                  </a:lnTo>
                  <a:lnTo>
                    <a:pt x="668885" y="1267597"/>
                  </a:lnTo>
                  <a:lnTo>
                    <a:pt x="643084" y="1267597"/>
                  </a:lnTo>
                  <a:lnTo>
                    <a:pt x="643084" y="1293239"/>
                  </a:lnTo>
                </a:path>
                <a:path w="2174240" h="1866264">
                  <a:moveTo>
                    <a:pt x="559595" y="1415508"/>
                  </a:moveTo>
                  <a:lnTo>
                    <a:pt x="585251" y="1415508"/>
                  </a:lnTo>
                  <a:lnTo>
                    <a:pt x="585251" y="1389866"/>
                  </a:lnTo>
                  <a:lnTo>
                    <a:pt x="559595" y="1389866"/>
                  </a:lnTo>
                  <a:lnTo>
                    <a:pt x="559595" y="1415508"/>
                  </a:lnTo>
                </a:path>
                <a:path w="2174240" h="1866264">
                  <a:moveTo>
                    <a:pt x="51340" y="1717986"/>
                  </a:moveTo>
                  <a:lnTo>
                    <a:pt x="77213" y="1717986"/>
                  </a:lnTo>
                  <a:lnTo>
                    <a:pt x="77213" y="1692315"/>
                  </a:lnTo>
                  <a:lnTo>
                    <a:pt x="51340" y="1692315"/>
                  </a:lnTo>
                  <a:lnTo>
                    <a:pt x="51340" y="1717986"/>
                  </a:lnTo>
                </a:path>
                <a:path w="2174240" h="1866264">
                  <a:moveTo>
                    <a:pt x="12842" y="1795157"/>
                  </a:moveTo>
                  <a:lnTo>
                    <a:pt x="38512" y="1795157"/>
                  </a:lnTo>
                  <a:lnTo>
                    <a:pt x="38512" y="1769494"/>
                  </a:lnTo>
                  <a:lnTo>
                    <a:pt x="12842" y="1769494"/>
                  </a:lnTo>
                  <a:lnTo>
                    <a:pt x="12842" y="1795157"/>
                  </a:lnTo>
                </a:path>
                <a:path w="2174240" h="1866264">
                  <a:moveTo>
                    <a:pt x="951748" y="1010239"/>
                  </a:moveTo>
                  <a:lnTo>
                    <a:pt x="977621" y="1010239"/>
                  </a:lnTo>
                  <a:lnTo>
                    <a:pt x="977621" y="984525"/>
                  </a:lnTo>
                  <a:lnTo>
                    <a:pt x="951748" y="984525"/>
                  </a:lnTo>
                  <a:lnTo>
                    <a:pt x="951748" y="1010239"/>
                  </a:lnTo>
                </a:path>
                <a:path w="2174240" h="1866264">
                  <a:moveTo>
                    <a:pt x="12842" y="1763076"/>
                  </a:moveTo>
                  <a:lnTo>
                    <a:pt x="38512" y="1763076"/>
                  </a:lnTo>
                  <a:lnTo>
                    <a:pt x="38512" y="1737232"/>
                  </a:lnTo>
                  <a:lnTo>
                    <a:pt x="12842" y="1737232"/>
                  </a:lnTo>
                  <a:lnTo>
                    <a:pt x="12842" y="1763076"/>
                  </a:lnTo>
                </a:path>
                <a:path w="2174240" h="1866264">
                  <a:moveTo>
                    <a:pt x="102868" y="1756658"/>
                  </a:moveTo>
                  <a:lnTo>
                    <a:pt x="128596" y="1756658"/>
                  </a:lnTo>
                  <a:lnTo>
                    <a:pt x="128596" y="1730814"/>
                  </a:lnTo>
                  <a:lnTo>
                    <a:pt x="102868" y="1730814"/>
                  </a:lnTo>
                  <a:lnTo>
                    <a:pt x="102868" y="1756658"/>
                  </a:lnTo>
                </a:path>
                <a:path w="2174240" h="1866264">
                  <a:moveTo>
                    <a:pt x="1980869" y="205857"/>
                  </a:moveTo>
                  <a:lnTo>
                    <a:pt x="2006598" y="205857"/>
                  </a:lnTo>
                  <a:lnTo>
                    <a:pt x="2006598" y="180216"/>
                  </a:lnTo>
                  <a:lnTo>
                    <a:pt x="1980869" y="180216"/>
                  </a:lnTo>
                  <a:lnTo>
                    <a:pt x="1980869" y="205857"/>
                  </a:lnTo>
                </a:path>
                <a:path w="2174240" h="1866264">
                  <a:moveTo>
                    <a:pt x="1099739" y="958738"/>
                  </a:moveTo>
                  <a:lnTo>
                    <a:pt x="1125467" y="958738"/>
                  </a:lnTo>
                  <a:lnTo>
                    <a:pt x="1125467" y="933024"/>
                  </a:lnTo>
                  <a:lnTo>
                    <a:pt x="1099739" y="933024"/>
                  </a:lnTo>
                  <a:lnTo>
                    <a:pt x="1099739" y="958738"/>
                  </a:lnTo>
                </a:path>
                <a:path w="2174240" h="1866264">
                  <a:moveTo>
                    <a:pt x="1446958" y="624165"/>
                  </a:moveTo>
                  <a:lnTo>
                    <a:pt x="1472831" y="624165"/>
                  </a:lnTo>
                  <a:lnTo>
                    <a:pt x="1472831" y="598523"/>
                  </a:lnTo>
                  <a:lnTo>
                    <a:pt x="1446958" y="598523"/>
                  </a:lnTo>
                  <a:lnTo>
                    <a:pt x="1446958" y="624165"/>
                  </a:lnTo>
                </a:path>
                <a:path w="2174240" h="1866264">
                  <a:moveTo>
                    <a:pt x="1813601" y="302485"/>
                  </a:moveTo>
                  <a:lnTo>
                    <a:pt x="1839329" y="302485"/>
                  </a:lnTo>
                  <a:lnTo>
                    <a:pt x="1839329" y="276626"/>
                  </a:lnTo>
                  <a:lnTo>
                    <a:pt x="1813601" y="276626"/>
                  </a:lnTo>
                  <a:lnTo>
                    <a:pt x="1813601" y="302485"/>
                  </a:lnTo>
                </a:path>
                <a:path w="2174240" h="1866264">
                  <a:moveTo>
                    <a:pt x="771797" y="1196829"/>
                  </a:moveTo>
                  <a:lnTo>
                    <a:pt x="797525" y="1196829"/>
                  </a:lnTo>
                  <a:lnTo>
                    <a:pt x="797525" y="1171188"/>
                  </a:lnTo>
                  <a:lnTo>
                    <a:pt x="771797" y="1171188"/>
                  </a:lnTo>
                  <a:lnTo>
                    <a:pt x="771797" y="1196829"/>
                  </a:lnTo>
                </a:path>
                <a:path w="2174240" h="1866264">
                  <a:moveTo>
                    <a:pt x="1820051" y="386074"/>
                  </a:moveTo>
                  <a:lnTo>
                    <a:pt x="1845707" y="386074"/>
                  </a:lnTo>
                  <a:lnTo>
                    <a:pt x="1845707" y="360359"/>
                  </a:lnTo>
                  <a:lnTo>
                    <a:pt x="1820051" y="360359"/>
                  </a:lnTo>
                  <a:lnTo>
                    <a:pt x="1820051" y="386074"/>
                  </a:lnTo>
                </a:path>
                <a:path w="2174240" h="1866264">
                  <a:moveTo>
                    <a:pt x="2147993" y="25858"/>
                  </a:moveTo>
                  <a:lnTo>
                    <a:pt x="2173649" y="25858"/>
                  </a:lnTo>
                  <a:lnTo>
                    <a:pt x="2173649" y="0"/>
                  </a:lnTo>
                  <a:lnTo>
                    <a:pt x="2147993" y="0"/>
                  </a:lnTo>
                  <a:lnTo>
                    <a:pt x="2147993" y="25858"/>
                  </a:lnTo>
                </a:path>
                <a:path w="2174240" h="1866264">
                  <a:moveTo>
                    <a:pt x="0" y="1795157"/>
                  </a:moveTo>
                  <a:lnTo>
                    <a:pt x="25684" y="1795157"/>
                  </a:lnTo>
                  <a:lnTo>
                    <a:pt x="25684" y="1769494"/>
                  </a:lnTo>
                  <a:lnTo>
                    <a:pt x="0" y="1769494"/>
                  </a:lnTo>
                  <a:lnTo>
                    <a:pt x="0" y="1795157"/>
                  </a:lnTo>
                </a:path>
                <a:path w="2174240" h="1866264">
                  <a:moveTo>
                    <a:pt x="353626" y="1531403"/>
                  </a:moveTo>
                  <a:lnTo>
                    <a:pt x="379499" y="1531403"/>
                  </a:lnTo>
                  <a:lnTo>
                    <a:pt x="379499" y="1505689"/>
                  </a:lnTo>
                  <a:lnTo>
                    <a:pt x="353626" y="1505689"/>
                  </a:lnTo>
                  <a:lnTo>
                    <a:pt x="353626" y="1531403"/>
                  </a:lnTo>
                </a:path>
                <a:path w="2174240" h="1866264">
                  <a:moveTo>
                    <a:pt x="1974274" y="231716"/>
                  </a:moveTo>
                  <a:lnTo>
                    <a:pt x="2000147" y="231716"/>
                  </a:lnTo>
                  <a:lnTo>
                    <a:pt x="2000147" y="205857"/>
                  </a:lnTo>
                  <a:lnTo>
                    <a:pt x="1974274" y="205857"/>
                  </a:lnTo>
                  <a:lnTo>
                    <a:pt x="1974274" y="231716"/>
                  </a:lnTo>
                </a:path>
                <a:path w="2174240" h="1866264">
                  <a:moveTo>
                    <a:pt x="488789" y="1370599"/>
                  </a:moveTo>
                  <a:lnTo>
                    <a:pt x="514517" y="1370599"/>
                  </a:lnTo>
                  <a:lnTo>
                    <a:pt x="514517" y="1344740"/>
                  </a:lnTo>
                  <a:lnTo>
                    <a:pt x="488789" y="1344740"/>
                  </a:lnTo>
                  <a:lnTo>
                    <a:pt x="488789" y="1370599"/>
                  </a:lnTo>
                </a:path>
                <a:path w="2174240" h="1866264">
                  <a:moveTo>
                    <a:pt x="83663" y="1763076"/>
                  </a:moveTo>
                  <a:lnTo>
                    <a:pt x="109318" y="1763076"/>
                  </a:lnTo>
                  <a:lnTo>
                    <a:pt x="109318" y="1737232"/>
                  </a:lnTo>
                  <a:lnTo>
                    <a:pt x="83663" y="1737232"/>
                  </a:lnTo>
                  <a:lnTo>
                    <a:pt x="83663" y="1763076"/>
                  </a:lnTo>
                </a:path>
                <a:path w="2174240" h="1866264">
                  <a:moveTo>
                    <a:pt x="1987320" y="186590"/>
                  </a:moveTo>
                  <a:lnTo>
                    <a:pt x="2012975" y="186590"/>
                  </a:lnTo>
                  <a:lnTo>
                    <a:pt x="2012975" y="160948"/>
                  </a:lnTo>
                  <a:lnTo>
                    <a:pt x="1987320" y="160948"/>
                  </a:lnTo>
                  <a:lnTo>
                    <a:pt x="1987320" y="186590"/>
                  </a:lnTo>
                </a:path>
                <a:path w="2174240" h="1866264">
                  <a:moveTo>
                    <a:pt x="1209101" y="849435"/>
                  </a:moveTo>
                  <a:lnTo>
                    <a:pt x="1234757" y="849435"/>
                  </a:lnTo>
                  <a:lnTo>
                    <a:pt x="1234757" y="823576"/>
                  </a:lnTo>
                  <a:lnTo>
                    <a:pt x="1209101" y="823576"/>
                  </a:lnTo>
                  <a:lnTo>
                    <a:pt x="1209101" y="849435"/>
                  </a:lnTo>
                </a:path>
                <a:path w="2174240" h="1866264">
                  <a:moveTo>
                    <a:pt x="514517" y="1389866"/>
                  </a:moveTo>
                  <a:lnTo>
                    <a:pt x="540172" y="1389866"/>
                  </a:lnTo>
                  <a:lnTo>
                    <a:pt x="540172" y="1364225"/>
                  </a:lnTo>
                  <a:lnTo>
                    <a:pt x="514517" y="1364225"/>
                  </a:lnTo>
                  <a:lnTo>
                    <a:pt x="514517" y="1389866"/>
                  </a:lnTo>
                </a:path>
                <a:path w="2174240" h="1866264">
                  <a:moveTo>
                    <a:pt x="784625" y="1177562"/>
                  </a:moveTo>
                  <a:lnTo>
                    <a:pt x="810353" y="1177562"/>
                  </a:lnTo>
                  <a:lnTo>
                    <a:pt x="810353" y="1151703"/>
                  </a:lnTo>
                  <a:lnTo>
                    <a:pt x="784625" y="1151703"/>
                  </a:lnTo>
                  <a:lnTo>
                    <a:pt x="784625" y="1177562"/>
                  </a:lnTo>
                </a:path>
                <a:path w="2174240" h="1866264">
                  <a:moveTo>
                    <a:pt x="0" y="1788740"/>
                  </a:moveTo>
                  <a:lnTo>
                    <a:pt x="25684" y="1788740"/>
                  </a:lnTo>
                  <a:lnTo>
                    <a:pt x="25684" y="1763076"/>
                  </a:lnTo>
                  <a:lnTo>
                    <a:pt x="0" y="1763076"/>
                  </a:lnTo>
                  <a:lnTo>
                    <a:pt x="0" y="1788740"/>
                  </a:lnTo>
                </a:path>
                <a:path w="2174240" h="1866264">
                  <a:moveTo>
                    <a:pt x="482411" y="1389866"/>
                  </a:moveTo>
                  <a:lnTo>
                    <a:pt x="508067" y="1389866"/>
                  </a:lnTo>
                  <a:lnTo>
                    <a:pt x="508067" y="1364225"/>
                  </a:lnTo>
                  <a:lnTo>
                    <a:pt x="482411" y="1364225"/>
                  </a:lnTo>
                  <a:lnTo>
                    <a:pt x="482411" y="1389866"/>
                  </a:lnTo>
                </a:path>
                <a:path w="2174240" h="1866264">
                  <a:moveTo>
                    <a:pt x="996899" y="958738"/>
                  </a:moveTo>
                  <a:lnTo>
                    <a:pt x="1022555" y="958738"/>
                  </a:lnTo>
                  <a:lnTo>
                    <a:pt x="1022555" y="933024"/>
                  </a:lnTo>
                  <a:lnTo>
                    <a:pt x="996899" y="933024"/>
                  </a:lnTo>
                  <a:lnTo>
                    <a:pt x="996899" y="958738"/>
                  </a:lnTo>
                </a:path>
                <a:path w="2174240" h="1866264">
                  <a:moveTo>
                    <a:pt x="180125" y="1666478"/>
                  </a:moveTo>
                  <a:lnTo>
                    <a:pt x="205780" y="1666478"/>
                  </a:lnTo>
                  <a:lnTo>
                    <a:pt x="205780" y="1640807"/>
                  </a:lnTo>
                  <a:lnTo>
                    <a:pt x="180125" y="1640807"/>
                  </a:lnTo>
                  <a:lnTo>
                    <a:pt x="180125" y="1666478"/>
                  </a:lnTo>
                </a:path>
                <a:path w="2174240" h="1866264">
                  <a:moveTo>
                    <a:pt x="0" y="1788740"/>
                  </a:moveTo>
                  <a:lnTo>
                    <a:pt x="25684" y="1788740"/>
                  </a:lnTo>
                  <a:lnTo>
                    <a:pt x="25684" y="1763076"/>
                  </a:lnTo>
                  <a:lnTo>
                    <a:pt x="0" y="1763076"/>
                  </a:lnTo>
                  <a:lnTo>
                    <a:pt x="0" y="1788740"/>
                  </a:lnTo>
                </a:path>
                <a:path w="2174240" h="1866264">
                  <a:moveTo>
                    <a:pt x="752374" y="1126061"/>
                  </a:moveTo>
                  <a:lnTo>
                    <a:pt x="778247" y="1126061"/>
                  </a:lnTo>
                  <a:lnTo>
                    <a:pt x="778247" y="1100202"/>
                  </a:lnTo>
                  <a:lnTo>
                    <a:pt x="752374" y="1100202"/>
                  </a:lnTo>
                  <a:lnTo>
                    <a:pt x="752374" y="1126061"/>
                  </a:lnTo>
                </a:path>
                <a:path w="2174240" h="1866264">
                  <a:moveTo>
                    <a:pt x="1980869" y="173769"/>
                  </a:moveTo>
                  <a:lnTo>
                    <a:pt x="2006598" y="173769"/>
                  </a:lnTo>
                  <a:lnTo>
                    <a:pt x="2006598" y="147910"/>
                  </a:lnTo>
                  <a:lnTo>
                    <a:pt x="1980869" y="147910"/>
                  </a:lnTo>
                  <a:lnTo>
                    <a:pt x="1980869" y="173769"/>
                  </a:lnTo>
                </a:path>
                <a:path w="2174240" h="1866264">
                  <a:moveTo>
                    <a:pt x="1086911" y="881523"/>
                  </a:moveTo>
                  <a:lnTo>
                    <a:pt x="1112567" y="881523"/>
                  </a:lnTo>
                  <a:lnTo>
                    <a:pt x="1112567" y="855882"/>
                  </a:lnTo>
                  <a:lnTo>
                    <a:pt x="1086911" y="855882"/>
                  </a:lnTo>
                  <a:lnTo>
                    <a:pt x="1086911" y="881523"/>
                  </a:lnTo>
                </a:path>
                <a:path w="2174240" h="1866264">
                  <a:moveTo>
                    <a:pt x="392327" y="1537777"/>
                  </a:moveTo>
                  <a:lnTo>
                    <a:pt x="417982" y="1537777"/>
                  </a:lnTo>
                  <a:lnTo>
                    <a:pt x="417982" y="1512135"/>
                  </a:lnTo>
                  <a:lnTo>
                    <a:pt x="392327" y="1512135"/>
                  </a:lnTo>
                  <a:lnTo>
                    <a:pt x="392327" y="1537777"/>
                  </a:lnTo>
                </a:path>
                <a:path w="2174240" h="1866264">
                  <a:moveTo>
                    <a:pt x="1858534" y="328126"/>
                  </a:moveTo>
                  <a:lnTo>
                    <a:pt x="1884407" y="328126"/>
                  </a:lnTo>
                  <a:lnTo>
                    <a:pt x="1884407" y="302485"/>
                  </a:lnTo>
                  <a:lnTo>
                    <a:pt x="1858534" y="302485"/>
                  </a:lnTo>
                  <a:lnTo>
                    <a:pt x="1858534" y="328126"/>
                  </a:lnTo>
                </a:path>
                <a:path w="2174240" h="1866264">
                  <a:moveTo>
                    <a:pt x="791075" y="1196829"/>
                  </a:moveTo>
                  <a:lnTo>
                    <a:pt x="816730" y="1196829"/>
                  </a:lnTo>
                  <a:lnTo>
                    <a:pt x="816730" y="1171188"/>
                  </a:lnTo>
                  <a:lnTo>
                    <a:pt x="791075" y="1171188"/>
                  </a:lnTo>
                  <a:lnTo>
                    <a:pt x="791075" y="1196829"/>
                  </a:lnTo>
                </a:path>
                <a:path w="2174240" h="1866264">
                  <a:moveTo>
                    <a:pt x="353626" y="1454188"/>
                  </a:moveTo>
                  <a:lnTo>
                    <a:pt x="379499" y="1454188"/>
                  </a:lnTo>
                  <a:lnTo>
                    <a:pt x="379499" y="1428546"/>
                  </a:lnTo>
                  <a:lnTo>
                    <a:pt x="353626" y="1428546"/>
                  </a:lnTo>
                  <a:lnTo>
                    <a:pt x="353626" y="1454188"/>
                  </a:lnTo>
                </a:path>
                <a:path w="2174240" h="1866264">
                  <a:moveTo>
                    <a:pt x="1061038" y="939471"/>
                  </a:moveTo>
                  <a:lnTo>
                    <a:pt x="1086911" y="939471"/>
                  </a:lnTo>
                  <a:lnTo>
                    <a:pt x="1086911" y="913829"/>
                  </a:lnTo>
                  <a:lnTo>
                    <a:pt x="1061038" y="913829"/>
                  </a:lnTo>
                  <a:lnTo>
                    <a:pt x="1061038" y="939471"/>
                  </a:lnTo>
                </a:path>
                <a:path w="2174240" h="1866264">
                  <a:moveTo>
                    <a:pt x="186502" y="1563636"/>
                  </a:moveTo>
                  <a:lnTo>
                    <a:pt x="212230" y="1563636"/>
                  </a:lnTo>
                  <a:lnTo>
                    <a:pt x="212230" y="1537777"/>
                  </a:lnTo>
                  <a:lnTo>
                    <a:pt x="186502" y="1537777"/>
                  </a:lnTo>
                  <a:lnTo>
                    <a:pt x="186502" y="1563636"/>
                  </a:lnTo>
                </a:path>
                <a:path w="2174240" h="1866264">
                  <a:moveTo>
                    <a:pt x="141424" y="1705151"/>
                  </a:moveTo>
                  <a:lnTo>
                    <a:pt x="167297" y="1705151"/>
                  </a:lnTo>
                  <a:lnTo>
                    <a:pt x="167297" y="1679487"/>
                  </a:lnTo>
                  <a:lnTo>
                    <a:pt x="141424" y="1679487"/>
                  </a:lnTo>
                  <a:lnTo>
                    <a:pt x="141424" y="1705151"/>
                  </a:lnTo>
                </a:path>
                <a:path w="2174240" h="1866264">
                  <a:moveTo>
                    <a:pt x="1241207" y="797934"/>
                  </a:moveTo>
                  <a:lnTo>
                    <a:pt x="1266862" y="797934"/>
                  </a:lnTo>
                  <a:lnTo>
                    <a:pt x="1266862" y="772075"/>
                  </a:lnTo>
                  <a:lnTo>
                    <a:pt x="1241207" y="772075"/>
                  </a:lnTo>
                  <a:lnTo>
                    <a:pt x="1241207" y="797934"/>
                  </a:lnTo>
                </a:path>
                <a:path w="2174240" h="1866264">
                  <a:moveTo>
                    <a:pt x="6421" y="1750241"/>
                  </a:moveTo>
                  <a:lnTo>
                    <a:pt x="32134" y="1750241"/>
                  </a:lnTo>
                  <a:lnTo>
                    <a:pt x="32134" y="1724404"/>
                  </a:lnTo>
                  <a:lnTo>
                    <a:pt x="6421" y="1724404"/>
                  </a:lnTo>
                  <a:lnTo>
                    <a:pt x="6421" y="1750241"/>
                  </a:lnTo>
                </a:path>
                <a:path w="2174240" h="1866264">
                  <a:moveTo>
                    <a:pt x="1311941" y="733613"/>
                  </a:moveTo>
                  <a:lnTo>
                    <a:pt x="1337669" y="733613"/>
                  </a:lnTo>
                  <a:lnTo>
                    <a:pt x="1337669" y="707754"/>
                  </a:lnTo>
                  <a:lnTo>
                    <a:pt x="1311941" y="707754"/>
                  </a:lnTo>
                  <a:lnTo>
                    <a:pt x="1311941" y="733613"/>
                  </a:lnTo>
                </a:path>
                <a:path w="2174240" h="1866264">
                  <a:moveTo>
                    <a:pt x="6421" y="1795157"/>
                  </a:moveTo>
                  <a:lnTo>
                    <a:pt x="32134" y="1795157"/>
                  </a:lnTo>
                  <a:lnTo>
                    <a:pt x="32134" y="1769494"/>
                  </a:lnTo>
                  <a:lnTo>
                    <a:pt x="6421" y="1769494"/>
                  </a:lnTo>
                  <a:lnTo>
                    <a:pt x="6421" y="1795157"/>
                  </a:lnTo>
                </a:path>
                <a:path w="2174240" h="1866264">
                  <a:moveTo>
                    <a:pt x="604529" y="1248330"/>
                  </a:moveTo>
                  <a:lnTo>
                    <a:pt x="630184" y="1248330"/>
                  </a:lnTo>
                  <a:lnTo>
                    <a:pt x="630184" y="1222471"/>
                  </a:lnTo>
                  <a:lnTo>
                    <a:pt x="604529" y="1222471"/>
                  </a:lnTo>
                  <a:lnTo>
                    <a:pt x="604529" y="1248330"/>
                  </a:lnTo>
                </a:path>
                <a:path w="2174240" h="1866264">
                  <a:moveTo>
                    <a:pt x="463133" y="1467009"/>
                  </a:moveTo>
                  <a:lnTo>
                    <a:pt x="488789" y="1467009"/>
                  </a:lnTo>
                  <a:lnTo>
                    <a:pt x="488789" y="1441367"/>
                  </a:lnTo>
                  <a:lnTo>
                    <a:pt x="463133" y="1441367"/>
                  </a:lnTo>
                  <a:lnTo>
                    <a:pt x="463133" y="1467009"/>
                  </a:lnTo>
                </a:path>
                <a:path w="2174240" h="1866264">
                  <a:moveTo>
                    <a:pt x="70762" y="1737232"/>
                  </a:moveTo>
                  <a:lnTo>
                    <a:pt x="96490" y="1737232"/>
                  </a:lnTo>
                  <a:lnTo>
                    <a:pt x="96490" y="1711568"/>
                  </a:lnTo>
                  <a:lnTo>
                    <a:pt x="70762" y="1711568"/>
                  </a:lnTo>
                  <a:lnTo>
                    <a:pt x="70762" y="1737232"/>
                  </a:lnTo>
                </a:path>
                <a:path w="2174240" h="1866264">
                  <a:moveTo>
                    <a:pt x="25684" y="1698733"/>
                  </a:moveTo>
                  <a:lnTo>
                    <a:pt x="51340" y="1698733"/>
                  </a:lnTo>
                  <a:lnTo>
                    <a:pt x="51340" y="1672888"/>
                  </a:lnTo>
                  <a:lnTo>
                    <a:pt x="25684" y="1672888"/>
                  </a:lnTo>
                  <a:lnTo>
                    <a:pt x="25684" y="1698733"/>
                  </a:lnTo>
                </a:path>
                <a:path w="2174240" h="1866264">
                  <a:moveTo>
                    <a:pt x="546550" y="1370599"/>
                  </a:moveTo>
                  <a:lnTo>
                    <a:pt x="572423" y="1370599"/>
                  </a:lnTo>
                  <a:lnTo>
                    <a:pt x="572423" y="1344740"/>
                  </a:lnTo>
                  <a:lnTo>
                    <a:pt x="546550" y="1344740"/>
                  </a:lnTo>
                  <a:lnTo>
                    <a:pt x="546550" y="1370599"/>
                  </a:lnTo>
                </a:path>
                <a:path w="2174240" h="1866264">
                  <a:moveTo>
                    <a:pt x="514517" y="1415508"/>
                  </a:moveTo>
                  <a:lnTo>
                    <a:pt x="540172" y="1415508"/>
                  </a:lnTo>
                  <a:lnTo>
                    <a:pt x="540172" y="1389866"/>
                  </a:lnTo>
                  <a:lnTo>
                    <a:pt x="514517" y="1389866"/>
                  </a:lnTo>
                  <a:lnTo>
                    <a:pt x="514517" y="1415508"/>
                  </a:lnTo>
                </a:path>
                <a:path w="2174240" h="1866264">
                  <a:moveTo>
                    <a:pt x="64385" y="1711568"/>
                  </a:moveTo>
                  <a:lnTo>
                    <a:pt x="90040" y="1711568"/>
                  </a:lnTo>
                  <a:lnTo>
                    <a:pt x="90040" y="1685905"/>
                  </a:lnTo>
                  <a:lnTo>
                    <a:pt x="64385" y="1685905"/>
                  </a:lnTo>
                  <a:lnTo>
                    <a:pt x="64385" y="1711568"/>
                  </a:lnTo>
                </a:path>
                <a:path w="2174240" h="1866264">
                  <a:moveTo>
                    <a:pt x="128596" y="1692315"/>
                  </a:moveTo>
                  <a:lnTo>
                    <a:pt x="154469" y="1692315"/>
                  </a:lnTo>
                  <a:lnTo>
                    <a:pt x="154469" y="1666478"/>
                  </a:lnTo>
                  <a:lnTo>
                    <a:pt x="128596" y="1666478"/>
                  </a:lnTo>
                  <a:lnTo>
                    <a:pt x="128596" y="1692315"/>
                  </a:lnTo>
                </a:path>
              </a:pathLst>
            </a:custGeom>
            <a:ln w="6418">
              <a:solidFill>
                <a:srgbClr val="FF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object 45"/>
            <p:cNvSpPr/>
            <p:nvPr/>
          </p:nvSpPr>
          <p:spPr>
            <a:xfrm>
              <a:off x="7523518" y="2545201"/>
              <a:ext cx="2688590" cy="2149475"/>
            </a:xfrm>
            <a:custGeom>
              <a:avLst/>
              <a:gdLst/>
              <a:ahLst/>
              <a:cxnLst/>
              <a:rect l="l" t="t" r="r" b="b"/>
              <a:pathLst>
                <a:path w="2688590" h="2149475">
                  <a:moveTo>
                    <a:pt x="0" y="2149121"/>
                  </a:moveTo>
                  <a:lnTo>
                    <a:pt x="2688173" y="2149121"/>
                  </a:lnTo>
                </a:path>
                <a:path w="2688590" h="2149475">
                  <a:moveTo>
                    <a:pt x="0" y="2149121"/>
                  </a:moveTo>
                  <a:lnTo>
                    <a:pt x="0" y="0"/>
                  </a:lnTo>
                </a:path>
              </a:pathLst>
            </a:custGeom>
            <a:ln w="6418">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6" name="object 46"/>
          <p:cNvSpPr/>
          <p:nvPr/>
        </p:nvSpPr>
        <p:spPr>
          <a:xfrm>
            <a:off x="7515254" y="5051747"/>
            <a:ext cx="1349375" cy="812800"/>
          </a:xfrm>
          <a:custGeom>
            <a:avLst/>
            <a:gdLst/>
            <a:ahLst/>
            <a:cxnLst/>
            <a:rect l="l" t="t" r="r" b="b"/>
            <a:pathLst>
              <a:path w="1349375" h="812800">
                <a:moveTo>
                  <a:pt x="1292225" y="784224"/>
                </a:moveTo>
                <a:lnTo>
                  <a:pt x="0" y="784224"/>
                </a:lnTo>
                <a:lnTo>
                  <a:pt x="0" y="812799"/>
                </a:lnTo>
                <a:lnTo>
                  <a:pt x="1314403" y="812799"/>
                </a:lnTo>
                <a:lnTo>
                  <a:pt x="1320800" y="806402"/>
                </a:lnTo>
                <a:lnTo>
                  <a:pt x="1320800" y="798512"/>
                </a:lnTo>
                <a:lnTo>
                  <a:pt x="1292225" y="798512"/>
                </a:lnTo>
                <a:lnTo>
                  <a:pt x="1292225" y="784224"/>
                </a:lnTo>
                <a:close/>
              </a:path>
              <a:path w="1349375" h="812800">
                <a:moveTo>
                  <a:pt x="1320800" y="71437"/>
                </a:moveTo>
                <a:lnTo>
                  <a:pt x="1292225" y="71437"/>
                </a:lnTo>
                <a:lnTo>
                  <a:pt x="1292225" y="798512"/>
                </a:lnTo>
                <a:lnTo>
                  <a:pt x="1306512" y="784224"/>
                </a:lnTo>
                <a:lnTo>
                  <a:pt x="1320800" y="784224"/>
                </a:lnTo>
                <a:lnTo>
                  <a:pt x="1320800" y="71437"/>
                </a:lnTo>
                <a:close/>
              </a:path>
              <a:path w="1349375" h="812800">
                <a:moveTo>
                  <a:pt x="1320800" y="784224"/>
                </a:moveTo>
                <a:lnTo>
                  <a:pt x="1306512" y="784224"/>
                </a:lnTo>
                <a:lnTo>
                  <a:pt x="1292225" y="798512"/>
                </a:lnTo>
                <a:lnTo>
                  <a:pt x="1320800" y="798512"/>
                </a:lnTo>
                <a:lnTo>
                  <a:pt x="1320800" y="784224"/>
                </a:lnTo>
                <a:close/>
              </a:path>
              <a:path w="1349375" h="812800">
                <a:moveTo>
                  <a:pt x="1306512" y="0"/>
                </a:moveTo>
                <a:lnTo>
                  <a:pt x="1263650" y="85725"/>
                </a:lnTo>
                <a:lnTo>
                  <a:pt x="1292225" y="85725"/>
                </a:lnTo>
                <a:lnTo>
                  <a:pt x="1292225" y="71437"/>
                </a:lnTo>
                <a:lnTo>
                  <a:pt x="1342231" y="71437"/>
                </a:lnTo>
                <a:lnTo>
                  <a:pt x="1306512" y="0"/>
                </a:lnTo>
                <a:close/>
              </a:path>
              <a:path w="1349375" h="812800">
                <a:moveTo>
                  <a:pt x="1342231" y="71437"/>
                </a:moveTo>
                <a:lnTo>
                  <a:pt x="1320800" y="71437"/>
                </a:lnTo>
                <a:lnTo>
                  <a:pt x="1320800" y="85725"/>
                </a:lnTo>
                <a:lnTo>
                  <a:pt x="1349375" y="85725"/>
                </a:lnTo>
                <a:lnTo>
                  <a:pt x="1342231" y="71437"/>
                </a:lnTo>
                <a:close/>
              </a:path>
            </a:pathLst>
          </a:custGeom>
          <a:solidFill>
            <a:srgbClr val="0070C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Slide Background">
            <a:extLst>
              <a:ext uri="{FF2B5EF4-FFF2-40B4-BE49-F238E27FC236}">
                <a16:creationId xmlns:a16="http://schemas.microsoft.com/office/drawing/2014/main" id="{90D0877E-6CD0-4206-8A18-56CEE73EF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18AC0D4-F32D-4067-9F63-E553F4AFF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2806021"/>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txBox="1">
            <a:spLocks noGrp="1"/>
          </p:cNvSpPr>
          <p:nvPr>
            <p:ph type="title"/>
          </p:nvPr>
        </p:nvSpPr>
        <p:spPr>
          <a:xfrm>
            <a:off x="761802" y="342306"/>
            <a:ext cx="4703816" cy="2121408"/>
          </a:xfrm>
          <a:prstGeom prst="rect">
            <a:avLst/>
          </a:prstGeom>
        </p:spPr>
        <p:txBody>
          <a:bodyPr vert="horz" lIns="91440" tIns="45720" rIns="91440" bIns="45720" rtlCol="0" anchor="ctr">
            <a:normAutofit/>
          </a:bodyPr>
          <a:lstStyle/>
          <a:p>
            <a:pPr marL="12700" algn="l" rtl="0">
              <a:lnSpc>
                <a:spcPct val="90000"/>
              </a:lnSpc>
              <a:spcBef>
                <a:spcPct val="0"/>
              </a:spcBef>
            </a:pPr>
            <a:r>
              <a:rPr lang="en-US" sz="4000" kern="1200">
                <a:solidFill>
                  <a:schemeClr val="tx1"/>
                </a:solidFill>
                <a:latin typeface="+mj-lt"/>
                <a:ea typeface="+mj-ea"/>
                <a:cs typeface="+mj-cs"/>
              </a:rPr>
              <a:t>Constant</a:t>
            </a:r>
            <a:r>
              <a:rPr lang="en-US" sz="4000" kern="1200" spc="-210">
                <a:solidFill>
                  <a:schemeClr val="tx1"/>
                </a:solidFill>
                <a:latin typeface="+mj-lt"/>
                <a:ea typeface="+mj-ea"/>
                <a:cs typeface="+mj-cs"/>
              </a:rPr>
              <a:t> </a:t>
            </a:r>
            <a:r>
              <a:rPr lang="en-US" sz="4000" kern="1200">
                <a:solidFill>
                  <a:schemeClr val="tx1"/>
                </a:solidFill>
                <a:latin typeface="+mj-lt"/>
                <a:ea typeface="+mj-ea"/>
                <a:cs typeface="+mj-cs"/>
              </a:rPr>
              <a:t>Variance</a:t>
            </a:r>
            <a:r>
              <a:rPr lang="en-US" sz="4000" kern="1200" spc="-195">
                <a:solidFill>
                  <a:schemeClr val="tx1"/>
                </a:solidFill>
                <a:latin typeface="+mj-lt"/>
                <a:ea typeface="+mj-ea"/>
                <a:cs typeface="+mj-cs"/>
              </a:rPr>
              <a:t> </a:t>
            </a:r>
            <a:r>
              <a:rPr lang="en-US" sz="4000" kern="1200" spc="-10">
                <a:solidFill>
                  <a:schemeClr val="tx1"/>
                </a:solidFill>
                <a:latin typeface="+mj-lt"/>
                <a:ea typeface="+mj-ea"/>
                <a:cs typeface="+mj-cs"/>
              </a:rPr>
              <a:t>Assumption</a:t>
            </a:r>
          </a:p>
        </p:txBody>
      </p:sp>
      <p:sp>
        <p:nvSpPr>
          <p:cNvPr id="3" name="object 3"/>
          <p:cNvSpPr txBox="1"/>
          <p:nvPr/>
        </p:nvSpPr>
        <p:spPr>
          <a:xfrm>
            <a:off x="5465618" y="342307"/>
            <a:ext cx="6421582" cy="2121407"/>
          </a:xfrm>
          <a:prstGeom prst="rect">
            <a:avLst/>
          </a:prstGeom>
        </p:spPr>
        <p:txBody>
          <a:bodyPr vert="horz" lIns="91440" tIns="45720" rIns="91440" bIns="45720" rtlCol="0" anchor="ctr">
            <a:normAutofit/>
          </a:bodyPr>
          <a:lstStyle/>
          <a:p>
            <a:pPr marL="236854" marR="0" lvl="0" indent="-228600" fontAlgn="auto">
              <a:lnSpc>
                <a:spcPct val="90000"/>
              </a:lnSpc>
              <a:spcBef>
                <a:spcPts val="720"/>
              </a:spcBef>
              <a:spcAft>
                <a:spcPts val="0"/>
              </a:spcAft>
              <a:buClrTx/>
              <a:buSzTx/>
              <a:buFont typeface="Arial" panose="020B0604020202020204" pitchFamily="34" charset="0"/>
              <a:buChar char="•"/>
              <a:tabLst>
                <a:tab pos="236854" algn="l"/>
              </a:tabLst>
              <a:defRPr/>
            </a:pPr>
            <a:r>
              <a:rPr kumimoji="0" lang="en-US" sz="2400" b="0" i="0" u="none" strike="noStrike" cap="none" spc="0" normalizeH="0" baseline="0" noProof="0" dirty="0">
                <a:ln>
                  <a:noFill/>
                </a:ln>
                <a:effectLst/>
                <a:uLnTx/>
                <a:uFillTx/>
              </a:rPr>
              <a:t>The</a:t>
            </a:r>
            <a:r>
              <a:rPr kumimoji="0" lang="en-US" sz="2400" b="0" i="0" u="none" strike="noStrike" cap="none" spc="-70" normalizeH="0" baseline="0" noProof="0" dirty="0">
                <a:ln>
                  <a:noFill/>
                </a:ln>
                <a:effectLst/>
                <a:uLnTx/>
                <a:uFillTx/>
              </a:rPr>
              <a:t> </a:t>
            </a:r>
            <a:r>
              <a:rPr kumimoji="0" lang="en-US" sz="2400" b="0" i="0" u="none" strike="noStrike" cap="none" spc="0" normalizeH="0" baseline="0" noProof="0" dirty="0">
                <a:ln>
                  <a:noFill/>
                </a:ln>
                <a:effectLst/>
                <a:uLnTx/>
                <a:uFillTx/>
              </a:rPr>
              <a:t>error</a:t>
            </a:r>
            <a:r>
              <a:rPr kumimoji="0" lang="en-US" sz="2400" b="0" i="0" u="none" strike="noStrike" cap="none" spc="-50" normalizeH="0" baseline="0" noProof="0" dirty="0">
                <a:ln>
                  <a:noFill/>
                </a:ln>
                <a:effectLst/>
                <a:uLnTx/>
                <a:uFillTx/>
              </a:rPr>
              <a:t> </a:t>
            </a:r>
            <a:r>
              <a:rPr kumimoji="0" lang="en-US" sz="2400" b="0" i="0" u="none" strike="noStrike" cap="none" spc="0" normalizeH="0" baseline="0" noProof="0" dirty="0">
                <a:ln>
                  <a:noFill/>
                </a:ln>
                <a:effectLst/>
                <a:uLnTx/>
                <a:uFillTx/>
              </a:rPr>
              <a:t>term</a:t>
            </a:r>
            <a:r>
              <a:rPr kumimoji="0" lang="en-US" sz="2400" b="0" i="0" u="none" strike="noStrike" cap="none" spc="-45" normalizeH="0" baseline="0" noProof="0" dirty="0">
                <a:ln>
                  <a:noFill/>
                </a:ln>
                <a:effectLst/>
                <a:uLnTx/>
                <a:uFillTx/>
              </a:rPr>
              <a:t> </a:t>
            </a:r>
            <a:r>
              <a:rPr kumimoji="0" lang="en-US" sz="2400" b="0" i="0" u="none" strike="noStrike" cap="none" spc="0" normalizeH="0" baseline="0" noProof="0" dirty="0">
                <a:ln>
                  <a:noFill/>
                </a:ln>
                <a:effectLst/>
                <a:uLnTx/>
                <a:uFillTx/>
              </a:rPr>
              <a:t>has</a:t>
            </a:r>
            <a:r>
              <a:rPr kumimoji="0" lang="en-US" sz="2400" b="0" i="0" u="none" strike="noStrike" cap="none" spc="-45" normalizeH="0" baseline="0" noProof="0" dirty="0">
                <a:ln>
                  <a:noFill/>
                </a:ln>
                <a:effectLst/>
                <a:uLnTx/>
                <a:uFillTx/>
              </a:rPr>
              <a:t> </a:t>
            </a:r>
            <a:r>
              <a:rPr kumimoji="0" lang="en-US" sz="2400" b="0" i="0" u="none" strike="noStrike" cap="none" spc="0" normalizeH="0" baseline="0" noProof="0" dirty="0">
                <a:ln>
                  <a:noFill/>
                </a:ln>
                <a:effectLst/>
                <a:uLnTx/>
                <a:uFillTx/>
              </a:rPr>
              <a:t>constant</a:t>
            </a:r>
            <a:r>
              <a:rPr kumimoji="0" lang="en-US" sz="2400" b="0" i="0" u="none" strike="noStrike" cap="none" spc="-50" normalizeH="0" baseline="0" noProof="0" dirty="0">
                <a:ln>
                  <a:noFill/>
                </a:ln>
                <a:effectLst/>
                <a:uLnTx/>
                <a:uFillTx/>
              </a:rPr>
              <a:t> </a:t>
            </a:r>
            <a:r>
              <a:rPr kumimoji="0" lang="en-US" sz="2400" b="0" i="0" u="none" strike="noStrike" cap="none" spc="-10" normalizeH="0" baseline="0" noProof="0" dirty="0">
                <a:ln>
                  <a:noFill/>
                </a:ln>
                <a:effectLst/>
                <a:uLnTx/>
                <a:uFillTx/>
              </a:rPr>
              <a:t>variance</a:t>
            </a:r>
            <a:endParaRPr kumimoji="0" lang="en-US" sz="2400" b="0" i="0" u="none" strike="noStrike" cap="none" spc="0" normalizeH="0" baseline="0" noProof="0" dirty="0">
              <a:ln>
                <a:noFill/>
              </a:ln>
              <a:effectLst/>
              <a:uLnTx/>
              <a:uFillTx/>
            </a:endParaRPr>
          </a:p>
          <a:p>
            <a:pPr marL="236220" marR="5080" lvl="0" indent="-228600" fontAlgn="auto">
              <a:lnSpc>
                <a:spcPct val="90000"/>
              </a:lnSpc>
              <a:spcBef>
                <a:spcPts val="1025"/>
              </a:spcBef>
              <a:spcAft>
                <a:spcPts val="0"/>
              </a:spcAft>
              <a:buClrTx/>
              <a:buSzTx/>
              <a:buFont typeface="Arial" panose="020B0604020202020204" pitchFamily="34" charset="0"/>
              <a:buChar char="•"/>
              <a:tabLst>
                <a:tab pos="236854" algn="l"/>
              </a:tabLst>
              <a:defRPr/>
            </a:pPr>
            <a:r>
              <a:rPr kumimoji="0" lang="en-US" sz="2400" b="0" i="0" u="none" strike="noStrike" cap="none" spc="0" normalizeH="0" baseline="0" noProof="0" dirty="0">
                <a:ln>
                  <a:noFill/>
                </a:ln>
                <a:effectLst/>
                <a:uLnTx/>
                <a:uFillTx/>
              </a:rPr>
              <a:t>Homoscedasticity</a:t>
            </a:r>
            <a:r>
              <a:rPr kumimoji="0" lang="en-US" sz="2400" b="0" i="0" u="none" strike="noStrike" cap="none" spc="-60" normalizeH="0" baseline="0" noProof="0" dirty="0">
                <a:ln>
                  <a:noFill/>
                </a:ln>
                <a:effectLst/>
                <a:uLnTx/>
                <a:uFillTx/>
              </a:rPr>
              <a:t> </a:t>
            </a:r>
            <a:r>
              <a:rPr kumimoji="0" lang="en-US" sz="2400" b="0" i="0" u="none" strike="noStrike" cap="none" spc="0" normalizeH="0" baseline="0" noProof="0" dirty="0">
                <a:ln>
                  <a:noFill/>
                </a:ln>
                <a:effectLst/>
                <a:uLnTx/>
                <a:uFillTx/>
              </a:rPr>
              <a:t>–</a:t>
            </a:r>
            <a:r>
              <a:rPr kumimoji="0" lang="en-US" sz="2400" b="0" i="0" u="none" strike="noStrike" cap="none" spc="-40" normalizeH="0" baseline="0" noProof="0" dirty="0">
                <a:ln>
                  <a:noFill/>
                </a:ln>
                <a:effectLst/>
                <a:uLnTx/>
                <a:uFillTx/>
              </a:rPr>
              <a:t> </a:t>
            </a:r>
            <a:r>
              <a:rPr kumimoji="0" lang="en-US" sz="2400" b="0" i="0" u="none" strike="noStrike" cap="none" spc="0" normalizeH="0" baseline="0" noProof="0" dirty="0">
                <a:ln>
                  <a:noFill/>
                </a:ln>
                <a:effectLst/>
                <a:uLnTx/>
                <a:uFillTx/>
              </a:rPr>
              <a:t>the</a:t>
            </a:r>
            <a:r>
              <a:rPr kumimoji="0" lang="en-US" sz="2400" b="0" i="0" u="none" strike="noStrike" cap="none" spc="-55" normalizeH="0" baseline="0" noProof="0" dirty="0">
                <a:ln>
                  <a:noFill/>
                </a:ln>
                <a:effectLst/>
                <a:uLnTx/>
                <a:uFillTx/>
              </a:rPr>
              <a:t> </a:t>
            </a:r>
            <a:r>
              <a:rPr kumimoji="0" lang="en-US" sz="2400" b="0" i="0" u="none" strike="noStrike" cap="none" spc="0" normalizeH="0" baseline="0" noProof="0" dirty="0">
                <a:ln>
                  <a:noFill/>
                </a:ln>
                <a:effectLst/>
                <a:uLnTx/>
                <a:uFillTx/>
              </a:rPr>
              <a:t>variation</a:t>
            </a:r>
            <a:r>
              <a:rPr kumimoji="0" lang="en-US" sz="2400" b="0" i="0" u="none" strike="noStrike" cap="none" spc="-40" normalizeH="0" baseline="0" noProof="0" dirty="0">
                <a:ln>
                  <a:noFill/>
                </a:ln>
                <a:effectLst/>
                <a:uLnTx/>
                <a:uFillTx/>
              </a:rPr>
              <a:t> </a:t>
            </a:r>
            <a:r>
              <a:rPr kumimoji="0" lang="en-US" sz="2400" b="0" i="0" u="none" strike="noStrike" cap="none" spc="0" normalizeH="0" baseline="0" noProof="0" dirty="0">
                <a:ln>
                  <a:noFill/>
                </a:ln>
                <a:effectLst/>
                <a:uLnTx/>
                <a:uFillTx/>
              </a:rPr>
              <a:t>around</a:t>
            </a:r>
            <a:r>
              <a:rPr kumimoji="0" lang="en-US" sz="2400" b="0" i="0" u="none" strike="noStrike" cap="none" spc="-45" normalizeH="0" baseline="0" noProof="0" dirty="0">
                <a:ln>
                  <a:noFill/>
                </a:ln>
                <a:effectLst/>
                <a:uLnTx/>
                <a:uFillTx/>
              </a:rPr>
              <a:t> </a:t>
            </a:r>
            <a:r>
              <a:rPr kumimoji="0" lang="en-US" sz="2400" b="0" i="0" u="none" strike="noStrike" cap="none" spc="0" normalizeH="0" baseline="0" noProof="0" dirty="0">
                <a:ln>
                  <a:noFill/>
                </a:ln>
                <a:effectLst/>
                <a:uLnTx/>
                <a:uFillTx/>
              </a:rPr>
              <a:t>the</a:t>
            </a:r>
            <a:r>
              <a:rPr kumimoji="0" lang="en-US" sz="2400" b="0" i="0" u="none" strike="noStrike" cap="none" spc="-55" normalizeH="0" baseline="0" noProof="0" dirty="0">
                <a:ln>
                  <a:noFill/>
                </a:ln>
                <a:effectLst/>
                <a:uLnTx/>
                <a:uFillTx/>
              </a:rPr>
              <a:t> </a:t>
            </a:r>
            <a:r>
              <a:rPr kumimoji="0" lang="en-US" sz="2400" b="0" i="0" u="none" strike="noStrike" cap="none" spc="0" normalizeH="0" baseline="0" noProof="0" dirty="0">
                <a:ln>
                  <a:noFill/>
                </a:ln>
                <a:effectLst/>
                <a:uLnTx/>
                <a:uFillTx/>
              </a:rPr>
              <a:t>regression</a:t>
            </a:r>
            <a:r>
              <a:rPr kumimoji="0" lang="en-US" sz="2400" b="0" i="0" u="none" strike="noStrike" cap="none" spc="-45" normalizeH="0" baseline="0" noProof="0" dirty="0">
                <a:ln>
                  <a:noFill/>
                </a:ln>
                <a:effectLst/>
                <a:uLnTx/>
                <a:uFillTx/>
              </a:rPr>
              <a:t> </a:t>
            </a:r>
            <a:r>
              <a:rPr kumimoji="0" lang="en-US" sz="2400" b="0" i="0" u="none" strike="noStrike" cap="none" spc="0" normalizeH="0" baseline="0" noProof="0" dirty="0">
                <a:ln>
                  <a:noFill/>
                </a:ln>
                <a:effectLst/>
                <a:uLnTx/>
                <a:uFillTx/>
              </a:rPr>
              <a:t>equation</a:t>
            </a:r>
            <a:r>
              <a:rPr kumimoji="0" lang="en-US" sz="2400" b="0" i="0" u="none" strike="noStrike" cap="none" spc="-40" normalizeH="0" baseline="0" noProof="0" dirty="0">
                <a:ln>
                  <a:noFill/>
                </a:ln>
                <a:effectLst/>
                <a:uLnTx/>
                <a:uFillTx/>
              </a:rPr>
              <a:t> </a:t>
            </a:r>
            <a:r>
              <a:rPr kumimoji="0" lang="en-US" sz="2400" b="0" i="0" u="none" strike="noStrike" cap="none" spc="-25" normalizeH="0" baseline="0" noProof="0" dirty="0">
                <a:ln>
                  <a:noFill/>
                </a:ln>
                <a:effectLst/>
                <a:uLnTx/>
                <a:uFillTx/>
              </a:rPr>
              <a:t>is </a:t>
            </a:r>
            <a:r>
              <a:rPr kumimoji="0" lang="en-US" sz="2400" b="0" i="0" u="none" strike="noStrike" cap="none" spc="0" normalizeH="0" baseline="0" noProof="0" dirty="0">
                <a:ln>
                  <a:noFill/>
                </a:ln>
                <a:effectLst/>
                <a:uLnTx/>
                <a:uFillTx/>
              </a:rPr>
              <a:t>the</a:t>
            </a:r>
            <a:r>
              <a:rPr kumimoji="0" lang="en-US" sz="2400" b="0" i="0" u="none" strike="noStrike" cap="none" spc="-45" normalizeH="0" baseline="0" noProof="0" dirty="0">
                <a:ln>
                  <a:noFill/>
                </a:ln>
                <a:effectLst/>
                <a:uLnTx/>
                <a:uFillTx/>
              </a:rPr>
              <a:t> </a:t>
            </a:r>
            <a:r>
              <a:rPr kumimoji="0" lang="en-US" sz="2400" b="0" i="0" u="none" strike="noStrike" cap="none" spc="0" normalizeH="0" baseline="0" noProof="0" dirty="0">
                <a:ln>
                  <a:noFill/>
                </a:ln>
                <a:effectLst/>
                <a:uLnTx/>
                <a:uFillTx/>
              </a:rPr>
              <a:t>same</a:t>
            </a:r>
            <a:r>
              <a:rPr kumimoji="0" lang="en-US" sz="2400" b="0" i="0" u="none" strike="noStrike" cap="none" spc="-30" normalizeH="0" baseline="0" noProof="0" dirty="0">
                <a:ln>
                  <a:noFill/>
                </a:ln>
                <a:effectLst/>
                <a:uLnTx/>
                <a:uFillTx/>
              </a:rPr>
              <a:t> </a:t>
            </a:r>
            <a:r>
              <a:rPr kumimoji="0" lang="en-US" sz="2400" b="0" i="0" u="none" strike="noStrike" cap="none" spc="0" normalizeH="0" baseline="0" noProof="0" dirty="0">
                <a:ln>
                  <a:noFill/>
                </a:ln>
                <a:effectLst/>
                <a:uLnTx/>
                <a:uFillTx/>
              </a:rPr>
              <a:t>for</a:t>
            </a:r>
            <a:r>
              <a:rPr kumimoji="0" lang="en-US" sz="2400" b="0" i="0" u="none" strike="noStrike" cap="none" spc="-25" normalizeH="0" baseline="0" noProof="0" dirty="0">
                <a:ln>
                  <a:noFill/>
                </a:ln>
                <a:effectLst/>
                <a:uLnTx/>
                <a:uFillTx/>
              </a:rPr>
              <a:t> </a:t>
            </a:r>
            <a:r>
              <a:rPr kumimoji="0" lang="en-US" sz="2400" b="0" i="0" u="none" strike="noStrike" cap="none" spc="0" normalizeH="0" baseline="0" noProof="0" dirty="0">
                <a:ln>
                  <a:noFill/>
                </a:ln>
                <a:effectLst/>
                <a:uLnTx/>
                <a:uFillTx/>
              </a:rPr>
              <a:t>all</a:t>
            </a:r>
            <a:r>
              <a:rPr kumimoji="0" lang="en-US" sz="2400" b="0" i="0" u="none" strike="noStrike" cap="none" spc="-25" normalizeH="0" baseline="0" noProof="0" dirty="0">
                <a:ln>
                  <a:noFill/>
                </a:ln>
                <a:effectLst/>
                <a:uLnTx/>
                <a:uFillTx/>
              </a:rPr>
              <a:t> </a:t>
            </a:r>
            <a:r>
              <a:rPr kumimoji="0" lang="en-US" sz="2400" b="0" i="0" u="none" strike="noStrike" cap="none" spc="0" normalizeH="0" baseline="0" noProof="0" dirty="0">
                <a:ln>
                  <a:noFill/>
                </a:ln>
                <a:effectLst/>
                <a:uLnTx/>
                <a:uFillTx/>
              </a:rPr>
              <a:t>values</a:t>
            </a:r>
            <a:r>
              <a:rPr kumimoji="0" lang="en-US" sz="2400" b="0" i="0" u="none" strike="noStrike" cap="none" spc="-20" normalizeH="0" baseline="0" noProof="0" dirty="0">
                <a:ln>
                  <a:noFill/>
                </a:ln>
                <a:effectLst/>
                <a:uLnTx/>
                <a:uFillTx/>
              </a:rPr>
              <a:t> </a:t>
            </a:r>
            <a:r>
              <a:rPr kumimoji="0" lang="en-US" sz="2400" b="0" i="0" u="none" strike="noStrike" cap="none" spc="0" normalizeH="0" baseline="0" noProof="0" dirty="0">
                <a:ln>
                  <a:noFill/>
                </a:ln>
                <a:effectLst/>
                <a:uLnTx/>
                <a:uFillTx/>
              </a:rPr>
              <a:t>of</a:t>
            </a:r>
            <a:r>
              <a:rPr kumimoji="0" lang="en-US" sz="2400" b="0" i="0" u="none" strike="noStrike" cap="none" spc="-25" normalizeH="0" baseline="0" noProof="0" dirty="0">
                <a:ln>
                  <a:noFill/>
                </a:ln>
                <a:effectLst/>
                <a:uLnTx/>
                <a:uFillTx/>
              </a:rPr>
              <a:t> </a:t>
            </a:r>
            <a:r>
              <a:rPr kumimoji="0" lang="en-US" sz="2400" b="0" i="0" u="none" strike="noStrike" cap="none" spc="0" normalizeH="0" baseline="0" noProof="0" dirty="0">
                <a:ln>
                  <a:noFill/>
                </a:ln>
                <a:effectLst/>
                <a:uLnTx/>
                <a:uFillTx/>
              </a:rPr>
              <a:t>the</a:t>
            </a:r>
            <a:r>
              <a:rPr kumimoji="0" lang="en-US" sz="2400" b="0" i="0" u="none" strike="noStrike" cap="none" spc="-30" normalizeH="0" baseline="0" noProof="0" dirty="0">
                <a:ln>
                  <a:noFill/>
                </a:ln>
                <a:effectLst/>
                <a:uLnTx/>
                <a:uFillTx/>
              </a:rPr>
              <a:t> </a:t>
            </a:r>
            <a:r>
              <a:rPr kumimoji="0" lang="en-US" sz="2400" b="0" i="0" u="none" strike="noStrike" cap="none" spc="0" normalizeH="0" baseline="0" noProof="0" dirty="0">
                <a:ln>
                  <a:noFill/>
                </a:ln>
                <a:effectLst/>
                <a:uLnTx/>
                <a:uFillTx/>
              </a:rPr>
              <a:t>independent</a:t>
            </a:r>
            <a:r>
              <a:rPr kumimoji="0" lang="en-US" sz="2400" b="0" i="0" u="none" strike="noStrike" cap="none" spc="-25" normalizeH="0" baseline="0" noProof="0" dirty="0">
                <a:ln>
                  <a:noFill/>
                </a:ln>
                <a:effectLst/>
                <a:uLnTx/>
                <a:uFillTx/>
              </a:rPr>
              <a:t> </a:t>
            </a:r>
            <a:r>
              <a:rPr kumimoji="0" lang="en-US" sz="2400" b="0" i="0" u="none" strike="noStrike" cap="none" spc="-10" normalizeH="0" baseline="0" noProof="0" dirty="0">
                <a:ln>
                  <a:noFill/>
                </a:ln>
                <a:effectLst/>
                <a:uLnTx/>
                <a:uFillTx/>
              </a:rPr>
              <a:t>variables.</a:t>
            </a:r>
            <a:endParaRPr kumimoji="0" lang="en-US" sz="2400" b="0" i="0" u="none" strike="noStrike" cap="none" spc="0" normalizeH="0" baseline="0" noProof="0" dirty="0">
              <a:ln>
                <a:noFill/>
              </a:ln>
              <a:effectLst/>
              <a:uLnTx/>
              <a:uFillTx/>
            </a:endParaRPr>
          </a:p>
        </p:txBody>
      </p:sp>
      <p:pic>
        <p:nvPicPr>
          <p:cNvPr id="4" name="object 4"/>
          <p:cNvPicPr/>
          <p:nvPr/>
        </p:nvPicPr>
        <p:blipFill>
          <a:blip r:embed="rId2" cstate="print"/>
          <a:stretch>
            <a:fillRect/>
          </a:stretch>
        </p:blipFill>
        <p:spPr>
          <a:xfrm>
            <a:off x="3103537" y="3190069"/>
            <a:ext cx="5984532" cy="3076953"/>
          </a:xfrm>
          <a:prstGeom prst="rect">
            <a:avLst/>
          </a:prstGeom>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Zero</a:t>
            </a:r>
            <a:r>
              <a:rPr spc="-80" dirty="0"/>
              <a:t> </a:t>
            </a:r>
            <a:r>
              <a:rPr dirty="0"/>
              <a:t>Mean</a:t>
            </a:r>
            <a:r>
              <a:rPr spc="-80" dirty="0"/>
              <a:t> </a:t>
            </a:r>
            <a:r>
              <a:rPr spc="-10" dirty="0"/>
              <a:t>Assumption</a:t>
            </a:r>
          </a:p>
        </p:txBody>
      </p:sp>
      <p:pic>
        <p:nvPicPr>
          <p:cNvPr id="3" name="object 3"/>
          <p:cNvPicPr/>
          <p:nvPr/>
        </p:nvPicPr>
        <p:blipFill>
          <a:blip r:embed="rId2" cstate="print"/>
          <a:stretch>
            <a:fillRect/>
          </a:stretch>
        </p:blipFill>
        <p:spPr>
          <a:xfrm>
            <a:off x="1243041" y="3195906"/>
            <a:ext cx="4206815" cy="2804543"/>
          </a:xfrm>
          <a:prstGeom prst="rect">
            <a:avLst/>
          </a:prstGeom>
        </p:spPr>
      </p:pic>
      <p:sp>
        <p:nvSpPr>
          <p:cNvPr id="4" name="object 4"/>
          <p:cNvSpPr txBox="1"/>
          <p:nvPr/>
        </p:nvSpPr>
        <p:spPr>
          <a:xfrm>
            <a:off x="916939" y="1715516"/>
            <a:ext cx="10119995" cy="1842135"/>
          </a:xfrm>
          <a:prstGeom prst="rect">
            <a:avLst/>
          </a:prstGeom>
        </p:spPr>
        <p:txBody>
          <a:bodyPr vert="horz" wrap="square" lIns="0" tIns="104140" rIns="0" bIns="0" rtlCol="0">
            <a:spAutoFit/>
          </a:bodyPr>
          <a:lstStyle/>
          <a:p>
            <a:pPr marL="241300" marR="0" lvl="0" indent="-228600" defTabSz="914400" eaLnBrk="1" fontAlgn="auto" latinLnBrk="0" hangingPunct="1">
              <a:lnSpc>
                <a:spcPct val="100000"/>
              </a:lnSpc>
              <a:spcBef>
                <a:spcPts val="820"/>
              </a:spcBef>
              <a:spcAft>
                <a:spcPts val="0"/>
              </a:spcAft>
              <a:buClrTx/>
              <a:buSzTx/>
              <a:buFont typeface="Arial"/>
              <a:buChar char="•"/>
              <a:tabLst>
                <a:tab pos="241300" algn="l"/>
              </a:tabLst>
              <a:defRPr/>
            </a:pPr>
            <a:r>
              <a:rPr kumimoji="0" sz="2400" b="0" i="0" u="none" strike="noStrike" kern="0" cap="none" spc="0" normalizeH="0" baseline="0" noProof="0" dirty="0">
                <a:ln>
                  <a:noFill/>
                </a:ln>
                <a:solidFill>
                  <a:sysClr val="windowText" lastClr="000000"/>
                </a:solidFill>
                <a:effectLst/>
                <a:uLnTx/>
                <a:uFillTx/>
                <a:latin typeface="Calibri"/>
                <a:cs typeface="Calibri"/>
              </a:rPr>
              <a:t>The</a:t>
            </a:r>
            <a:r>
              <a:rPr kumimoji="0" sz="2400" b="0" i="0" u="none" strike="noStrike" kern="0" cap="none" spc="-1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mean</a:t>
            </a:r>
            <a:r>
              <a:rPr kumimoji="0" sz="2400" b="0" i="0" u="none" strike="noStrike" kern="0" cap="none" spc="-1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of</a:t>
            </a:r>
            <a:r>
              <a:rPr kumimoji="0" sz="2400" b="0" i="0" u="none" strike="noStrike" kern="0" cap="none" spc="-1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error</a:t>
            </a:r>
            <a:r>
              <a:rPr kumimoji="0" sz="2400" b="0" i="0" u="none" strike="noStrike" kern="0" cap="none" spc="-1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term</a:t>
            </a:r>
            <a:r>
              <a:rPr kumimoji="0" sz="2400" b="0" i="0" u="none" strike="noStrike" kern="0" cap="none" spc="-2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is</a:t>
            </a:r>
            <a:r>
              <a:rPr kumimoji="0" sz="2400" b="0" i="0" u="none" strike="noStrike" kern="0" cap="none" spc="-20" normalizeH="0" baseline="0" noProof="0" dirty="0">
                <a:ln>
                  <a:noFill/>
                </a:ln>
                <a:solidFill>
                  <a:sysClr val="windowText" lastClr="000000"/>
                </a:solidFill>
                <a:effectLst/>
                <a:uLnTx/>
                <a:uFillTx/>
                <a:latin typeface="Calibri"/>
                <a:cs typeface="Calibri"/>
              </a:rPr>
              <a:t> zero</a:t>
            </a:r>
            <a:endParaRPr kumimoji="0" sz="2400" b="0" i="0" u="none" strike="noStrike" kern="0" cap="none" spc="0" normalizeH="0" baseline="0" noProof="0">
              <a:ln>
                <a:noFill/>
              </a:ln>
              <a:solidFill>
                <a:sysClr val="windowText" lastClr="000000"/>
              </a:solidFill>
              <a:effectLst/>
              <a:uLnTx/>
              <a:uFillTx/>
              <a:latin typeface="Calibri"/>
              <a:cs typeface="Calibri"/>
            </a:endParaRPr>
          </a:p>
          <a:p>
            <a:pPr marL="241300" marR="5080" lvl="0" indent="-228600" defTabSz="914400" eaLnBrk="1" fontAlgn="auto" latinLnBrk="0" hangingPunct="1">
              <a:lnSpc>
                <a:spcPts val="2500"/>
              </a:lnSpc>
              <a:spcBef>
                <a:spcPts val="1120"/>
              </a:spcBef>
              <a:spcAft>
                <a:spcPts val="0"/>
              </a:spcAft>
              <a:buClrTx/>
              <a:buSzTx/>
              <a:buFont typeface="Arial"/>
              <a:buChar char="•"/>
              <a:tabLst>
                <a:tab pos="241300" algn="l"/>
              </a:tabLst>
              <a:defRPr/>
            </a:pPr>
            <a:r>
              <a:rPr kumimoji="0" sz="2400" b="0" i="0" u="none" strike="noStrike" kern="0" cap="none" spc="-90" normalizeH="0" baseline="0" noProof="0" dirty="0">
                <a:ln>
                  <a:noFill/>
                </a:ln>
                <a:solidFill>
                  <a:sysClr val="windowText" lastClr="000000"/>
                </a:solidFill>
                <a:effectLst/>
                <a:uLnTx/>
                <a:uFillTx/>
                <a:latin typeface="Calibri"/>
                <a:cs typeface="Calibri"/>
              </a:rPr>
              <a:t>To</a:t>
            </a:r>
            <a:r>
              <a:rPr kumimoji="0" sz="2400" b="0" i="0" u="none" strike="noStrike" kern="0" cap="none" spc="-2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verify</a:t>
            </a:r>
            <a:r>
              <a:rPr kumimoji="0" sz="2400" b="0" i="0" u="none" strike="noStrike" kern="0" cap="none" spc="-2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this,</a:t>
            </a:r>
            <a:r>
              <a:rPr kumimoji="0" sz="2400" b="0" i="0" u="none" strike="noStrike" kern="0" cap="none" spc="-2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use</a:t>
            </a:r>
            <a:r>
              <a:rPr kumimoji="0" sz="2400" b="0" i="0" u="none" strike="noStrike" kern="0" cap="none" spc="-1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a</a:t>
            </a:r>
            <a:r>
              <a:rPr kumimoji="0" sz="2400" b="0" i="0" u="none" strike="noStrike" kern="0" cap="none" spc="-20" normalizeH="0" baseline="0" noProof="0" dirty="0">
                <a:ln>
                  <a:noFill/>
                </a:ln>
                <a:solidFill>
                  <a:sysClr val="windowText" lastClr="000000"/>
                </a:solidFill>
                <a:effectLst/>
                <a:uLnTx/>
                <a:uFillTx/>
                <a:latin typeface="Calibri"/>
                <a:cs typeface="Calibri"/>
              </a:rPr>
              <a:t> </a:t>
            </a:r>
            <a:r>
              <a:rPr kumimoji="0" sz="2400" b="0" i="0" u="none" strike="noStrike" kern="0" cap="none" spc="-10" normalizeH="0" baseline="0" noProof="0" dirty="0">
                <a:ln>
                  <a:noFill/>
                </a:ln>
                <a:solidFill>
                  <a:sysClr val="windowText" lastClr="000000"/>
                </a:solidFill>
                <a:effectLst/>
                <a:uLnTx/>
                <a:uFillTx/>
                <a:latin typeface="Calibri"/>
                <a:cs typeface="Calibri"/>
              </a:rPr>
              <a:t>scatterplot</a:t>
            </a:r>
            <a:r>
              <a:rPr kumimoji="0" sz="2400" b="0" i="0" u="none" strike="noStrike" kern="0" cap="none" spc="-2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to</a:t>
            </a:r>
            <a:r>
              <a:rPr kumimoji="0" sz="2400" b="0" i="0" u="none" strike="noStrike" kern="0" cap="none" spc="-2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check</a:t>
            </a:r>
            <a:r>
              <a:rPr kumimoji="0" sz="2400" b="0" i="0" u="none" strike="noStrike" kern="0" cap="none" spc="-2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whether</a:t>
            </a:r>
            <a:r>
              <a:rPr kumimoji="0" sz="2400" b="0" i="0" u="none" strike="noStrike" kern="0" cap="none" spc="-2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the</a:t>
            </a:r>
            <a:r>
              <a:rPr kumimoji="0" sz="2400" b="0" i="0" u="none" strike="noStrike" kern="0" cap="none" spc="-1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mean</a:t>
            </a:r>
            <a:r>
              <a:rPr kumimoji="0" sz="2400" b="0" i="0" u="none" strike="noStrike" kern="0" cap="none" spc="-2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of</a:t>
            </a:r>
            <a:r>
              <a:rPr kumimoji="0" sz="2400" b="0" i="0" u="none" strike="noStrike" kern="0" cap="none" spc="-1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the</a:t>
            </a:r>
            <a:r>
              <a:rPr kumimoji="0" sz="2400" b="0" i="0" u="none" strike="noStrike" kern="0" cap="none" spc="-1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distribution</a:t>
            </a:r>
            <a:r>
              <a:rPr kumimoji="0" sz="2400" b="0" i="0" u="none" strike="noStrike" kern="0" cap="none" spc="-15" normalizeH="0" baseline="0" noProof="0" dirty="0">
                <a:ln>
                  <a:noFill/>
                </a:ln>
                <a:solidFill>
                  <a:sysClr val="windowText" lastClr="000000"/>
                </a:solidFill>
                <a:effectLst/>
                <a:uLnTx/>
                <a:uFillTx/>
                <a:latin typeface="Calibri"/>
                <a:cs typeface="Calibri"/>
              </a:rPr>
              <a:t> </a:t>
            </a:r>
            <a:r>
              <a:rPr kumimoji="0" sz="2400" b="0" i="0" u="none" strike="noStrike" kern="0" cap="none" spc="-25" normalizeH="0" baseline="0" noProof="0" dirty="0">
                <a:ln>
                  <a:noFill/>
                </a:ln>
                <a:solidFill>
                  <a:sysClr val="windowText" lastClr="000000"/>
                </a:solidFill>
                <a:effectLst/>
                <a:uLnTx/>
                <a:uFillTx/>
                <a:latin typeface="Calibri"/>
                <a:cs typeface="Calibri"/>
              </a:rPr>
              <a:t>of </a:t>
            </a:r>
            <a:r>
              <a:rPr kumimoji="0" sz="2400" b="0" i="0" u="none" strike="noStrike" kern="0" cap="none" spc="0" normalizeH="0" baseline="0" noProof="0" dirty="0">
                <a:ln>
                  <a:noFill/>
                </a:ln>
                <a:solidFill>
                  <a:sysClr val="windowText" lastClr="000000"/>
                </a:solidFill>
                <a:effectLst/>
                <a:uLnTx/>
                <a:uFillTx/>
                <a:latin typeface="Calibri"/>
                <a:cs typeface="Calibri"/>
              </a:rPr>
              <a:t>the</a:t>
            </a:r>
            <a:r>
              <a:rPr kumimoji="0" sz="2400" b="0" i="0" u="none" strike="noStrike" kern="0" cap="none" spc="-2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residuals</a:t>
            </a:r>
            <a:r>
              <a:rPr kumimoji="0" sz="2400" b="0" i="0" u="none" strike="noStrike" kern="0" cap="none" spc="-3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is</a:t>
            </a:r>
            <a:r>
              <a:rPr kumimoji="0" sz="2400" b="0" i="0" u="none" strike="noStrike" kern="0" cap="none" spc="-25" normalizeH="0" baseline="0" noProof="0" dirty="0">
                <a:ln>
                  <a:noFill/>
                </a:ln>
                <a:solidFill>
                  <a:sysClr val="windowText" lastClr="000000"/>
                </a:solidFill>
                <a:effectLst/>
                <a:uLnTx/>
                <a:uFillTx/>
                <a:latin typeface="Calibri"/>
                <a:cs typeface="Calibri"/>
              </a:rPr>
              <a:t> </a:t>
            </a:r>
            <a:r>
              <a:rPr kumimoji="0" sz="2400" b="0" i="0" u="none" strike="noStrike" kern="0" cap="none" spc="-50" normalizeH="0" baseline="0" noProof="0" dirty="0">
                <a:ln>
                  <a:noFill/>
                </a:ln>
                <a:solidFill>
                  <a:sysClr val="windowText" lastClr="000000"/>
                </a:solidFill>
                <a:effectLst/>
                <a:uLnTx/>
                <a:uFillTx/>
                <a:latin typeface="Calibri"/>
                <a:cs typeface="Calibri"/>
              </a:rPr>
              <a:t>0</a:t>
            </a:r>
            <a:endParaRPr kumimoji="0" sz="2400" b="0" i="0" u="none" strike="noStrike" kern="0" cap="none" spc="0" normalizeH="0" baseline="0" noProof="0">
              <a:ln>
                <a:noFill/>
              </a:ln>
              <a:solidFill>
                <a:sysClr val="windowText" lastClr="000000"/>
              </a:solidFill>
              <a:effectLst/>
              <a:uLnTx/>
              <a:uFillTx/>
              <a:latin typeface="Calibri"/>
              <a:cs typeface="Calibri"/>
            </a:endParaRPr>
          </a:p>
          <a:p>
            <a:pPr marL="5380990" marR="0" lvl="0" indent="0" defTabSz="914400" eaLnBrk="1" fontAlgn="auto" latinLnBrk="0" hangingPunct="1">
              <a:lnSpc>
                <a:spcPct val="100000"/>
              </a:lnSpc>
              <a:spcBef>
                <a:spcPts val="2420"/>
              </a:spcBef>
              <a:spcAft>
                <a:spcPts val="0"/>
              </a:spcAft>
              <a:buClrTx/>
              <a:buSzTx/>
              <a:buFontTx/>
              <a:buNone/>
              <a:tabLst/>
              <a:defRPr/>
            </a:pPr>
            <a:r>
              <a:rPr kumimoji="0" sz="1800" b="0" i="0" u="none" strike="noStrike" kern="0" cap="none" spc="0" normalizeH="0" baseline="0" noProof="0" dirty="0">
                <a:ln>
                  <a:noFill/>
                </a:ln>
                <a:solidFill>
                  <a:sysClr val="windowText" lastClr="000000"/>
                </a:solidFill>
                <a:effectLst/>
                <a:uLnTx/>
                <a:uFillTx/>
                <a:latin typeface="Calibri"/>
                <a:cs typeface="Calibri"/>
              </a:rPr>
              <a:t>These</a:t>
            </a:r>
            <a:r>
              <a:rPr kumimoji="0" sz="1800" b="0" i="0" u="none" strike="noStrike" kern="0" cap="none" spc="-25" normalizeH="0" baseline="0" noProof="0" dirty="0">
                <a:ln>
                  <a:noFill/>
                </a:ln>
                <a:solidFill>
                  <a:sysClr val="windowText" lastClr="000000"/>
                </a:solidFill>
                <a:effectLst/>
                <a:uLnTx/>
                <a:uFillTx/>
                <a:latin typeface="Calibri"/>
                <a:cs typeface="Calibri"/>
              </a:rPr>
              <a:t> </a:t>
            </a:r>
            <a:r>
              <a:rPr kumimoji="0" sz="1800" b="0" i="0" u="none" strike="noStrike" kern="0" cap="none" spc="0" normalizeH="0" baseline="0" noProof="0" dirty="0">
                <a:ln>
                  <a:noFill/>
                </a:ln>
                <a:solidFill>
                  <a:sysClr val="windowText" lastClr="000000"/>
                </a:solidFill>
                <a:effectLst/>
                <a:uLnTx/>
                <a:uFillTx/>
                <a:latin typeface="Calibri"/>
                <a:cs typeface="Calibri"/>
              </a:rPr>
              <a:t>residuals</a:t>
            </a:r>
            <a:r>
              <a:rPr kumimoji="0" sz="1800" b="0" i="0" u="none" strike="noStrike" kern="0" cap="none" spc="-25" normalizeH="0" baseline="0" noProof="0" dirty="0">
                <a:ln>
                  <a:noFill/>
                </a:ln>
                <a:solidFill>
                  <a:sysClr val="windowText" lastClr="000000"/>
                </a:solidFill>
                <a:effectLst/>
                <a:uLnTx/>
                <a:uFillTx/>
                <a:latin typeface="Calibri"/>
                <a:cs typeface="Calibri"/>
              </a:rPr>
              <a:t> </a:t>
            </a:r>
            <a:r>
              <a:rPr kumimoji="0" sz="1800" b="0" i="0" u="none" strike="noStrike" kern="0" cap="none" spc="0" normalizeH="0" baseline="0" noProof="0" dirty="0">
                <a:ln>
                  <a:noFill/>
                </a:ln>
                <a:solidFill>
                  <a:sysClr val="windowText" lastClr="000000"/>
                </a:solidFill>
                <a:effectLst/>
                <a:uLnTx/>
                <a:uFillTx/>
                <a:latin typeface="Calibri"/>
                <a:cs typeface="Calibri"/>
              </a:rPr>
              <a:t>indicate</a:t>
            </a:r>
            <a:r>
              <a:rPr kumimoji="0" sz="1800" b="0" i="0" u="none" strike="noStrike" kern="0" cap="none" spc="-25" normalizeH="0" baseline="0" noProof="0" dirty="0">
                <a:ln>
                  <a:noFill/>
                </a:ln>
                <a:solidFill>
                  <a:sysClr val="windowText" lastClr="000000"/>
                </a:solidFill>
                <a:effectLst/>
                <a:uLnTx/>
                <a:uFillTx/>
                <a:latin typeface="Calibri"/>
                <a:cs typeface="Calibri"/>
              </a:rPr>
              <a:t> </a:t>
            </a:r>
            <a:r>
              <a:rPr kumimoji="0" sz="1800" b="0" i="0" u="none" strike="noStrike" kern="0" cap="none" spc="0" normalizeH="0" baseline="0" noProof="0" dirty="0">
                <a:ln>
                  <a:noFill/>
                </a:ln>
                <a:solidFill>
                  <a:sysClr val="windowText" lastClr="000000"/>
                </a:solidFill>
                <a:effectLst/>
                <a:uLnTx/>
                <a:uFillTx/>
                <a:latin typeface="Calibri"/>
                <a:cs typeface="Calibri"/>
              </a:rPr>
              <a:t>a</a:t>
            </a:r>
            <a:r>
              <a:rPr kumimoji="0" sz="1800" b="0" i="0" u="none" strike="noStrike" kern="0" cap="none" spc="-20" normalizeH="0" baseline="0" noProof="0" dirty="0">
                <a:ln>
                  <a:noFill/>
                </a:ln>
                <a:solidFill>
                  <a:sysClr val="windowText" lastClr="000000"/>
                </a:solidFill>
                <a:effectLst/>
                <a:uLnTx/>
                <a:uFillTx/>
                <a:latin typeface="Calibri"/>
                <a:cs typeface="Calibri"/>
              </a:rPr>
              <a:t> </a:t>
            </a:r>
            <a:r>
              <a:rPr kumimoji="0" sz="1800" b="0" i="0" u="none" strike="noStrike" kern="0" cap="none" spc="-10" normalizeH="0" baseline="0" noProof="0" dirty="0">
                <a:ln>
                  <a:noFill/>
                </a:ln>
                <a:solidFill>
                  <a:sysClr val="windowText" lastClr="000000"/>
                </a:solidFill>
                <a:effectLst/>
                <a:uLnTx/>
                <a:uFillTx/>
                <a:latin typeface="Calibri"/>
                <a:cs typeface="Calibri"/>
              </a:rPr>
              <a:t>problem</a:t>
            </a:r>
            <a:endParaRPr kumimoji="0" sz="1800" b="0" i="0" u="none" strike="noStrike" kern="0" cap="none" spc="0" normalizeH="0" baseline="0" noProof="0">
              <a:ln>
                <a:noFill/>
              </a:ln>
              <a:solidFill>
                <a:sysClr val="windowText" lastClr="000000"/>
              </a:solidFill>
              <a:effectLst/>
              <a:uLnTx/>
              <a:uFillTx/>
              <a:latin typeface="Calibri"/>
              <a:cs typeface="Calibri"/>
            </a:endParaRPr>
          </a:p>
        </p:txBody>
      </p:sp>
      <p:pic>
        <p:nvPicPr>
          <p:cNvPr id="5" name="object 5"/>
          <p:cNvPicPr/>
          <p:nvPr/>
        </p:nvPicPr>
        <p:blipFill>
          <a:blip r:embed="rId3" cstate="print"/>
          <a:stretch>
            <a:fillRect/>
          </a:stretch>
        </p:blipFill>
        <p:spPr>
          <a:xfrm>
            <a:off x="5691158" y="3686086"/>
            <a:ext cx="5156409" cy="238017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Slide Background">
            <a:extLst>
              <a:ext uri="{FF2B5EF4-FFF2-40B4-BE49-F238E27FC236}">
                <a16:creationId xmlns:a16="http://schemas.microsoft.com/office/drawing/2014/main" id="{90D0877E-6CD0-4206-8A18-56CEE73EF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18AC0D4-F32D-4067-9F63-E553F4AFF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2806021"/>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txBox="1">
            <a:spLocks noGrp="1"/>
          </p:cNvSpPr>
          <p:nvPr>
            <p:ph type="title"/>
          </p:nvPr>
        </p:nvSpPr>
        <p:spPr>
          <a:xfrm>
            <a:off x="761802" y="342306"/>
            <a:ext cx="4703816" cy="2121408"/>
          </a:xfrm>
          <a:prstGeom prst="rect">
            <a:avLst/>
          </a:prstGeom>
        </p:spPr>
        <p:txBody>
          <a:bodyPr vert="horz" lIns="91440" tIns="45720" rIns="91440" bIns="45720" rtlCol="0" anchor="ctr">
            <a:normAutofit/>
          </a:bodyPr>
          <a:lstStyle/>
          <a:p>
            <a:pPr marL="12700" algn="l" rtl="0">
              <a:lnSpc>
                <a:spcPct val="90000"/>
              </a:lnSpc>
              <a:spcBef>
                <a:spcPct val="0"/>
              </a:spcBef>
            </a:pPr>
            <a:r>
              <a:rPr lang="en-US" sz="4000" kern="1200">
                <a:solidFill>
                  <a:schemeClr val="tx1"/>
                </a:solidFill>
                <a:latin typeface="+mj-lt"/>
                <a:ea typeface="+mj-ea"/>
                <a:cs typeface="+mj-cs"/>
              </a:rPr>
              <a:t>Normal</a:t>
            </a:r>
            <a:r>
              <a:rPr lang="en-US" sz="4000" kern="1200" spc="-75">
                <a:solidFill>
                  <a:schemeClr val="tx1"/>
                </a:solidFill>
                <a:latin typeface="+mj-lt"/>
                <a:ea typeface="+mj-ea"/>
                <a:cs typeface="+mj-cs"/>
              </a:rPr>
              <a:t> </a:t>
            </a:r>
            <a:r>
              <a:rPr lang="en-US" sz="4000" kern="1200">
                <a:solidFill>
                  <a:schemeClr val="tx1"/>
                </a:solidFill>
                <a:latin typeface="+mj-lt"/>
                <a:ea typeface="+mj-ea"/>
                <a:cs typeface="+mj-cs"/>
              </a:rPr>
              <a:t>Probability</a:t>
            </a:r>
            <a:r>
              <a:rPr lang="en-US" sz="4000" kern="1200" spc="-65">
                <a:solidFill>
                  <a:schemeClr val="tx1"/>
                </a:solidFill>
                <a:latin typeface="+mj-lt"/>
                <a:ea typeface="+mj-ea"/>
                <a:cs typeface="+mj-cs"/>
              </a:rPr>
              <a:t> </a:t>
            </a:r>
            <a:r>
              <a:rPr lang="en-US" sz="4000" kern="1200" spc="-10">
                <a:solidFill>
                  <a:schemeClr val="tx1"/>
                </a:solidFill>
                <a:latin typeface="+mj-lt"/>
                <a:ea typeface="+mj-ea"/>
                <a:cs typeface="+mj-cs"/>
              </a:rPr>
              <a:t>Assumption</a:t>
            </a:r>
          </a:p>
        </p:txBody>
      </p:sp>
      <p:sp>
        <p:nvSpPr>
          <p:cNvPr id="3" name="object 3"/>
          <p:cNvSpPr txBox="1"/>
          <p:nvPr/>
        </p:nvSpPr>
        <p:spPr>
          <a:xfrm>
            <a:off x="5465618" y="477684"/>
            <a:ext cx="6472382" cy="2121407"/>
          </a:xfrm>
          <a:prstGeom prst="rect">
            <a:avLst/>
          </a:prstGeom>
        </p:spPr>
        <p:txBody>
          <a:bodyPr vert="horz" lIns="91440" tIns="45720" rIns="91440" bIns="45720" rtlCol="0" anchor="ctr">
            <a:normAutofit lnSpcReduction="10000"/>
          </a:bodyPr>
          <a:lstStyle/>
          <a:p>
            <a:pPr marL="252729" marR="0" lvl="0" indent="-228600" fontAlgn="auto">
              <a:lnSpc>
                <a:spcPct val="90000"/>
              </a:lnSpc>
              <a:spcBef>
                <a:spcPts val="820"/>
              </a:spcBef>
              <a:spcAft>
                <a:spcPts val="0"/>
              </a:spcAft>
              <a:buClrTx/>
              <a:buSzTx/>
              <a:buFont typeface="Arial" panose="020B0604020202020204" pitchFamily="34" charset="0"/>
              <a:buChar char="•"/>
              <a:tabLst>
                <a:tab pos="252729" algn="l"/>
              </a:tabLst>
              <a:defRPr/>
            </a:pPr>
            <a:r>
              <a:rPr kumimoji="0" lang="en-US" sz="2400" b="0" i="0" u="none" strike="noStrike" cap="none" spc="0" normalizeH="0" baseline="0" noProof="0" dirty="0">
                <a:ln>
                  <a:noFill/>
                </a:ln>
                <a:effectLst/>
                <a:uLnTx/>
                <a:uFillTx/>
              </a:rPr>
              <a:t>The</a:t>
            </a:r>
            <a:r>
              <a:rPr kumimoji="0" lang="en-US" sz="2400" b="0" i="0" u="none" strike="noStrike" cap="none" spc="-50" normalizeH="0" baseline="0" noProof="0" dirty="0">
                <a:ln>
                  <a:noFill/>
                </a:ln>
                <a:effectLst/>
                <a:uLnTx/>
                <a:uFillTx/>
              </a:rPr>
              <a:t> </a:t>
            </a:r>
            <a:r>
              <a:rPr kumimoji="0" lang="en-US" sz="2400" b="0" i="0" u="none" strike="noStrike" cap="none" spc="0" normalizeH="0" baseline="0" noProof="0" dirty="0">
                <a:ln>
                  <a:noFill/>
                </a:ln>
                <a:effectLst/>
                <a:uLnTx/>
                <a:uFillTx/>
              </a:rPr>
              <a:t>errors</a:t>
            </a:r>
            <a:r>
              <a:rPr kumimoji="0" lang="en-US" sz="2400" b="0" i="0" u="none" strike="noStrike" cap="none" spc="-45" normalizeH="0" baseline="0" noProof="0" dirty="0">
                <a:ln>
                  <a:noFill/>
                </a:ln>
                <a:effectLst/>
                <a:uLnTx/>
                <a:uFillTx/>
              </a:rPr>
              <a:t> </a:t>
            </a:r>
            <a:r>
              <a:rPr kumimoji="0" lang="en-US" sz="2400" b="0" i="0" u="none" strike="noStrike" cap="none" spc="0" normalizeH="0" baseline="0" noProof="0" dirty="0">
                <a:ln>
                  <a:noFill/>
                </a:ln>
                <a:effectLst/>
                <a:uLnTx/>
                <a:uFillTx/>
              </a:rPr>
              <a:t>follow</a:t>
            </a:r>
            <a:r>
              <a:rPr kumimoji="0" lang="en-US" sz="2400" b="0" i="0" u="none" strike="noStrike" cap="none" spc="-40" normalizeH="0" baseline="0" noProof="0" dirty="0">
                <a:ln>
                  <a:noFill/>
                </a:ln>
                <a:effectLst/>
                <a:uLnTx/>
                <a:uFillTx/>
              </a:rPr>
              <a:t> </a:t>
            </a:r>
            <a:r>
              <a:rPr kumimoji="0" lang="en-US" sz="2400" b="0" i="0" u="none" strike="noStrike" cap="none" spc="0" normalizeH="0" baseline="0" noProof="0" dirty="0">
                <a:ln>
                  <a:noFill/>
                </a:ln>
                <a:effectLst/>
                <a:uLnTx/>
                <a:uFillTx/>
              </a:rPr>
              <a:t>the</a:t>
            </a:r>
            <a:r>
              <a:rPr kumimoji="0" lang="en-US" sz="2400" b="0" i="0" u="none" strike="noStrike" cap="none" spc="-40" normalizeH="0" baseline="0" noProof="0" dirty="0">
                <a:ln>
                  <a:noFill/>
                </a:ln>
                <a:effectLst/>
                <a:uLnTx/>
                <a:uFillTx/>
              </a:rPr>
              <a:t> </a:t>
            </a:r>
            <a:r>
              <a:rPr kumimoji="0" lang="en-US" sz="2400" b="0" i="0" u="none" strike="noStrike" cap="none" spc="0" normalizeH="0" baseline="0" noProof="0" dirty="0">
                <a:ln>
                  <a:noFill/>
                </a:ln>
                <a:effectLst/>
                <a:uLnTx/>
                <a:uFillTx/>
              </a:rPr>
              <a:t>normal</a:t>
            </a:r>
            <a:r>
              <a:rPr kumimoji="0" lang="en-US" sz="2400" b="0" i="0" u="none" strike="noStrike" cap="none" spc="-40" normalizeH="0" baseline="0" noProof="0" dirty="0">
                <a:ln>
                  <a:noFill/>
                </a:ln>
                <a:effectLst/>
                <a:uLnTx/>
                <a:uFillTx/>
              </a:rPr>
              <a:t> </a:t>
            </a:r>
            <a:r>
              <a:rPr kumimoji="0" lang="en-US" sz="2400" b="0" i="0" u="none" strike="noStrike" cap="none" spc="-10" normalizeH="0" baseline="0" noProof="0" dirty="0">
                <a:ln>
                  <a:noFill/>
                </a:ln>
                <a:effectLst/>
                <a:uLnTx/>
                <a:uFillTx/>
              </a:rPr>
              <a:t>distribution</a:t>
            </a:r>
            <a:endParaRPr kumimoji="0" lang="en-US" sz="2400" b="0" i="0" u="none" strike="noStrike" cap="none" spc="0" normalizeH="0" baseline="0" noProof="0" dirty="0">
              <a:ln>
                <a:noFill/>
              </a:ln>
              <a:effectLst/>
              <a:uLnTx/>
              <a:uFillTx/>
            </a:endParaRPr>
          </a:p>
          <a:p>
            <a:pPr marL="241300" marR="0" lvl="0" indent="-228600" fontAlgn="auto">
              <a:lnSpc>
                <a:spcPct val="90000"/>
              </a:lnSpc>
              <a:spcBef>
                <a:spcPts val="720"/>
              </a:spcBef>
              <a:spcAft>
                <a:spcPts val="0"/>
              </a:spcAft>
              <a:buClrTx/>
              <a:buSzTx/>
              <a:buFont typeface="Arial" panose="020B0604020202020204" pitchFamily="34" charset="0"/>
              <a:buChar char="•"/>
              <a:tabLst>
                <a:tab pos="241300" algn="l"/>
              </a:tabLst>
              <a:defRPr/>
            </a:pPr>
            <a:r>
              <a:rPr kumimoji="0" lang="en-US" sz="2400" b="0" i="0" u="none" strike="noStrike" cap="none" spc="-90" normalizeH="0" baseline="0" noProof="0" dirty="0">
                <a:ln>
                  <a:noFill/>
                </a:ln>
                <a:effectLst/>
                <a:uLnTx/>
                <a:uFillTx/>
              </a:rPr>
              <a:t>To</a:t>
            </a:r>
            <a:r>
              <a:rPr kumimoji="0" lang="en-US" sz="2400" b="0" i="0" u="none" strike="noStrike" cap="none" spc="-45" normalizeH="0" baseline="0" noProof="0" dirty="0">
                <a:ln>
                  <a:noFill/>
                </a:ln>
                <a:effectLst/>
                <a:uLnTx/>
                <a:uFillTx/>
              </a:rPr>
              <a:t> </a:t>
            </a:r>
            <a:r>
              <a:rPr kumimoji="0" lang="en-US" sz="2400" b="0" i="0" u="none" strike="noStrike" cap="none" spc="0" normalizeH="0" baseline="0" noProof="0" dirty="0">
                <a:ln>
                  <a:noFill/>
                </a:ln>
                <a:effectLst/>
                <a:uLnTx/>
                <a:uFillTx/>
              </a:rPr>
              <a:t>verify</a:t>
            </a:r>
            <a:r>
              <a:rPr kumimoji="0" lang="en-US" sz="2400" b="0" i="0" u="none" strike="noStrike" cap="none" spc="-30" normalizeH="0" baseline="0" noProof="0" dirty="0">
                <a:ln>
                  <a:noFill/>
                </a:ln>
                <a:effectLst/>
                <a:uLnTx/>
                <a:uFillTx/>
              </a:rPr>
              <a:t> </a:t>
            </a:r>
            <a:r>
              <a:rPr kumimoji="0" lang="en-US" sz="2400" b="0" i="0" u="none" strike="noStrike" cap="none" spc="0" normalizeH="0" baseline="0" noProof="0" dirty="0">
                <a:ln>
                  <a:noFill/>
                </a:ln>
                <a:effectLst/>
                <a:uLnTx/>
                <a:uFillTx/>
              </a:rPr>
              <a:t>this,</a:t>
            </a:r>
            <a:r>
              <a:rPr kumimoji="0" lang="en-US" sz="2400" b="0" i="0" u="none" strike="noStrike" cap="none" spc="-25" normalizeH="0" baseline="0" noProof="0" dirty="0">
                <a:ln>
                  <a:noFill/>
                </a:ln>
                <a:effectLst/>
                <a:uLnTx/>
                <a:uFillTx/>
              </a:rPr>
              <a:t> </a:t>
            </a:r>
            <a:r>
              <a:rPr kumimoji="0" lang="en-US" sz="2400" b="0" i="0" u="none" strike="noStrike" cap="none" spc="0" normalizeH="0" baseline="0" noProof="0" dirty="0">
                <a:ln>
                  <a:noFill/>
                </a:ln>
                <a:effectLst/>
                <a:uLnTx/>
                <a:uFillTx/>
              </a:rPr>
              <a:t>use</a:t>
            </a:r>
            <a:r>
              <a:rPr kumimoji="0" lang="en-US" sz="2400" b="0" i="0" u="none" strike="noStrike" cap="none" spc="-25" normalizeH="0" baseline="0" noProof="0" dirty="0">
                <a:ln>
                  <a:noFill/>
                </a:ln>
                <a:effectLst/>
                <a:uLnTx/>
                <a:uFillTx/>
              </a:rPr>
              <a:t> </a:t>
            </a:r>
            <a:r>
              <a:rPr kumimoji="0" lang="en-US" sz="2400" b="0" i="0" u="none" strike="noStrike" cap="none" spc="0" normalizeH="0" baseline="0" noProof="0" dirty="0">
                <a:ln>
                  <a:noFill/>
                </a:ln>
                <a:effectLst/>
                <a:uLnTx/>
                <a:uFillTx/>
              </a:rPr>
              <a:t>a</a:t>
            </a:r>
            <a:r>
              <a:rPr kumimoji="0" lang="en-US" sz="2400" b="0" i="0" u="none" strike="noStrike" cap="none" spc="-30" normalizeH="0" baseline="0" noProof="0" dirty="0">
                <a:ln>
                  <a:noFill/>
                </a:ln>
                <a:effectLst/>
                <a:uLnTx/>
                <a:uFillTx/>
              </a:rPr>
              <a:t> </a:t>
            </a:r>
            <a:r>
              <a:rPr kumimoji="0" lang="en-US" sz="2400" b="0" i="0" u="none" strike="noStrike" cap="none" spc="0" normalizeH="0" baseline="0" noProof="0" dirty="0">
                <a:ln>
                  <a:noFill/>
                </a:ln>
                <a:effectLst/>
                <a:uLnTx/>
                <a:uFillTx/>
              </a:rPr>
              <a:t>histogram</a:t>
            </a:r>
            <a:r>
              <a:rPr kumimoji="0" lang="en-US" sz="2400" b="0" i="0" u="none" strike="noStrike" cap="none" spc="-30" normalizeH="0" baseline="0" noProof="0" dirty="0">
                <a:ln>
                  <a:noFill/>
                </a:ln>
                <a:effectLst/>
                <a:uLnTx/>
                <a:uFillTx/>
              </a:rPr>
              <a:t> </a:t>
            </a:r>
            <a:r>
              <a:rPr kumimoji="0" lang="en-US" sz="2400" b="0" i="0" u="none" strike="noStrike" cap="none" spc="0" normalizeH="0" baseline="0" noProof="0" dirty="0">
                <a:ln>
                  <a:noFill/>
                </a:ln>
                <a:effectLst/>
                <a:uLnTx/>
                <a:uFillTx/>
              </a:rPr>
              <a:t>or</a:t>
            </a:r>
            <a:r>
              <a:rPr kumimoji="0" lang="en-US" sz="2400" b="0" i="0" u="none" strike="noStrike" cap="none" spc="-30" normalizeH="0" baseline="0" noProof="0" dirty="0">
                <a:ln>
                  <a:noFill/>
                </a:ln>
                <a:effectLst/>
                <a:uLnTx/>
                <a:uFillTx/>
              </a:rPr>
              <a:t> </a:t>
            </a:r>
            <a:r>
              <a:rPr kumimoji="0" lang="en-US" sz="2400" b="0" i="0" u="none" strike="noStrike" cap="none" spc="0" normalizeH="0" baseline="0" noProof="0" dirty="0">
                <a:ln>
                  <a:noFill/>
                </a:ln>
                <a:effectLst/>
                <a:uLnTx/>
                <a:uFillTx/>
              </a:rPr>
              <a:t>a</a:t>
            </a:r>
            <a:r>
              <a:rPr kumimoji="0" lang="en-US" sz="2400" b="0" i="0" u="none" strike="noStrike" cap="none" spc="-30" normalizeH="0" baseline="0" noProof="0" dirty="0">
                <a:ln>
                  <a:noFill/>
                </a:ln>
                <a:effectLst/>
                <a:uLnTx/>
                <a:uFillTx/>
              </a:rPr>
              <a:t> </a:t>
            </a:r>
            <a:r>
              <a:rPr kumimoji="0" lang="en-US" sz="2400" b="0" i="0" u="none" strike="noStrike" cap="none" spc="0" normalizeH="0" baseline="0" noProof="0" dirty="0">
                <a:ln>
                  <a:noFill/>
                </a:ln>
                <a:effectLst/>
                <a:uLnTx/>
                <a:uFillTx/>
              </a:rPr>
              <a:t>normal</a:t>
            </a:r>
            <a:r>
              <a:rPr kumimoji="0" lang="en-US" sz="2400" b="0" i="0" u="none" strike="noStrike" cap="none" spc="-30" normalizeH="0" baseline="0" noProof="0" dirty="0">
                <a:ln>
                  <a:noFill/>
                </a:ln>
                <a:effectLst/>
                <a:uLnTx/>
                <a:uFillTx/>
              </a:rPr>
              <a:t> </a:t>
            </a:r>
            <a:r>
              <a:rPr kumimoji="0" lang="en-US" sz="2400" b="0" i="0" u="none" strike="noStrike" cap="none" spc="0" normalizeH="0" baseline="0" noProof="0" dirty="0">
                <a:ln>
                  <a:noFill/>
                </a:ln>
                <a:effectLst/>
                <a:uLnTx/>
                <a:uFillTx/>
              </a:rPr>
              <a:t>probability</a:t>
            </a:r>
            <a:r>
              <a:rPr kumimoji="0" lang="en-US" sz="2400" b="0" i="0" u="none" strike="noStrike" cap="none" spc="-30" normalizeH="0" baseline="0" noProof="0" dirty="0">
                <a:ln>
                  <a:noFill/>
                </a:ln>
                <a:effectLst/>
                <a:uLnTx/>
                <a:uFillTx/>
              </a:rPr>
              <a:t> </a:t>
            </a:r>
            <a:r>
              <a:rPr kumimoji="0" lang="en-US" sz="2400" b="0" i="0" u="none" strike="noStrike" cap="none" spc="0" normalizeH="0" baseline="0" noProof="0" dirty="0">
                <a:ln>
                  <a:noFill/>
                </a:ln>
                <a:effectLst/>
                <a:uLnTx/>
                <a:uFillTx/>
              </a:rPr>
              <a:t>plot</a:t>
            </a:r>
            <a:r>
              <a:rPr kumimoji="0" lang="en-US" sz="2400" b="0" i="0" u="none" strike="noStrike" cap="none" spc="-35" normalizeH="0" baseline="0" noProof="0" dirty="0">
                <a:ln>
                  <a:noFill/>
                </a:ln>
                <a:effectLst/>
                <a:uLnTx/>
                <a:uFillTx/>
              </a:rPr>
              <a:t> </a:t>
            </a:r>
            <a:r>
              <a:rPr kumimoji="0" lang="en-US" sz="2400" b="0" i="0" u="none" strike="noStrike" cap="none" spc="0" normalizeH="0" baseline="0" noProof="0" dirty="0">
                <a:ln>
                  <a:noFill/>
                </a:ln>
                <a:effectLst/>
                <a:uLnTx/>
                <a:uFillTx/>
              </a:rPr>
              <a:t>of</a:t>
            </a:r>
            <a:r>
              <a:rPr kumimoji="0" lang="en-US" sz="2400" b="0" i="0" u="none" strike="noStrike" cap="none" spc="-20" normalizeH="0" baseline="0" noProof="0" dirty="0">
                <a:ln>
                  <a:noFill/>
                </a:ln>
                <a:effectLst/>
                <a:uLnTx/>
                <a:uFillTx/>
              </a:rPr>
              <a:t> </a:t>
            </a:r>
            <a:r>
              <a:rPr kumimoji="0" lang="en-US" sz="2400" b="0" i="0" u="none" strike="noStrike" cap="none" spc="-10" normalizeH="0" baseline="0" noProof="0" dirty="0">
                <a:ln>
                  <a:noFill/>
                </a:ln>
                <a:effectLst/>
                <a:uLnTx/>
                <a:uFillTx/>
              </a:rPr>
              <a:t>residuals</a:t>
            </a:r>
            <a:endParaRPr kumimoji="0" lang="en-US" sz="2400" b="0" i="0" u="none" strike="noStrike" cap="none" spc="0" normalizeH="0" baseline="0" noProof="0" dirty="0">
              <a:ln>
                <a:noFill/>
              </a:ln>
              <a:effectLst/>
              <a:uLnTx/>
              <a:uFillTx/>
            </a:endParaRPr>
          </a:p>
          <a:p>
            <a:pPr marL="697865" marR="5080" lvl="1" indent="-228600" fontAlgn="auto">
              <a:lnSpc>
                <a:spcPct val="90000"/>
              </a:lnSpc>
              <a:spcBef>
                <a:spcPts val="484"/>
              </a:spcBef>
              <a:spcAft>
                <a:spcPts val="0"/>
              </a:spcAft>
              <a:buClrTx/>
              <a:buSzTx/>
              <a:buFont typeface="Arial" panose="020B0604020202020204" pitchFamily="34" charset="0"/>
              <a:buChar char="•"/>
              <a:tabLst>
                <a:tab pos="697865" algn="l"/>
                <a:tab pos="698500" algn="l"/>
              </a:tabLst>
              <a:defRPr/>
            </a:pPr>
            <a:r>
              <a:rPr kumimoji="0" lang="en-US" sz="2400" b="0" i="0" u="none" strike="noStrike" cap="none" spc="0" normalizeH="0" baseline="0" noProof="0" dirty="0">
                <a:ln>
                  <a:noFill/>
                </a:ln>
                <a:effectLst/>
                <a:uLnTx/>
                <a:uFillTx/>
              </a:rPr>
              <a:t>If</a:t>
            </a:r>
            <a:r>
              <a:rPr kumimoji="0" lang="en-US" sz="2400" b="0" i="0" u="none" strike="noStrike" cap="none" spc="-30" normalizeH="0" baseline="0" noProof="0" dirty="0">
                <a:ln>
                  <a:noFill/>
                </a:ln>
                <a:effectLst/>
                <a:uLnTx/>
                <a:uFillTx/>
              </a:rPr>
              <a:t> </a:t>
            </a:r>
            <a:r>
              <a:rPr kumimoji="0" lang="en-US" sz="2400" b="0" i="0" u="none" strike="noStrike" cap="none" spc="0" normalizeH="0" baseline="0" noProof="0" dirty="0">
                <a:ln>
                  <a:noFill/>
                </a:ln>
                <a:effectLst/>
                <a:uLnTx/>
                <a:uFillTx/>
              </a:rPr>
              <a:t>the</a:t>
            </a:r>
            <a:r>
              <a:rPr kumimoji="0" lang="en-US" sz="2400" b="0" i="0" u="none" strike="noStrike" cap="none" spc="-20" normalizeH="0" baseline="0" noProof="0" dirty="0">
                <a:ln>
                  <a:noFill/>
                </a:ln>
                <a:effectLst/>
                <a:uLnTx/>
                <a:uFillTx/>
              </a:rPr>
              <a:t> </a:t>
            </a:r>
            <a:r>
              <a:rPr kumimoji="0" lang="en-US" sz="2400" b="0" i="0" u="none" strike="noStrike" cap="none" spc="0" normalizeH="0" baseline="0" noProof="0" dirty="0">
                <a:ln>
                  <a:noFill/>
                </a:ln>
                <a:effectLst/>
                <a:uLnTx/>
                <a:uFillTx/>
              </a:rPr>
              <a:t>plotted</a:t>
            </a:r>
            <a:r>
              <a:rPr kumimoji="0" lang="en-US" sz="2400" b="0" i="0" u="none" strike="noStrike" cap="none" spc="-25" normalizeH="0" baseline="0" noProof="0" dirty="0">
                <a:ln>
                  <a:noFill/>
                </a:ln>
                <a:effectLst/>
                <a:uLnTx/>
                <a:uFillTx/>
              </a:rPr>
              <a:t> </a:t>
            </a:r>
            <a:r>
              <a:rPr kumimoji="0" lang="en-US" sz="2400" b="0" i="0" u="none" strike="noStrike" cap="none" spc="0" normalizeH="0" baseline="0" noProof="0" dirty="0">
                <a:ln>
                  <a:noFill/>
                </a:ln>
                <a:effectLst/>
                <a:uLnTx/>
                <a:uFillTx/>
              </a:rPr>
              <a:t>points</a:t>
            </a:r>
            <a:r>
              <a:rPr kumimoji="0" lang="en-US" sz="2400" b="0" i="0" u="none" strike="noStrike" cap="none" spc="-15" normalizeH="0" baseline="0" noProof="0" dirty="0">
                <a:ln>
                  <a:noFill/>
                </a:ln>
                <a:effectLst/>
                <a:uLnTx/>
                <a:uFillTx/>
              </a:rPr>
              <a:t> </a:t>
            </a:r>
            <a:r>
              <a:rPr kumimoji="0" lang="en-US" sz="2400" b="0" i="0" u="none" strike="noStrike" cap="none" spc="0" normalizeH="0" baseline="0" noProof="0" dirty="0">
                <a:ln>
                  <a:noFill/>
                </a:ln>
                <a:effectLst/>
                <a:uLnTx/>
                <a:uFillTx/>
              </a:rPr>
              <a:t>are</a:t>
            </a:r>
            <a:r>
              <a:rPr kumimoji="0" lang="en-US" sz="2400" b="0" i="0" u="none" strike="noStrike" cap="none" spc="-20" normalizeH="0" baseline="0" noProof="0" dirty="0">
                <a:ln>
                  <a:noFill/>
                </a:ln>
                <a:effectLst/>
                <a:uLnTx/>
                <a:uFillTx/>
              </a:rPr>
              <a:t> </a:t>
            </a:r>
            <a:r>
              <a:rPr kumimoji="0" lang="en-US" sz="2400" b="0" i="0" u="none" strike="noStrike" cap="none" spc="0" normalizeH="0" baseline="0" noProof="0" dirty="0">
                <a:ln>
                  <a:noFill/>
                </a:ln>
                <a:effectLst/>
                <a:uLnTx/>
                <a:uFillTx/>
              </a:rPr>
              <a:t>fairly</a:t>
            </a:r>
            <a:r>
              <a:rPr kumimoji="0" lang="en-US" sz="2400" b="0" i="0" u="none" strike="noStrike" cap="none" spc="-30" normalizeH="0" baseline="0" noProof="0" dirty="0">
                <a:ln>
                  <a:noFill/>
                </a:ln>
                <a:effectLst/>
                <a:uLnTx/>
                <a:uFillTx/>
              </a:rPr>
              <a:t> </a:t>
            </a:r>
            <a:r>
              <a:rPr kumimoji="0" lang="en-US" sz="2400" b="0" i="0" u="none" strike="noStrike" cap="none" spc="0" normalizeH="0" baseline="0" noProof="0" dirty="0">
                <a:ln>
                  <a:noFill/>
                </a:ln>
                <a:effectLst/>
                <a:uLnTx/>
                <a:uFillTx/>
              </a:rPr>
              <a:t>close</a:t>
            </a:r>
            <a:r>
              <a:rPr kumimoji="0" lang="en-US" sz="2400" b="0" i="0" u="none" strike="noStrike" cap="none" spc="-20" normalizeH="0" baseline="0" noProof="0" dirty="0">
                <a:ln>
                  <a:noFill/>
                </a:ln>
                <a:effectLst/>
                <a:uLnTx/>
                <a:uFillTx/>
              </a:rPr>
              <a:t> </a:t>
            </a:r>
            <a:r>
              <a:rPr kumimoji="0" lang="en-US" sz="2400" b="0" i="0" u="none" strike="noStrike" cap="none" spc="0" normalizeH="0" baseline="0" noProof="0" dirty="0">
                <a:ln>
                  <a:noFill/>
                </a:ln>
                <a:effectLst/>
                <a:uLnTx/>
                <a:uFillTx/>
              </a:rPr>
              <a:t>to</a:t>
            </a:r>
            <a:r>
              <a:rPr kumimoji="0" lang="en-US" sz="2400" b="0" i="0" u="none" strike="noStrike" cap="none" spc="-25" normalizeH="0" baseline="0" noProof="0" dirty="0">
                <a:ln>
                  <a:noFill/>
                </a:ln>
                <a:effectLst/>
                <a:uLnTx/>
                <a:uFillTx/>
              </a:rPr>
              <a:t> </a:t>
            </a:r>
            <a:r>
              <a:rPr kumimoji="0" lang="en-US" sz="2400" b="0" i="0" u="none" strike="noStrike" cap="none" spc="0" normalizeH="0" baseline="0" noProof="0" dirty="0">
                <a:ln>
                  <a:noFill/>
                </a:ln>
                <a:effectLst/>
                <a:uLnTx/>
                <a:uFillTx/>
              </a:rPr>
              <a:t>the</a:t>
            </a:r>
            <a:r>
              <a:rPr kumimoji="0" lang="en-US" sz="2400" b="0" i="0" u="none" strike="noStrike" cap="none" spc="-20" normalizeH="0" baseline="0" noProof="0" dirty="0">
                <a:ln>
                  <a:noFill/>
                </a:ln>
                <a:effectLst/>
                <a:uLnTx/>
                <a:uFillTx/>
              </a:rPr>
              <a:t> </a:t>
            </a:r>
            <a:r>
              <a:rPr kumimoji="0" lang="en-US" sz="2400" b="0" i="0" u="none" strike="noStrike" cap="none" spc="-10" normalizeH="0" baseline="0" noProof="0" dirty="0">
                <a:ln>
                  <a:noFill/>
                </a:ln>
                <a:effectLst/>
                <a:uLnTx/>
                <a:uFillTx/>
              </a:rPr>
              <a:t>reference</a:t>
            </a:r>
            <a:r>
              <a:rPr kumimoji="0" lang="en-US" sz="2400" b="0" i="0" u="none" strike="noStrike" cap="none" spc="-20" normalizeH="0" baseline="0" noProof="0" dirty="0">
                <a:ln>
                  <a:noFill/>
                </a:ln>
                <a:effectLst/>
                <a:uLnTx/>
                <a:uFillTx/>
              </a:rPr>
              <a:t> </a:t>
            </a:r>
            <a:r>
              <a:rPr kumimoji="0" lang="en-US" sz="2400" b="0" i="0" u="none" strike="noStrike" cap="none" spc="0" normalizeH="0" baseline="0" noProof="0" dirty="0">
                <a:ln>
                  <a:noFill/>
                </a:ln>
                <a:effectLst/>
                <a:uLnTx/>
                <a:uFillTx/>
              </a:rPr>
              <a:t>line,</a:t>
            </a:r>
            <a:r>
              <a:rPr kumimoji="0" lang="en-US" sz="2400" b="0" i="0" u="none" strike="noStrike" cap="none" spc="-20" normalizeH="0" baseline="0" noProof="0" dirty="0">
                <a:ln>
                  <a:noFill/>
                </a:ln>
                <a:effectLst/>
                <a:uLnTx/>
                <a:uFillTx/>
              </a:rPr>
              <a:t> </a:t>
            </a:r>
            <a:r>
              <a:rPr kumimoji="0" lang="en-US" sz="2400" b="0" i="0" u="none" strike="noStrike" cap="none" spc="0" normalizeH="0" baseline="0" noProof="0" dirty="0">
                <a:ln>
                  <a:noFill/>
                </a:ln>
                <a:effectLst/>
                <a:uLnTx/>
                <a:uFillTx/>
              </a:rPr>
              <a:t>the</a:t>
            </a:r>
            <a:r>
              <a:rPr kumimoji="0" lang="en-US" sz="2400" b="0" i="0" u="none" strike="noStrike" cap="none" spc="-20" normalizeH="0" baseline="0" noProof="0" dirty="0">
                <a:ln>
                  <a:noFill/>
                </a:ln>
                <a:effectLst/>
                <a:uLnTx/>
                <a:uFillTx/>
              </a:rPr>
              <a:t> </a:t>
            </a:r>
            <a:r>
              <a:rPr kumimoji="0" lang="en-US" sz="2400" b="0" i="0" u="none" strike="noStrike" cap="none" spc="0" normalizeH="0" baseline="0" noProof="0" dirty="0">
                <a:ln>
                  <a:noFill/>
                </a:ln>
                <a:effectLst/>
                <a:uLnTx/>
                <a:uFillTx/>
              </a:rPr>
              <a:t>normal</a:t>
            </a:r>
            <a:r>
              <a:rPr kumimoji="0" lang="en-US" sz="2400" b="0" i="0" u="none" strike="noStrike" cap="none" spc="-20" normalizeH="0" baseline="0" noProof="0" dirty="0">
                <a:ln>
                  <a:noFill/>
                </a:ln>
                <a:effectLst/>
                <a:uLnTx/>
                <a:uFillTx/>
              </a:rPr>
              <a:t> </a:t>
            </a:r>
            <a:r>
              <a:rPr kumimoji="0" lang="en-US" sz="2400" b="0" i="0" u="none" strike="noStrike" cap="none" spc="0" normalizeH="0" baseline="0" noProof="0" dirty="0">
                <a:ln>
                  <a:noFill/>
                </a:ln>
                <a:effectLst/>
                <a:uLnTx/>
                <a:uFillTx/>
              </a:rPr>
              <a:t>probability</a:t>
            </a:r>
            <a:r>
              <a:rPr kumimoji="0" lang="en-US" sz="2400" b="0" i="0" u="none" strike="noStrike" cap="none" spc="-25" normalizeH="0" baseline="0" noProof="0" dirty="0">
                <a:ln>
                  <a:noFill/>
                </a:ln>
                <a:effectLst/>
                <a:uLnTx/>
                <a:uFillTx/>
              </a:rPr>
              <a:t> </a:t>
            </a:r>
            <a:r>
              <a:rPr kumimoji="0" lang="en-US" sz="2400" b="0" i="0" u="none" strike="noStrike" cap="none" spc="-10" normalizeH="0" baseline="0" noProof="0" dirty="0">
                <a:ln>
                  <a:noFill/>
                </a:ln>
                <a:effectLst/>
                <a:uLnTx/>
                <a:uFillTx/>
              </a:rPr>
              <a:t>assumption </a:t>
            </a:r>
            <a:r>
              <a:rPr kumimoji="0" lang="en-US" sz="2400" b="0" i="0" u="none" strike="noStrike" cap="none" spc="0" normalizeH="0" baseline="0" noProof="0" dirty="0">
                <a:ln>
                  <a:noFill/>
                </a:ln>
                <a:effectLst/>
                <a:uLnTx/>
                <a:uFillTx/>
              </a:rPr>
              <a:t>is </a:t>
            </a:r>
            <a:r>
              <a:rPr kumimoji="0" lang="en-US" sz="2400" b="0" i="0" u="none" strike="noStrike" cap="none" spc="-10" normalizeH="0" baseline="0" noProof="0" dirty="0">
                <a:ln>
                  <a:noFill/>
                </a:ln>
                <a:effectLst/>
                <a:uLnTx/>
                <a:uFillTx/>
              </a:rPr>
              <a:t>supported</a:t>
            </a:r>
            <a:endParaRPr kumimoji="0" lang="en-US" sz="2400" b="0" i="0" u="none" strike="noStrike" cap="none" spc="0" normalizeH="0" baseline="0" noProof="0" dirty="0">
              <a:ln>
                <a:noFill/>
              </a:ln>
              <a:effectLst/>
              <a:uLnTx/>
              <a:uFillTx/>
            </a:endParaRPr>
          </a:p>
        </p:txBody>
      </p:sp>
      <p:pic>
        <p:nvPicPr>
          <p:cNvPr id="4" name="object 4"/>
          <p:cNvPicPr/>
          <p:nvPr/>
        </p:nvPicPr>
        <p:blipFill>
          <a:blip r:embed="rId2" cstate="print"/>
          <a:stretch>
            <a:fillRect/>
          </a:stretch>
        </p:blipFill>
        <p:spPr>
          <a:xfrm>
            <a:off x="2073641" y="3190069"/>
            <a:ext cx="8044324" cy="3076953"/>
          </a:xfrm>
          <a:prstGeom prst="rect">
            <a:avLst/>
          </a:prstGeom>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B0B678-CD10-4371-96E5-2706F4579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3" name="Rectangle 12">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5867475" y="847827"/>
            <a:ext cx="5408813" cy="1169585"/>
          </a:xfrm>
          <a:prstGeom prst="rect">
            <a:avLst/>
          </a:prstGeom>
        </p:spPr>
        <p:txBody>
          <a:bodyPr vert="horz" lIns="91440" tIns="45720" rIns="91440" bIns="45720" rtlCol="0" anchor="b">
            <a:normAutofit/>
          </a:bodyPr>
          <a:lstStyle/>
          <a:p>
            <a:pPr marL="12700" algn="l" rtl="0">
              <a:lnSpc>
                <a:spcPct val="90000"/>
              </a:lnSpc>
              <a:spcBef>
                <a:spcPct val="0"/>
              </a:spcBef>
            </a:pPr>
            <a:r>
              <a:rPr lang="en-US" sz="3700" kern="1200">
                <a:latin typeface="+mj-lt"/>
                <a:cs typeface="+mj-cs"/>
              </a:rPr>
              <a:t>Independence</a:t>
            </a:r>
            <a:r>
              <a:rPr lang="en-US" sz="3700" kern="1200" spc="-5">
                <a:latin typeface="+mj-lt"/>
                <a:cs typeface="+mj-cs"/>
              </a:rPr>
              <a:t> </a:t>
            </a:r>
            <a:r>
              <a:rPr lang="en-US" sz="3700" kern="1200" spc="-10">
                <a:latin typeface="+mj-lt"/>
                <a:cs typeface="+mj-cs"/>
              </a:rPr>
              <a:t>Assumption</a:t>
            </a:r>
          </a:p>
        </p:txBody>
      </p:sp>
      <p:pic>
        <p:nvPicPr>
          <p:cNvPr id="5" name="object 5"/>
          <p:cNvPicPr/>
          <p:nvPr/>
        </p:nvPicPr>
        <p:blipFill>
          <a:blip r:embed="rId3" cstate="print"/>
          <a:stretch>
            <a:fillRect/>
          </a:stretch>
        </p:blipFill>
        <p:spPr>
          <a:xfrm>
            <a:off x="914401" y="420624"/>
            <a:ext cx="4350029" cy="2934834"/>
          </a:xfrm>
          <a:prstGeom prst="rect">
            <a:avLst/>
          </a:prstGeom>
        </p:spPr>
      </p:pic>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ject 4"/>
          <p:cNvPicPr/>
          <p:nvPr/>
        </p:nvPicPr>
        <p:blipFill>
          <a:blip r:embed="rId4" cstate="print"/>
          <a:stretch>
            <a:fillRect/>
          </a:stretch>
        </p:blipFill>
        <p:spPr>
          <a:xfrm>
            <a:off x="914401" y="3576357"/>
            <a:ext cx="4389120" cy="2578607"/>
          </a:xfrm>
          <a:prstGeom prst="rect">
            <a:avLst/>
          </a:prstGeom>
        </p:spPr>
      </p:pic>
      <p:sp>
        <p:nvSpPr>
          <p:cNvPr id="3" name="object 3"/>
          <p:cNvSpPr txBox="1"/>
          <p:nvPr/>
        </p:nvSpPr>
        <p:spPr>
          <a:xfrm>
            <a:off x="5868786" y="2508105"/>
            <a:ext cx="5408813" cy="3632493"/>
          </a:xfrm>
          <a:prstGeom prst="rect">
            <a:avLst/>
          </a:prstGeom>
        </p:spPr>
        <p:txBody>
          <a:bodyPr vert="horz" lIns="91440" tIns="45720" rIns="91440" bIns="45720" rtlCol="0" anchor="ctr">
            <a:normAutofit/>
          </a:bodyPr>
          <a:lstStyle/>
          <a:p>
            <a:pPr marL="252095" marR="1102360" lvl="0" indent="-228600" fontAlgn="auto">
              <a:lnSpc>
                <a:spcPct val="90000"/>
              </a:lnSpc>
              <a:spcBef>
                <a:spcPts val="405"/>
              </a:spcBef>
              <a:spcAft>
                <a:spcPts val="0"/>
              </a:spcAft>
              <a:buClrTx/>
              <a:buSzTx/>
              <a:buFont typeface="Arial" panose="020B0604020202020204" pitchFamily="34" charset="0"/>
              <a:buChar char="•"/>
              <a:tabLst>
                <a:tab pos="252729" algn="l"/>
              </a:tabLst>
              <a:defRPr/>
            </a:pPr>
            <a:r>
              <a:rPr kumimoji="0" lang="en-US" sz="2000" b="0" i="0" u="none" strike="noStrike" cap="none" spc="0" normalizeH="0" baseline="0" noProof="0">
                <a:ln>
                  <a:noFill/>
                </a:ln>
                <a:effectLst/>
                <a:uLnTx/>
                <a:uFillTx/>
              </a:rPr>
              <a:t>The</a:t>
            </a:r>
            <a:r>
              <a:rPr kumimoji="0" lang="en-US" sz="2000" b="0" i="0" u="none" strike="noStrike" cap="none" spc="-45" normalizeH="0" baseline="0" noProof="0">
                <a:ln>
                  <a:noFill/>
                </a:ln>
                <a:effectLst/>
                <a:uLnTx/>
                <a:uFillTx/>
              </a:rPr>
              <a:t> </a:t>
            </a:r>
            <a:r>
              <a:rPr kumimoji="0" lang="en-US" sz="2000" b="0" i="0" u="none" strike="noStrike" cap="none" spc="0" normalizeH="0" baseline="0" noProof="0">
                <a:ln>
                  <a:noFill/>
                </a:ln>
                <a:effectLst/>
                <a:uLnTx/>
                <a:uFillTx/>
              </a:rPr>
              <a:t>errors</a:t>
            </a:r>
            <a:r>
              <a:rPr kumimoji="0" lang="en-US" sz="2000" b="0" i="0" u="none" strike="noStrike" cap="none" spc="-40" normalizeH="0" baseline="0" noProof="0">
                <a:ln>
                  <a:noFill/>
                </a:ln>
                <a:effectLst/>
                <a:uLnTx/>
                <a:uFillTx/>
              </a:rPr>
              <a:t> </a:t>
            </a:r>
            <a:r>
              <a:rPr kumimoji="0" lang="en-US" sz="2000" b="0" i="0" u="none" strike="noStrike" cap="none" spc="0" normalizeH="0" baseline="0" noProof="0">
                <a:ln>
                  <a:noFill/>
                </a:ln>
                <a:effectLst/>
                <a:uLnTx/>
                <a:uFillTx/>
              </a:rPr>
              <a:t>are</a:t>
            </a:r>
            <a:r>
              <a:rPr kumimoji="0" lang="en-US" sz="2000" b="0" i="0" u="none" strike="noStrike" cap="none" spc="-30" normalizeH="0" baseline="0" noProof="0">
                <a:ln>
                  <a:noFill/>
                </a:ln>
                <a:effectLst/>
                <a:uLnTx/>
                <a:uFillTx/>
              </a:rPr>
              <a:t> </a:t>
            </a:r>
            <a:r>
              <a:rPr kumimoji="0" lang="en-US" sz="2000" b="0" i="0" u="none" strike="noStrike" cap="none" spc="0" normalizeH="0" baseline="0" noProof="0">
                <a:ln>
                  <a:noFill/>
                </a:ln>
                <a:effectLst/>
                <a:uLnTx/>
                <a:uFillTx/>
              </a:rPr>
              <a:t>assumed</a:t>
            </a:r>
            <a:r>
              <a:rPr kumimoji="0" lang="en-US" sz="2000" b="0" i="0" u="none" strike="noStrike" cap="none" spc="-35" normalizeH="0" baseline="0" noProof="0">
                <a:ln>
                  <a:noFill/>
                </a:ln>
                <a:effectLst/>
                <a:uLnTx/>
                <a:uFillTx/>
              </a:rPr>
              <a:t> </a:t>
            </a:r>
            <a:r>
              <a:rPr kumimoji="0" lang="en-US" sz="2000" b="0" i="0" u="none" strike="noStrike" cap="none" spc="0" normalizeH="0" baseline="0" noProof="0">
                <a:ln>
                  <a:noFill/>
                </a:ln>
                <a:effectLst/>
                <a:uLnTx/>
                <a:uFillTx/>
              </a:rPr>
              <a:t>to</a:t>
            </a:r>
            <a:r>
              <a:rPr kumimoji="0" lang="en-US" sz="2000" b="0" i="0" u="none" strike="noStrike" cap="none" spc="-40" normalizeH="0" baseline="0" noProof="0">
                <a:ln>
                  <a:noFill/>
                </a:ln>
                <a:effectLst/>
                <a:uLnTx/>
                <a:uFillTx/>
              </a:rPr>
              <a:t> </a:t>
            </a:r>
            <a:r>
              <a:rPr kumimoji="0" lang="en-US" sz="2000" b="0" i="0" u="none" strike="noStrike" cap="none" spc="-25" normalizeH="0" baseline="0" noProof="0">
                <a:ln>
                  <a:noFill/>
                </a:ln>
                <a:effectLst/>
                <a:uLnTx/>
                <a:uFillTx/>
              </a:rPr>
              <a:t>be </a:t>
            </a:r>
            <a:r>
              <a:rPr kumimoji="0" lang="en-US" sz="2000" b="0" i="0" u="none" strike="noStrike" cap="none" spc="-10" normalizeH="0" baseline="0" noProof="0">
                <a:ln>
                  <a:noFill/>
                </a:ln>
                <a:effectLst/>
                <a:uLnTx/>
                <a:uFillTx/>
              </a:rPr>
              <a:t>independent</a:t>
            </a:r>
            <a:endParaRPr kumimoji="0" lang="en-US" sz="2000" b="0" i="0" u="none" strike="noStrike" cap="none" spc="0" normalizeH="0" baseline="0" noProof="0">
              <a:ln>
                <a:noFill/>
              </a:ln>
              <a:effectLst/>
              <a:uLnTx/>
              <a:uFillTx/>
            </a:endParaRPr>
          </a:p>
          <a:p>
            <a:pPr marL="241300" marR="468630" lvl="0" indent="-228600" fontAlgn="auto">
              <a:lnSpc>
                <a:spcPct val="90000"/>
              </a:lnSpc>
              <a:spcBef>
                <a:spcPts val="855"/>
              </a:spcBef>
              <a:spcAft>
                <a:spcPts val="0"/>
              </a:spcAft>
              <a:buClrTx/>
              <a:buSzTx/>
              <a:buFont typeface="Arial" panose="020B0604020202020204" pitchFamily="34" charset="0"/>
              <a:buChar char="•"/>
              <a:tabLst>
                <a:tab pos="241300" algn="l"/>
              </a:tabLst>
              <a:defRPr/>
            </a:pPr>
            <a:r>
              <a:rPr kumimoji="0" lang="en-US" sz="2000" b="0" i="0" u="none" strike="noStrike" cap="none" spc="-10" normalizeH="0" baseline="0" noProof="0">
                <a:ln>
                  <a:noFill/>
                </a:ln>
                <a:effectLst/>
                <a:uLnTx/>
                <a:uFillTx/>
              </a:rPr>
              <a:t>Autocorrelation</a:t>
            </a:r>
            <a:r>
              <a:rPr kumimoji="0" lang="en-US" sz="2000" b="0" i="0" u="none" strike="noStrike" cap="none" spc="-45" normalizeH="0" baseline="0" noProof="0">
                <a:ln>
                  <a:noFill/>
                </a:ln>
                <a:effectLst/>
                <a:uLnTx/>
                <a:uFillTx/>
              </a:rPr>
              <a:t> </a:t>
            </a:r>
            <a:r>
              <a:rPr kumimoji="0" lang="en-US" sz="2000" b="0" i="0" u="none" strike="noStrike" cap="none" spc="0" normalizeH="0" baseline="0" noProof="0">
                <a:ln>
                  <a:noFill/>
                </a:ln>
                <a:effectLst/>
                <a:uLnTx/>
                <a:uFillTx/>
              </a:rPr>
              <a:t>occurs</a:t>
            </a:r>
            <a:r>
              <a:rPr kumimoji="0" lang="en-US" sz="2000" b="0" i="0" u="none" strike="noStrike" cap="none" spc="-35" normalizeH="0" baseline="0" noProof="0">
                <a:ln>
                  <a:noFill/>
                </a:ln>
                <a:effectLst/>
                <a:uLnTx/>
                <a:uFillTx/>
              </a:rPr>
              <a:t> </a:t>
            </a:r>
            <a:r>
              <a:rPr kumimoji="0" lang="en-US" sz="2000" b="0" i="0" u="none" strike="noStrike" cap="none" spc="-20" normalizeH="0" baseline="0" noProof="0">
                <a:ln>
                  <a:noFill/>
                </a:ln>
                <a:effectLst/>
                <a:uLnTx/>
                <a:uFillTx/>
              </a:rPr>
              <a:t>when </a:t>
            </a:r>
            <a:r>
              <a:rPr kumimoji="0" lang="en-US" sz="2000" b="0" i="0" u="none" strike="noStrike" cap="none" spc="0" normalizeH="0" baseline="0" noProof="0">
                <a:ln>
                  <a:noFill/>
                </a:ln>
                <a:effectLst/>
                <a:uLnTx/>
                <a:uFillTx/>
              </a:rPr>
              <a:t>successive</a:t>
            </a:r>
            <a:r>
              <a:rPr kumimoji="0" lang="en-US" sz="2000" b="0" i="0" u="none" strike="noStrike" cap="none" spc="-55" normalizeH="0" baseline="0" noProof="0">
                <a:ln>
                  <a:noFill/>
                </a:ln>
                <a:effectLst/>
                <a:uLnTx/>
                <a:uFillTx/>
              </a:rPr>
              <a:t> </a:t>
            </a:r>
            <a:r>
              <a:rPr kumimoji="0" lang="en-US" sz="2000" b="0" i="0" u="none" strike="noStrike" cap="none" spc="0" normalizeH="0" baseline="0" noProof="0">
                <a:ln>
                  <a:noFill/>
                </a:ln>
                <a:effectLst/>
                <a:uLnTx/>
                <a:uFillTx/>
              </a:rPr>
              <a:t>residuals</a:t>
            </a:r>
            <a:r>
              <a:rPr kumimoji="0" lang="en-US" sz="2000" b="0" i="0" u="none" strike="noStrike" cap="none" spc="-55" normalizeH="0" baseline="0" noProof="0">
                <a:ln>
                  <a:noFill/>
                </a:ln>
                <a:effectLst/>
                <a:uLnTx/>
                <a:uFillTx/>
              </a:rPr>
              <a:t> </a:t>
            </a:r>
            <a:r>
              <a:rPr kumimoji="0" lang="en-US" sz="2000" b="0" i="0" u="none" strike="noStrike" cap="none" spc="0" normalizeH="0" baseline="0" noProof="0">
                <a:ln>
                  <a:noFill/>
                </a:ln>
                <a:effectLst/>
                <a:uLnTx/>
                <a:uFillTx/>
              </a:rPr>
              <a:t>are</a:t>
            </a:r>
            <a:r>
              <a:rPr kumimoji="0" lang="en-US" sz="2000" b="0" i="0" u="none" strike="noStrike" cap="none" spc="-40" normalizeH="0" baseline="0" noProof="0">
                <a:ln>
                  <a:noFill/>
                </a:ln>
                <a:effectLst/>
                <a:uLnTx/>
                <a:uFillTx/>
              </a:rPr>
              <a:t> </a:t>
            </a:r>
            <a:r>
              <a:rPr kumimoji="0" lang="en-US" sz="2000" b="0" i="0" u="none" strike="noStrike" cap="none" spc="-10" normalizeH="0" baseline="0" noProof="0">
                <a:ln>
                  <a:noFill/>
                </a:ln>
                <a:effectLst/>
                <a:uLnTx/>
                <a:uFillTx/>
              </a:rPr>
              <a:t>correlated</a:t>
            </a:r>
            <a:endParaRPr kumimoji="0" lang="en-US" sz="2000" b="0" i="0" u="none" strike="noStrike" cap="none" spc="0" normalizeH="0" baseline="0" noProof="0">
              <a:ln>
                <a:noFill/>
              </a:ln>
              <a:effectLst/>
              <a:uLnTx/>
              <a:uFillTx/>
            </a:endParaRPr>
          </a:p>
          <a:p>
            <a:pPr marL="697865" marR="5080" lvl="1" indent="-228600" fontAlgn="auto">
              <a:lnSpc>
                <a:spcPct val="90000"/>
              </a:lnSpc>
              <a:spcBef>
                <a:spcPts val="495"/>
              </a:spcBef>
              <a:spcAft>
                <a:spcPts val="0"/>
              </a:spcAft>
              <a:buClrTx/>
              <a:buSzTx/>
              <a:buFont typeface="Arial" panose="020B0604020202020204" pitchFamily="34" charset="0"/>
              <a:buChar char="•"/>
              <a:tabLst>
                <a:tab pos="697865" algn="l"/>
                <a:tab pos="698500" algn="l"/>
              </a:tabLst>
              <a:defRPr/>
            </a:pPr>
            <a:r>
              <a:rPr kumimoji="0" lang="en-US" sz="2000" b="0" i="0" u="none" strike="noStrike" cap="none" spc="0" normalizeH="0" baseline="0" noProof="0">
                <a:ln>
                  <a:noFill/>
                </a:ln>
                <a:effectLst/>
                <a:uLnTx/>
                <a:uFillTx/>
              </a:rPr>
              <a:t>If</a:t>
            </a:r>
            <a:r>
              <a:rPr kumimoji="0" lang="en-US" sz="2000" b="0" i="0" u="none" strike="noStrike" cap="none" spc="-35" normalizeH="0" baseline="0" noProof="0">
                <a:ln>
                  <a:noFill/>
                </a:ln>
                <a:effectLst/>
                <a:uLnTx/>
                <a:uFillTx/>
              </a:rPr>
              <a:t> </a:t>
            </a:r>
            <a:r>
              <a:rPr kumimoji="0" lang="en-US" sz="2000" b="0" i="0" u="none" strike="noStrike" cap="none" spc="0" normalizeH="0" baseline="0" noProof="0">
                <a:ln>
                  <a:noFill/>
                </a:ln>
                <a:effectLst/>
                <a:uLnTx/>
                <a:uFillTx/>
              </a:rPr>
              <a:t>it</a:t>
            </a:r>
            <a:r>
              <a:rPr kumimoji="0" lang="en-US" sz="2000" b="0" i="0" u="none" strike="noStrike" cap="none" spc="-20" normalizeH="0" baseline="0" noProof="0">
                <a:ln>
                  <a:noFill/>
                </a:ln>
                <a:effectLst/>
                <a:uLnTx/>
                <a:uFillTx/>
              </a:rPr>
              <a:t> </a:t>
            </a:r>
            <a:r>
              <a:rPr kumimoji="0" lang="en-US" sz="2000" b="0" i="0" u="none" strike="noStrike" cap="none" spc="0" normalizeH="0" baseline="0" noProof="0">
                <a:ln>
                  <a:noFill/>
                </a:ln>
                <a:effectLst/>
                <a:uLnTx/>
                <a:uFillTx/>
              </a:rPr>
              <a:t>exists,</a:t>
            </a:r>
            <a:r>
              <a:rPr kumimoji="0" lang="en-US" sz="2000" b="0" i="0" u="none" strike="noStrike" cap="none" spc="-25" normalizeH="0" baseline="0" noProof="0">
                <a:ln>
                  <a:noFill/>
                </a:ln>
                <a:effectLst/>
                <a:uLnTx/>
                <a:uFillTx/>
              </a:rPr>
              <a:t> </a:t>
            </a:r>
            <a:r>
              <a:rPr kumimoji="0" lang="en-US" sz="2000" b="0" i="0" u="none" strike="noStrike" cap="none" spc="0" normalizeH="0" baseline="0" noProof="0">
                <a:ln>
                  <a:noFill/>
                </a:ln>
                <a:effectLst/>
                <a:uLnTx/>
                <a:uFillTx/>
              </a:rPr>
              <a:t>the</a:t>
            </a:r>
            <a:r>
              <a:rPr kumimoji="0" lang="en-US" sz="2000" b="0" i="0" u="none" strike="noStrike" cap="none" spc="-25" normalizeH="0" baseline="0" noProof="0">
                <a:ln>
                  <a:noFill/>
                </a:ln>
                <a:effectLst/>
                <a:uLnTx/>
                <a:uFillTx/>
              </a:rPr>
              <a:t> </a:t>
            </a:r>
            <a:r>
              <a:rPr kumimoji="0" lang="en-US" sz="2000" b="0" i="0" u="none" strike="noStrike" cap="none" spc="0" normalizeH="0" baseline="0" noProof="0">
                <a:ln>
                  <a:noFill/>
                </a:ln>
                <a:effectLst/>
                <a:uLnTx/>
                <a:uFillTx/>
              </a:rPr>
              <a:t>value</a:t>
            </a:r>
            <a:r>
              <a:rPr kumimoji="0" lang="en-US" sz="2000" b="0" i="0" u="none" strike="noStrike" cap="none" spc="-20" normalizeH="0" baseline="0" noProof="0">
                <a:ln>
                  <a:noFill/>
                </a:ln>
                <a:effectLst/>
                <a:uLnTx/>
                <a:uFillTx/>
              </a:rPr>
              <a:t> </a:t>
            </a:r>
            <a:r>
              <a:rPr kumimoji="0" lang="en-US" sz="2000" b="0" i="0" u="none" strike="noStrike" cap="none" spc="0" normalizeH="0" baseline="0" noProof="0">
                <a:ln>
                  <a:noFill/>
                </a:ln>
                <a:effectLst/>
                <a:uLnTx/>
                <a:uFillTx/>
              </a:rPr>
              <a:t>of</a:t>
            </a:r>
            <a:r>
              <a:rPr kumimoji="0" lang="en-US" sz="2000" b="0" i="0" u="none" strike="noStrike" cap="none" spc="-25" normalizeH="0" baseline="0" noProof="0">
                <a:ln>
                  <a:noFill/>
                </a:ln>
                <a:effectLst/>
                <a:uLnTx/>
                <a:uFillTx/>
              </a:rPr>
              <a:t> </a:t>
            </a:r>
            <a:r>
              <a:rPr kumimoji="0" lang="en-US" sz="2000" b="0" i="0" u="none" strike="noStrike" cap="none" spc="0" normalizeH="0" baseline="0" noProof="0">
                <a:ln>
                  <a:noFill/>
                </a:ln>
                <a:effectLst/>
                <a:uLnTx/>
                <a:uFillTx/>
              </a:rPr>
              <a:t>the</a:t>
            </a:r>
            <a:r>
              <a:rPr kumimoji="0" lang="en-US" sz="2000" b="0" i="0" u="none" strike="noStrike" cap="none" spc="-20" normalizeH="0" baseline="0" noProof="0">
                <a:ln>
                  <a:noFill/>
                </a:ln>
                <a:effectLst/>
                <a:uLnTx/>
                <a:uFillTx/>
              </a:rPr>
              <a:t> </a:t>
            </a:r>
            <a:r>
              <a:rPr kumimoji="0" lang="en-US" sz="2000" b="0" i="0" u="none" strike="noStrike" cap="none" spc="0" normalizeH="0" baseline="0" noProof="0">
                <a:ln>
                  <a:noFill/>
                </a:ln>
                <a:effectLst/>
                <a:uLnTx/>
                <a:uFillTx/>
              </a:rPr>
              <a:t>standard</a:t>
            </a:r>
            <a:r>
              <a:rPr kumimoji="0" lang="en-US" sz="2000" b="0" i="0" u="none" strike="noStrike" cap="none" spc="-25" normalizeH="0" baseline="0" noProof="0">
                <a:ln>
                  <a:noFill/>
                </a:ln>
                <a:effectLst/>
                <a:uLnTx/>
                <a:uFillTx/>
              </a:rPr>
              <a:t> </a:t>
            </a:r>
            <a:r>
              <a:rPr kumimoji="0" lang="en-US" sz="2000" b="0" i="0" u="none" strike="noStrike" cap="none" spc="-10" normalizeH="0" baseline="0" noProof="0">
                <a:ln>
                  <a:noFill/>
                </a:ln>
                <a:effectLst/>
                <a:uLnTx/>
                <a:uFillTx/>
              </a:rPr>
              <a:t>error </a:t>
            </a:r>
            <a:r>
              <a:rPr kumimoji="0" lang="en-US" sz="2000" b="0" i="0" u="none" strike="noStrike" cap="none" spc="0" normalizeH="0" baseline="0" noProof="0">
                <a:ln>
                  <a:noFill/>
                </a:ln>
                <a:effectLst/>
                <a:uLnTx/>
                <a:uFillTx/>
              </a:rPr>
              <a:t>will</a:t>
            </a:r>
            <a:r>
              <a:rPr kumimoji="0" lang="en-US" sz="2000" b="0" i="0" u="none" strike="noStrike" cap="none" spc="-10" normalizeH="0" baseline="0" noProof="0">
                <a:ln>
                  <a:noFill/>
                </a:ln>
                <a:effectLst/>
                <a:uLnTx/>
                <a:uFillTx/>
              </a:rPr>
              <a:t> </a:t>
            </a:r>
            <a:r>
              <a:rPr kumimoji="0" lang="en-US" sz="2000" b="0" i="0" u="none" strike="noStrike" cap="none" spc="0" normalizeH="0" baseline="0" noProof="0">
                <a:ln>
                  <a:noFill/>
                </a:ln>
                <a:effectLst/>
                <a:uLnTx/>
                <a:uFillTx/>
              </a:rPr>
              <a:t>be</a:t>
            </a:r>
            <a:r>
              <a:rPr kumimoji="0" lang="en-US" sz="2000" b="0" i="0" u="none" strike="noStrike" cap="none" spc="-5" normalizeH="0" baseline="0" noProof="0">
                <a:ln>
                  <a:noFill/>
                </a:ln>
                <a:effectLst/>
                <a:uLnTx/>
                <a:uFillTx/>
              </a:rPr>
              <a:t> </a:t>
            </a:r>
            <a:r>
              <a:rPr kumimoji="0" lang="en-US" sz="2000" b="0" i="0" u="none" strike="noStrike" cap="none" spc="0" normalizeH="0" baseline="0" noProof="0">
                <a:ln>
                  <a:noFill/>
                </a:ln>
                <a:effectLst/>
                <a:uLnTx/>
                <a:uFillTx/>
              </a:rPr>
              <a:t>biased</a:t>
            </a:r>
            <a:r>
              <a:rPr kumimoji="0" lang="en-US" sz="2000" b="0" i="0" u="none" strike="noStrike" cap="none" spc="-10" normalizeH="0" baseline="0" noProof="0">
                <a:ln>
                  <a:noFill/>
                </a:ln>
                <a:effectLst/>
                <a:uLnTx/>
                <a:uFillTx/>
              </a:rPr>
              <a:t> </a:t>
            </a:r>
            <a:r>
              <a:rPr kumimoji="0" lang="en-US" sz="2000" b="0" i="0" u="none" strike="noStrike" cap="none" spc="0" normalizeH="0" baseline="0" noProof="0">
                <a:ln>
                  <a:noFill/>
                </a:ln>
                <a:effectLst/>
                <a:uLnTx/>
                <a:uFillTx/>
              </a:rPr>
              <a:t>and</a:t>
            </a:r>
            <a:r>
              <a:rPr kumimoji="0" lang="en-US" sz="2000" b="0" i="0" u="none" strike="noStrike" cap="none" spc="-10" normalizeH="0" baseline="0" noProof="0">
                <a:ln>
                  <a:noFill/>
                </a:ln>
                <a:effectLst/>
                <a:uLnTx/>
                <a:uFillTx/>
              </a:rPr>
              <a:t> </a:t>
            </a:r>
            <a:r>
              <a:rPr kumimoji="0" lang="en-US" sz="2000" b="0" i="0" u="none" strike="noStrike" cap="none" spc="0" normalizeH="0" baseline="0" noProof="0">
                <a:ln>
                  <a:noFill/>
                </a:ln>
                <a:effectLst/>
                <a:uLnTx/>
                <a:uFillTx/>
              </a:rPr>
              <a:t>leads</a:t>
            </a:r>
            <a:r>
              <a:rPr kumimoji="0" lang="en-US" sz="2000" b="0" i="0" u="none" strike="noStrike" cap="none" spc="-5" normalizeH="0" baseline="0" noProof="0">
                <a:ln>
                  <a:noFill/>
                </a:ln>
                <a:effectLst/>
                <a:uLnTx/>
                <a:uFillTx/>
              </a:rPr>
              <a:t> </a:t>
            </a:r>
            <a:r>
              <a:rPr kumimoji="0" lang="en-US" sz="2000" b="0" i="0" u="none" strike="noStrike" cap="none" spc="0" normalizeH="0" baseline="0" noProof="0">
                <a:ln>
                  <a:noFill/>
                </a:ln>
                <a:effectLst/>
                <a:uLnTx/>
                <a:uFillTx/>
              </a:rPr>
              <a:t>to</a:t>
            </a:r>
            <a:r>
              <a:rPr kumimoji="0" lang="en-US" sz="2000" b="0" i="0" u="none" strike="noStrike" cap="none" spc="-15" normalizeH="0" baseline="0" noProof="0">
                <a:ln>
                  <a:noFill/>
                </a:ln>
                <a:effectLst/>
                <a:uLnTx/>
                <a:uFillTx/>
              </a:rPr>
              <a:t> </a:t>
            </a:r>
            <a:r>
              <a:rPr kumimoji="0" lang="en-US" sz="2000" b="0" i="0" u="none" strike="noStrike" cap="none" spc="-20" normalizeH="0" baseline="0" noProof="0">
                <a:ln>
                  <a:noFill/>
                </a:ln>
                <a:effectLst/>
                <a:uLnTx/>
                <a:uFillTx/>
              </a:rPr>
              <a:t>poor </a:t>
            </a:r>
            <a:r>
              <a:rPr kumimoji="0" lang="en-US" sz="2000" b="0" i="0" u="none" strike="noStrike" cap="none" spc="0" normalizeH="0" baseline="0" noProof="0">
                <a:ln>
                  <a:noFill/>
                </a:ln>
                <a:effectLst/>
                <a:uLnTx/>
                <a:uFillTx/>
              </a:rPr>
              <a:t>hypothesis</a:t>
            </a:r>
            <a:r>
              <a:rPr kumimoji="0" lang="en-US" sz="2000" b="0" i="0" u="none" strike="noStrike" cap="none" spc="-45" normalizeH="0" baseline="0" noProof="0">
                <a:ln>
                  <a:noFill/>
                </a:ln>
                <a:effectLst/>
                <a:uLnTx/>
                <a:uFillTx/>
              </a:rPr>
              <a:t> </a:t>
            </a:r>
            <a:r>
              <a:rPr kumimoji="0" lang="en-US" sz="2000" b="0" i="0" u="none" strike="noStrike" cap="none" spc="0" normalizeH="0" baseline="0" noProof="0">
                <a:ln>
                  <a:noFill/>
                </a:ln>
                <a:effectLst/>
                <a:uLnTx/>
                <a:uFillTx/>
              </a:rPr>
              <a:t>tests</a:t>
            </a:r>
            <a:r>
              <a:rPr kumimoji="0" lang="en-US" sz="2000" b="0" i="0" u="none" strike="noStrike" cap="none" spc="-30" normalizeH="0" baseline="0" noProof="0">
                <a:ln>
                  <a:noFill/>
                </a:ln>
                <a:effectLst/>
                <a:uLnTx/>
                <a:uFillTx/>
              </a:rPr>
              <a:t> </a:t>
            </a:r>
            <a:r>
              <a:rPr kumimoji="0" lang="en-US" sz="2000" b="0" i="0" u="none" strike="noStrike" cap="none" spc="0" normalizeH="0" baseline="0" noProof="0">
                <a:ln>
                  <a:noFill/>
                </a:ln>
                <a:effectLst/>
                <a:uLnTx/>
                <a:uFillTx/>
              </a:rPr>
              <a:t>of</a:t>
            </a:r>
            <a:r>
              <a:rPr kumimoji="0" lang="en-US" sz="2000" b="0" i="0" u="none" strike="noStrike" cap="none" spc="-35" normalizeH="0" baseline="0" noProof="0">
                <a:ln>
                  <a:noFill/>
                </a:ln>
                <a:effectLst/>
                <a:uLnTx/>
                <a:uFillTx/>
              </a:rPr>
              <a:t> </a:t>
            </a:r>
            <a:r>
              <a:rPr kumimoji="0" lang="en-US" sz="2000" b="0" i="0" u="none" strike="noStrike" cap="none" spc="-10" normalizeH="0" baseline="0" noProof="0">
                <a:ln>
                  <a:noFill/>
                </a:ln>
                <a:effectLst/>
                <a:uLnTx/>
                <a:uFillTx/>
              </a:rPr>
              <a:t>coefficients</a:t>
            </a:r>
            <a:endParaRPr kumimoji="0" lang="en-US" sz="2000" b="0" i="0" u="none" strike="noStrike" cap="none" spc="0" normalizeH="0" baseline="0" noProof="0">
              <a:ln>
                <a:noFill/>
              </a:ln>
              <a:effectLst/>
              <a:uLnTx/>
              <a:uFillTx/>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F30EF450-7401-7A2F-1491-32C84DABA26F}"/>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Logistic regression</a:t>
            </a:r>
          </a:p>
        </p:txBody>
      </p:sp>
      <p:sp>
        <p:nvSpPr>
          <p:cNvPr id="13" name="Rectangle: Rounded Corners 1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 name="Picture 1" descr="A diagram of a hexagon with arrows pointing to the center&#10;&#10;Description automatically generated">
            <a:extLst>
              <a:ext uri="{FF2B5EF4-FFF2-40B4-BE49-F238E27FC236}">
                <a16:creationId xmlns:a16="http://schemas.microsoft.com/office/drawing/2014/main" id="{87A0DA89-5628-CBE2-CF59-042388152E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99488" y="2139484"/>
            <a:ext cx="8193024" cy="4096512"/>
          </a:xfrm>
          <a:prstGeom prst="rect">
            <a:avLst/>
          </a:prstGeom>
        </p:spPr>
      </p:pic>
    </p:spTree>
    <p:extLst>
      <p:ext uri="{BB962C8B-B14F-4D97-AF65-F5344CB8AC3E}">
        <p14:creationId xmlns:p14="http://schemas.microsoft.com/office/powerpoint/2010/main" val="13148421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C1EA75-D7D8-A764-6D96-2CA49BEF514A}"/>
              </a:ext>
            </a:extLst>
          </p:cNvPr>
          <p:cNvSpPr>
            <a:spLocks noGrp="1"/>
          </p:cNvSpPr>
          <p:nvPr>
            <p:ph type="title"/>
          </p:nvPr>
        </p:nvSpPr>
        <p:spPr>
          <a:xfrm>
            <a:off x="804672" y="802955"/>
            <a:ext cx="4766330" cy="1454051"/>
          </a:xfrm>
        </p:spPr>
        <p:txBody>
          <a:bodyPr>
            <a:normAutofit/>
          </a:bodyPr>
          <a:lstStyle/>
          <a:p>
            <a:r>
              <a:rPr lang="en-US" sz="3600">
                <a:solidFill>
                  <a:schemeClr val="tx2"/>
                </a:solidFill>
              </a:rPr>
              <a:t>Logistic Regression</a:t>
            </a:r>
          </a:p>
        </p:txBody>
      </p:sp>
      <p:sp>
        <p:nvSpPr>
          <p:cNvPr id="3" name="Content Placeholder 2">
            <a:extLst>
              <a:ext uri="{FF2B5EF4-FFF2-40B4-BE49-F238E27FC236}">
                <a16:creationId xmlns:a16="http://schemas.microsoft.com/office/drawing/2014/main" id="{E7182E61-BF5A-5C54-A726-F3ED0BCB6D40}"/>
              </a:ext>
            </a:extLst>
          </p:cNvPr>
          <p:cNvSpPr>
            <a:spLocks noGrp="1"/>
          </p:cNvSpPr>
          <p:nvPr>
            <p:ph idx="1"/>
          </p:nvPr>
        </p:nvSpPr>
        <p:spPr>
          <a:xfrm>
            <a:off x="341376" y="2257006"/>
            <a:ext cx="5754624" cy="4264588"/>
          </a:xfrm>
        </p:spPr>
        <p:txBody>
          <a:bodyPr anchor="t">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srgbClr val="C00000"/>
                </a:solidFill>
                <a:effectLst/>
                <a:uLnTx/>
                <a:uFillTx/>
                <a:latin typeface="Calibri"/>
                <a:ea typeface="+mn-ea"/>
                <a:cs typeface="+mn-cs"/>
              </a:rPr>
              <a:t>Logistic Regression </a:t>
            </a:r>
            <a:r>
              <a:rPr kumimoji="0" lang="en-US" sz="2400" b="0" i="0" u="none" strike="noStrike" kern="1200" cap="none" spc="0" normalizeH="0" baseline="0" noProof="0" dirty="0">
                <a:ln>
                  <a:noFill/>
                </a:ln>
                <a:solidFill>
                  <a:prstClr val="black"/>
                </a:solidFill>
                <a:effectLst/>
                <a:uLnTx/>
                <a:uFillTx/>
                <a:latin typeface="Calibri"/>
                <a:ea typeface="+mn-ea"/>
                <a:cs typeface="+mn-cs"/>
              </a:rPr>
              <a:t>is similar to linear regression, except </a:t>
            </a:r>
            <a:r>
              <a:rPr kumimoji="0" lang="en-US" sz="2400" b="0" i="0" u="none" strike="noStrike" kern="1200" cap="none" spc="0" normalizeH="0" baseline="0" noProof="0" dirty="0">
                <a:ln>
                  <a:noFill/>
                </a:ln>
                <a:solidFill>
                  <a:srgbClr val="00B050"/>
                </a:solidFill>
                <a:effectLst/>
                <a:uLnTx/>
                <a:uFillTx/>
                <a:latin typeface="Calibri"/>
                <a:ea typeface="+mn-ea"/>
                <a:cs typeface="+mn-cs"/>
              </a:rPr>
              <a:t>Logistic Regression predicts whether something is true or false instead of predicting something continuous like age</a:t>
            </a:r>
            <a:r>
              <a:rPr kumimoji="0" lang="en-US" sz="24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srgbClr val="0070C0"/>
                </a:solidFill>
                <a:effectLst/>
                <a:uLnTx/>
                <a:uFillTx/>
                <a:latin typeface="Calibri"/>
                <a:ea typeface="+mn-ea"/>
                <a:cs typeface="+mn-cs"/>
              </a:rPr>
              <a:t>Logistic regression determines the probability of the target event, p, as a function of the input variables</a:t>
            </a:r>
            <a:r>
              <a:rPr kumimoji="0" lang="en-US" sz="24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Probabilities are defined in the [0,1] interval; the response function is S-shaped.</a:t>
            </a:r>
          </a:p>
        </p:txBody>
      </p:sp>
      <p:grpSp>
        <p:nvGrpSpPr>
          <p:cNvPr id="7" name="Group 6">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8" name="Freeform: Shape 7">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78AC308E-C726-450C-8E11-3026CA354DEE}"/>
              </a:ext>
            </a:extLst>
          </p:cNvPr>
          <p:cNvPicPr>
            <a:picLocks noChangeAspect="1"/>
          </p:cNvPicPr>
          <p:nvPr/>
        </p:nvPicPr>
        <p:blipFill>
          <a:blip r:embed="rId2"/>
          <a:stretch>
            <a:fillRect/>
          </a:stretch>
        </p:blipFill>
        <p:spPr>
          <a:xfrm>
            <a:off x="7708392" y="2479262"/>
            <a:ext cx="4142232" cy="2823020"/>
          </a:xfrm>
          <a:prstGeom prst="rect">
            <a:avLst/>
          </a:prstGeom>
        </p:spPr>
      </p:pic>
    </p:spTree>
    <p:extLst>
      <p:ext uri="{BB962C8B-B14F-4D97-AF65-F5344CB8AC3E}">
        <p14:creationId xmlns:p14="http://schemas.microsoft.com/office/powerpoint/2010/main" val="501947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rrows pointing towards light">
            <a:extLst>
              <a:ext uri="{FF2B5EF4-FFF2-40B4-BE49-F238E27FC236}">
                <a16:creationId xmlns:a16="http://schemas.microsoft.com/office/drawing/2014/main" id="{AA5CDE5B-9872-59E8-F6FF-F685B66BDA0B}"/>
              </a:ext>
            </a:extLst>
          </p:cNvPr>
          <p:cNvPicPr>
            <a:picLocks noChangeAspect="1"/>
          </p:cNvPicPr>
          <p:nvPr/>
        </p:nvPicPr>
        <p:blipFill rotWithShape="1">
          <a:blip r:embed="rId2"/>
          <a:srcRect l="3807" r="43534"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6879BD-D38C-2E81-BC17-E57DB33CD8E7}"/>
              </a:ext>
            </a:extLst>
          </p:cNvPr>
          <p:cNvSpPr>
            <a:spLocks noGrp="1"/>
          </p:cNvSpPr>
          <p:nvPr>
            <p:ph type="title"/>
          </p:nvPr>
        </p:nvSpPr>
        <p:spPr>
          <a:xfrm>
            <a:off x="6115317" y="405685"/>
            <a:ext cx="5464968" cy="1559301"/>
          </a:xfrm>
        </p:spPr>
        <p:txBody>
          <a:bodyPr>
            <a:normAutofit/>
          </a:bodyPr>
          <a:lstStyle/>
          <a:p>
            <a:r>
              <a:rPr lang="en-US" sz="4000"/>
              <a:t>Input/Output Features and relationships</a:t>
            </a:r>
          </a:p>
        </p:txBody>
      </p:sp>
      <p:sp>
        <p:nvSpPr>
          <p:cNvPr id="3" name="Content Placeholder 2">
            <a:extLst>
              <a:ext uri="{FF2B5EF4-FFF2-40B4-BE49-F238E27FC236}">
                <a16:creationId xmlns:a16="http://schemas.microsoft.com/office/drawing/2014/main" id="{EFFE2DD8-E247-5243-8264-BD9D4B203CBD}"/>
              </a:ext>
            </a:extLst>
          </p:cNvPr>
          <p:cNvSpPr>
            <a:spLocks noGrp="1"/>
          </p:cNvSpPr>
          <p:nvPr>
            <p:ph idx="1"/>
          </p:nvPr>
        </p:nvSpPr>
        <p:spPr>
          <a:xfrm>
            <a:off x="5550872" y="2624669"/>
            <a:ext cx="6528240" cy="3954079"/>
          </a:xfrm>
        </p:spPr>
        <p:txBody>
          <a:bodyPr anchor="ctr">
            <a:normAutofit/>
          </a:bodyPr>
          <a:lstStyle/>
          <a:p>
            <a:r>
              <a:rPr lang="en-US" sz="2000" dirty="0"/>
              <a:t>Use a </a:t>
            </a:r>
            <a:r>
              <a:rPr lang="en-US" sz="2000" b="1" dirty="0"/>
              <a:t>scatter plot</a:t>
            </a:r>
            <a:r>
              <a:rPr lang="en-US" sz="2000" dirty="0"/>
              <a:t> of two features to explore the relationships</a:t>
            </a:r>
          </a:p>
          <a:p>
            <a:pPr lvl="1"/>
            <a:r>
              <a:rPr lang="en-US" sz="2000" dirty="0"/>
              <a:t>input feature: x-axis </a:t>
            </a:r>
          </a:p>
          <a:p>
            <a:pPr lvl="1"/>
            <a:r>
              <a:rPr lang="en-US" sz="2000" dirty="0"/>
              <a:t>output feature: y-axis.</a:t>
            </a:r>
          </a:p>
          <a:p>
            <a:r>
              <a:rPr lang="en-US" sz="2000" dirty="0"/>
              <a:t>Relationship in a scatter plot can provide</a:t>
            </a:r>
          </a:p>
          <a:p>
            <a:pPr lvl="1"/>
            <a:r>
              <a:rPr lang="en-US" sz="2000" b="1" dirty="0"/>
              <a:t>Direction:</a:t>
            </a:r>
            <a:r>
              <a:rPr lang="en-US" sz="2000" dirty="0"/>
              <a:t> Positive/Negative</a:t>
            </a:r>
          </a:p>
          <a:p>
            <a:pPr lvl="1"/>
            <a:r>
              <a:rPr lang="en-US" sz="2000" b="1" dirty="0"/>
              <a:t>Form:</a:t>
            </a:r>
            <a:r>
              <a:rPr lang="en-US" sz="2000" dirty="0"/>
              <a:t> Linear/Nonlinear</a:t>
            </a:r>
          </a:p>
          <a:p>
            <a:pPr lvl="1"/>
            <a:r>
              <a:rPr lang="en-US" sz="2000" b="1" dirty="0"/>
              <a:t>Strength:</a:t>
            </a:r>
            <a:r>
              <a:rPr lang="en-US" sz="2000" dirty="0"/>
              <a:t> Strong/Weak/Moderate</a:t>
            </a:r>
          </a:p>
          <a:p>
            <a:r>
              <a:rPr lang="en-US" sz="2000" b="1" dirty="0"/>
              <a:t>Unusual instances</a:t>
            </a:r>
            <a:r>
              <a:rPr lang="en-US" sz="2000" dirty="0"/>
              <a:t> that do not follow the pattern!!! Error or normal?</a:t>
            </a:r>
          </a:p>
        </p:txBody>
      </p:sp>
    </p:spTree>
    <p:extLst>
      <p:ext uri="{BB962C8B-B14F-4D97-AF65-F5344CB8AC3E}">
        <p14:creationId xmlns:p14="http://schemas.microsoft.com/office/powerpoint/2010/main" val="9478699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8" name="Rectangle 13">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object 2"/>
          <p:cNvSpPr txBox="1">
            <a:spLocks noGrp="1"/>
          </p:cNvSpPr>
          <p:nvPr>
            <p:ph type="title"/>
          </p:nvPr>
        </p:nvSpPr>
        <p:spPr>
          <a:xfrm>
            <a:off x="836679" y="723898"/>
            <a:ext cx="6002110" cy="1495425"/>
          </a:xfrm>
          <a:prstGeom prst="rect">
            <a:avLst/>
          </a:prstGeom>
        </p:spPr>
        <p:txBody>
          <a:bodyPr vert="horz" lIns="91440" tIns="45720" rIns="91440" bIns="45720" rtlCol="0" anchor="ctr">
            <a:normAutofit/>
          </a:bodyPr>
          <a:lstStyle/>
          <a:p>
            <a:pPr marL="12700" algn="l" rtl="0">
              <a:lnSpc>
                <a:spcPct val="90000"/>
              </a:lnSpc>
              <a:spcBef>
                <a:spcPct val="0"/>
              </a:spcBef>
            </a:pPr>
            <a:r>
              <a:rPr lang="en-US" sz="4000" kern="1200">
                <a:latin typeface="+mj-lt"/>
                <a:cs typeface="+mj-cs"/>
              </a:rPr>
              <a:t>An</a:t>
            </a:r>
            <a:r>
              <a:rPr lang="en-US" sz="4000" kern="1200" spc="-60">
                <a:latin typeface="+mj-lt"/>
                <a:cs typeface="+mj-cs"/>
              </a:rPr>
              <a:t> </a:t>
            </a:r>
            <a:r>
              <a:rPr lang="en-US" sz="4000" kern="1200">
                <a:latin typeface="+mj-lt"/>
                <a:cs typeface="+mj-cs"/>
              </a:rPr>
              <a:t>Example:</a:t>
            </a:r>
            <a:r>
              <a:rPr lang="en-US" sz="4000" kern="1200" spc="-55">
                <a:latin typeface="+mj-lt"/>
                <a:cs typeface="+mj-cs"/>
              </a:rPr>
              <a:t> </a:t>
            </a:r>
            <a:r>
              <a:rPr lang="en-US" sz="4000" kern="1200">
                <a:latin typeface="+mj-lt"/>
                <a:cs typeface="+mj-cs"/>
              </a:rPr>
              <a:t>Hurricane</a:t>
            </a:r>
            <a:r>
              <a:rPr lang="en-US" sz="4000" kern="1200" spc="-45">
                <a:latin typeface="+mj-lt"/>
                <a:cs typeface="+mj-cs"/>
              </a:rPr>
              <a:t> </a:t>
            </a:r>
            <a:r>
              <a:rPr lang="en-US" sz="4000" kern="1200">
                <a:latin typeface="+mj-lt"/>
                <a:cs typeface="+mj-cs"/>
              </a:rPr>
              <a:t>Harvey</a:t>
            </a:r>
            <a:r>
              <a:rPr lang="en-US" sz="4000" kern="1200" spc="-50">
                <a:latin typeface="+mj-lt"/>
                <a:cs typeface="+mj-cs"/>
              </a:rPr>
              <a:t> </a:t>
            </a:r>
            <a:r>
              <a:rPr lang="en-US" sz="4000" kern="1200" spc="-10">
                <a:latin typeface="+mj-lt"/>
                <a:cs typeface="+mj-cs"/>
              </a:rPr>
              <a:t>Evacuations</a:t>
            </a:r>
          </a:p>
        </p:txBody>
      </p:sp>
      <p:sp>
        <p:nvSpPr>
          <p:cNvPr id="3" name="object 3"/>
          <p:cNvSpPr txBox="1"/>
          <p:nvPr/>
        </p:nvSpPr>
        <p:spPr>
          <a:xfrm>
            <a:off x="836680" y="2405067"/>
            <a:ext cx="6002110" cy="3729034"/>
          </a:xfrm>
          <a:prstGeom prst="rect">
            <a:avLst/>
          </a:prstGeom>
        </p:spPr>
        <p:txBody>
          <a:bodyPr vert="horz" lIns="91440" tIns="45720" rIns="91440" bIns="45720" rtlCol="0">
            <a:normAutofit/>
          </a:bodyPr>
          <a:lstStyle/>
          <a:p>
            <a:pPr marL="12700" marR="5080" lvl="0" indent="-228600" algn="l" defTabSz="914400" rtl="0" eaLnBrk="1" fontAlgn="auto" latinLnBrk="0" hangingPunct="1">
              <a:lnSpc>
                <a:spcPct val="90000"/>
              </a:lnSpc>
              <a:spcBef>
                <a:spcPts val="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Did</a:t>
            </a:r>
            <a:r>
              <a:rPr kumimoji="0" lang="en-US" sz="2000" b="0" i="0" u="none" strike="noStrike" kern="1200" cap="none" spc="-6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you</a:t>
            </a:r>
            <a:r>
              <a:rPr kumimoji="0" lang="en-US" sz="2000" b="0" i="0" u="none" strike="noStrike" kern="1200" cap="none" spc="-4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evacuate</a:t>
            </a:r>
            <a:r>
              <a:rPr kumimoji="0" lang="en-US" sz="2000" b="0" i="0" u="none" strike="noStrike" kern="1200" cap="none" spc="-4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your</a:t>
            </a:r>
            <a:r>
              <a:rPr kumimoji="0" lang="en-US" sz="2000" b="0" i="0" u="none" strike="noStrike" kern="1200" cap="none" spc="-4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home</a:t>
            </a:r>
            <a:r>
              <a:rPr kumimoji="0" lang="en-US" sz="2000" b="0" i="0" u="none" strike="noStrike" kern="1200" cap="none" spc="-4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to</a:t>
            </a:r>
            <a:r>
              <a:rPr kumimoji="0" lang="en-US" sz="2000" b="0" i="0" u="none" strike="noStrike" kern="1200" cap="none" spc="-5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go</a:t>
            </a:r>
            <a:r>
              <a:rPr kumimoji="0" lang="en-US" sz="2000" b="0" i="0" u="none" strike="noStrike" kern="1200" cap="none" spc="-5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some place</a:t>
            </a:r>
            <a:r>
              <a:rPr kumimoji="0" lang="en-US" sz="2000" b="0" i="0" u="none" strike="noStrike" kern="1200" cap="none" spc="-4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safer</a:t>
            </a:r>
            <a:r>
              <a:rPr kumimoji="0" lang="en-US" sz="2000" b="0" i="0" u="none" strike="noStrike" kern="1200" cap="none" spc="-5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before</a:t>
            </a:r>
            <a:r>
              <a:rPr kumimoji="0" lang="en-US" sz="2000" b="0" i="0" u="none" strike="noStrike" kern="1200" cap="none" spc="-4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Hurricane</a:t>
            </a:r>
            <a:r>
              <a:rPr kumimoji="0" lang="en-US" sz="2000" b="0" i="0" u="none" strike="noStrike" kern="1200" cap="none" spc="-4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Harvey</a:t>
            </a:r>
            <a:r>
              <a:rPr kumimoji="0" lang="en-US" sz="2000" b="0" i="0" u="none" strike="noStrike" kern="1200" cap="none" spc="-45" normalizeH="0" baseline="0" noProof="0" dirty="0">
                <a:ln>
                  <a:noFill/>
                </a:ln>
                <a:solidFill>
                  <a:prstClr val="black"/>
                </a:solidFill>
                <a:effectLst/>
                <a:uLnTx/>
                <a:uFillTx/>
                <a:latin typeface="Calibri"/>
                <a:ea typeface="+mn-ea"/>
                <a:cs typeface="+mn-cs"/>
              </a:rPr>
              <a:t> </a:t>
            </a:r>
            <a:r>
              <a:rPr kumimoji="0" lang="en-US" sz="2000" b="0" i="0" u="none" strike="noStrike" kern="1200" cap="none" spc="-20" normalizeH="0" baseline="0" noProof="0" dirty="0">
                <a:ln>
                  <a:noFill/>
                </a:ln>
                <a:solidFill>
                  <a:prstClr val="black"/>
                </a:solidFill>
                <a:effectLst/>
                <a:uLnTx/>
                <a:uFillTx/>
                <a:latin typeface="Calibri"/>
                <a:ea typeface="+mn-ea"/>
                <a:cs typeface="+mn-cs"/>
              </a:rPr>
              <a:t>hit? </a:t>
            </a:r>
          </a:p>
          <a:p>
            <a:pPr marL="12700" marR="5080" lvl="0" indent="-228600" algn="l" defTabSz="914400" rtl="0" eaLnBrk="1" fontAlgn="auto" latinLnBrk="0" hangingPunct="1">
              <a:lnSpc>
                <a:spcPct val="90000"/>
              </a:lnSpc>
              <a:spcBef>
                <a:spcPts val="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Response</a:t>
            </a:r>
            <a:r>
              <a:rPr kumimoji="0" lang="en-US" sz="2000" b="0" i="0" u="none" strike="noStrike" kern="1200" cap="none" spc="-4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to</a:t>
            </a:r>
            <a:r>
              <a:rPr kumimoji="0" lang="en-US" sz="2000" b="0" i="0" u="none" strike="noStrike" kern="1200" cap="none" spc="-45"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this</a:t>
            </a:r>
            <a:r>
              <a:rPr kumimoji="0" lang="en-US" sz="2000" b="0" i="0" u="none" strike="noStrike" kern="1200" cap="none" spc="-4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question</a:t>
            </a:r>
            <a:r>
              <a:rPr kumimoji="0" lang="en-US" sz="2000" b="0" i="0" u="none" strike="noStrike" kern="1200" cap="none" spc="-4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is</a:t>
            </a:r>
            <a:r>
              <a:rPr kumimoji="0" lang="en-US" sz="2000" b="0" i="0" u="none" strike="noStrike" kern="1200" cap="none" spc="-4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recorded</a:t>
            </a:r>
            <a:r>
              <a:rPr kumimoji="0" lang="en-US" sz="2000" b="0" i="0" u="none" strike="noStrike" kern="1200" cap="none" spc="-4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in</a:t>
            </a:r>
            <a:r>
              <a:rPr kumimoji="0" lang="en-US" sz="2000" b="0" i="0" u="none" strike="noStrike" kern="1200" cap="none" spc="-35" normalizeH="0" baseline="0" noProof="0" dirty="0">
                <a:ln>
                  <a:noFill/>
                </a:ln>
                <a:solidFill>
                  <a:prstClr val="black"/>
                </a:solidFill>
                <a:effectLst/>
                <a:uLnTx/>
                <a:uFillTx/>
                <a:latin typeface="Calibri"/>
                <a:ea typeface="+mn-ea"/>
                <a:cs typeface="+mn-cs"/>
              </a:rPr>
              <a:t> </a:t>
            </a:r>
            <a:r>
              <a:rPr kumimoji="0" lang="en-US" sz="2000" b="0" i="0" u="none" strike="noStrike" kern="1200" cap="none" spc="-20" normalizeH="0" baseline="0" noProof="0" dirty="0">
                <a:ln>
                  <a:noFill/>
                </a:ln>
                <a:solidFill>
                  <a:prstClr val="black"/>
                </a:solidFill>
                <a:effectLst/>
                <a:uLnTx/>
                <a:uFillTx/>
                <a:latin typeface="Calibri"/>
                <a:ea typeface="+mn-ea"/>
                <a:cs typeface="+mn-cs"/>
              </a:rPr>
              <a:t>EVAC</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504000" marR="0" lvl="2" indent="-228600" algn="l" defTabSz="914400" rtl="0" eaLnBrk="1" fontAlgn="auto" latinLnBrk="0" hangingPunct="1">
              <a:lnSpc>
                <a:spcPct val="90000"/>
              </a:lnSpc>
              <a:spcBef>
                <a:spcPts val="625"/>
              </a:spcBef>
              <a:spcAft>
                <a:spcPts val="0"/>
              </a:spcAft>
              <a:buClrTx/>
              <a:buSzTx/>
              <a:buFont typeface="Arial" panose="020B0604020202020204" pitchFamily="34" charset="0"/>
              <a:buChar char="•"/>
              <a:tabLst>
                <a:tab pos="235585" algn="l"/>
              </a:tabLst>
              <a:defRPr/>
            </a:pPr>
            <a:r>
              <a:rPr kumimoji="0" lang="en-US" sz="2000" b="0" i="0" u="none" strike="noStrike" kern="1200" cap="none" spc="-25" normalizeH="0" baseline="0" noProof="0" dirty="0">
                <a:ln>
                  <a:noFill/>
                </a:ln>
                <a:solidFill>
                  <a:prstClr val="black"/>
                </a:solidFill>
                <a:effectLst/>
                <a:uLnTx/>
                <a:uFillTx/>
                <a:latin typeface="Calibri"/>
                <a:ea typeface="+mn-ea"/>
                <a:cs typeface="+mn-cs"/>
              </a:rPr>
              <a:t>YES</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504000" marR="0" lvl="2" indent="-228600" algn="l" defTabSz="914400" rtl="0" eaLnBrk="1" fontAlgn="auto" latinLnBrk="0" hangingPunct="1">
              <a:lnSpc>
                <a:spcPct val="90000"/>
              </a:lnSpc>
              <a:spcBef>
                <a:spcPts val="720"/>
              </a:spcBef>
              <a:spcAft>
                <a:spcPts val="0"/>
              </a:spcAft>
              <a:buClrTx/>
              <a:buSzTx/>
              <a:buFont typeface="Arial" panose="020B0604020202020204" pitchFamily="34" charset="0"/>
              <a:buChar char="•"/>
              <a:tabLst>
                <a:tab pos="235585" algn="l"/>
              </a:tabLst>
              <a:defRPr/>
            </a:pPr>
            <a:r>
              <a:rPr kumimoji="0" lang="en-US" sz="2000" b="0" i="0" u="none" strike="noStrike" kern="1200" cap="none" spc="-25" normalizeH="0" baseline="0" noProof="0" dirty="0">
                <a:ln>
                  <a:noFill/>
                </a:ln>
                <a:solidFill>
                  <a:prstClr val="black"/>
                </a:solidFill>
                <a:effectLst/>
                <a:uLnTx/>
                <a:uFillTx/>
                <a:latin typeface="Calibri"/>
                <a:ea typeface="+mn-ea"/>
                <a:cs typeface="+mn-cs"/>
              </a:rPr>
              <a:t>NO</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504000" marR="0" lvl="2" indent="-228600" algn="l" defTabSz="914400" rtl="0" eaLnBrk="1" fontAlgn="auto" latinLnBrk="0" hangingPunct="1">
              <a:lnSpc>
                <a:spcPct val="90000"/>
              </a:lnSpc>
              <a:spcBef>
                <a:spcPts val="720"/>
              </a:spcBef>
              <a:spcAft>
                <a:spcPts val="0"/>
              </a:spcAft>
              <a:buClrTx/>
              <a:buSzTx/>
              <a:buFont typeface="Arial" panose="020B0604020202020204" pitchFamily="34" charset="0"/>
              <a:buChar char="•"/>
              <a:tabLst>
                <a:tab pos="235585" algn="l"/>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DON'T</a:t>
            </a:r>
            <a:r>
              <a:rPr kumimoji="0" lang="en-US" sz="2000" b="0" i="0" u="none" strike="noStrike" kern="1200" cap="none" spc="-25" normalizeH="0" baseline="0" noProof="0" dirty="0">
                <a:ln>
                  <a:noFill/>
                </a:ln>
                <a:solidFill>
                  <a:prstClr val="black"/>
                </a:solidFill>
                <a:effectLst/>
                <a:uLnTx/>
                <a:uFillTx/>
                <a:latin typeface="Calibri"/>
                <a:ea typeface="+mn-ea"/>
                <a:cs typeface="+mn-cs"/>
              </a:rPr>
              <a:t> </a:t>
            </a:r>
            <a:r>
              <a:rPr kumimoji="0" lang="en-US" sz="2000" b="0" i="0" u="none" strike="noStrike" kern="1200" cap="none" spc="-20" normalizeH="0" baseline="0" noProof="0" dirty="0">
                <a:ln>
                  <a:noFill/>
                </a:ln>
                <a:solidFill>
                  <a:prstClr val="black"/>
                </a:solidFill>
                <a:effectLst/>
                <a:uLnTx/>
                <a:uFillTx/>
                <a:latin typeface="Calibri"/>
                <a:ea typeface="+mn-ea"/>
                <a:cs typeface="+mn-cs"/>
              </a:rPr>
              <a:t>KNOW</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504000" marR="0" lvl="2" indent="-228600" algn="l" defTabSz="914400" rtl="0" eaLnBrk="1" fontAlgn="auto" latinLnBrk="0" hangingPunct="1">
              <a:lnSpc>
                <a:spcPct val="90000"/>
              </a:lnSpc>
              <a:spcBef>
                <a:spcPts val="720"/>
              </a:spcBef>
              <a:spcAft>
                <a:spcPts val="0"/>
              </a:spcAft>
              <a:buClrTx/>
              <a:buSzTx/>
              <a:buFont typeface="Arial" panose="020B0604020202020204" pitchFamily="34" charset="0"/>
              <a:buChar char="•"/>
              <a:tabLst>
                <a:tab pos="235585" algn="l"/>
              </a:tabLst>
              <a:defRPr/>
            </a:pPr>
            <a:r>
              <a:rPr kumimoji="0" lang="en-US" sz="2000" b="0" i="0" u="none" strike="noStrike" kern="1200" cap="none" spc="-10" normalizeH="0" baseline="0" noProof="0" dirty="0">
                <a:ln>
                  <a:noFill/>
                </a:ln>
                <a:solidFill>
                  <a:prstClr val="black"/>
                </a:solidFill>
                <a:effectLst/>
                <a:uLnTx/>
                <a:uFillTx/>
                <a:latin typeface="Calibri"/>
                <a:ea typeface="+mn-ea"/>
                <a:cs typeface="+mn-cs"/>
              </a:rPr>
              <a:t>REFUSED</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descr="Houses in a village">
            <a:extLst>
              <a:ext uri="{FF2B5EF4-FFF2-40B4-BE49-F238E27FC236}">
                <a16:creationId xmlns:a16="http://schemas.microsoft.com/office/drawing/2014/main" id="{4E6C0D07-CF1A-91EC-B9FE-D7BB9C779F74}"/>
              </a:ext>
            </a:extLst>
          </p:cNvPr>
          <p:cNvPicPr>
            <a:picLocks noChangeAspect="1"/>
          </p:cNvPicPr>
          <p:nvPr/>
        </p:nvPicPr>
        <p:blipFill rotWithShape="1">
          <a:blip r:embed="rId2"/>
          <a:srcRect l="15614" r="29786"/>
          <a:stretch/>
        </p:blipFill>
        <p:spPr>
          <a:xfrm>
            <a:off x="7199440" y="10"/>
            <a:ext cx="4992560" cy="6857990"/>
          </a:xfrm>
          <a:prstGeom prst="rect">
            <a:avLst/>
          </a:prstGeom>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6" name="Picture 5" descr="A picture containing key, indoor&#10;&#10;Description automatically generated">
            <a:extLst>
              <a:ext uri="{FF2B5EF4-FFF2-40B4-BE49-F238E27FC236}">
                <a16:creationId xmlns:a16="http://schemas.microsoft.com/office/drawing/2014/main" id="{78DB2BD6-07E5-4302-53CB-24B8707E96C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82" r="2" b="2"/>
          <a:stretch/>
        </p:blipFill>
        <p:spPr>
          <a:xfrm>
            <a:off x="621675" y="623275"/>
            <a:ext cx="5474323" cy="5607882"/>
          </a:xfrm>
          <a:prstGeom prst="rect">
            <a:avLst/>
          </a:prstGeom>
        </p:spPr>
      </p:pic>
      <p:sp>
        <p:nvSpPr>
          <p:cNvPr id="18" name="Right Triangle 17">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 name="object 3"/>
          <p:cNvSpPr txBox="1">
            <a:spLocks noGrp="1"/>
          </p:cNvSpPr>
          <p:nvPr>
            <p:ph type="title"/>
          </p:nvPr>
        </p:nvSpPr>
        <p:spPr>
          <a:xfrm>
            <a:off x="6889833" y="1188637"/>
            <a:ext cx="4218138" cy="1597228"/>
          </a:xfrm>
          <a:prstGeom prst="rect">
            <a:avLst/>
          </a:prstGeom>
        </p:spPr>
        <p:txBody>
          <a:bodyPr vert="horz" lIns="91440" tIns="45720" rIns="91440" bIns="45720" rtlCol="0" anchor="ctr">
            <a:normAutofit/>
          </a:bodyPr>
          <a:lstStyle/>
          <a:p>
            <a:pPr marL="12700" algn="l" rtl="0">
              <a:lnSpc>
                <a:spcPct val="90000"/>
              </a:lnSpc>
              <a:spcBef>
                <a:spcPct val="0"/>
              </a:spcBef>
            </a:pPr>
            <a:r>
              <a:rPr lang="en-US" sz="3800" b="0" kern="1200">
                <a:latin typeface="+mj-lt"/>
                <a:cs typeface="+mj-cs"/>
              </a:rPr>
              <a:t>Logistic</a:t>
            </a:r>
            <a:r>
              <a:rPr lang="en-US" sz="3800" b="0" kern="1200" spc="-85">
                <a:latin typeface="+mj-lt"/>
                <a:cs typeface="+mj-cs"/>
              </a:rPr>
              <a:t> </a:t>
            </a:r>
            <a:r>
              <a:rPr lang="en-US" sz="3800" b="0" kern="1200">
                <a:latin typeface="+mj-lt"/>
                <a:cs typeface="+mj-cs"/>
              </a:rPr>
              <a:t>Regression</a:t>
            </a:r>
            <a:r>
              <a:rPr lang="en-US" sz="3800" b="0" kern="1200" spc="-75">
                <a:latin typeface="+mj-lt"/>
                <a:cs typeface="+mj-cs"/>
              </a:rPr>
              <a:t> </a:t>
            </a:r>
            <a:r>
              <a:rPr lang="en-US" sz="3800" b="0" kern="1200">
                <a:latin typeface="+mj-lt"/>
                <a:cs typeface="+mj-cs"/>
              </a:rPr>
              <a:t>Model</a:t>
            </a:r>
            <a:r>
              <a:rPr lang="en-US" sz="3800" b="0" kern="1200" spc="-75">
                <a:latin typeface="+mj-lt"/>
                <a:cs typeface="+mj-cs"/>
              </a:rPr>
              <a:t> </a:t>
            </a:r>
            <a:r>
              <a:rPr lang="en-US" sz="3800" b="0" kern="1200">
                <a:latin typeface="+mj-lt"/>
                <a:cs typeface="+mj-cs"/>
              </a:rPr>
              <a:t>Key</a:t>
            </a:r>
            <a:r>
              <a:rPr lang="en-US" sz="3800" b="0" kern="1200" spc="-75">
                <a:latin typeface="+mj-lt"/>
                <a:cs typeface="+mj-cs"/>
              </a:rPr>
              <a:t> </a:t>
            </a:r>
            <a:r>
              <a:rPr lang="en-US" sz="3800" b="0" kern="1200" spc="-10">
                <a:latin typeface="+mj-lt"/>
                <a:cs typeface="+mj-cs"/>
              </a:rPr>
              <a:t>Elements</a:t>
            </a:r>
            <a:endParaRPr lang="en-US" sz="3800" kern="1200">
              <a:latin typeface="+mj-lt"/>
              <a:cs typeface="+mj-cs"/>
            </a:endParaRPr>
          </a:p>
        </p:txBody>
      </p:sp>
      <p:sp>
        <p:nvSpPr>
          <p:cNvPr id="8" name="TextBox 7">
            <a:extLst>
              <a:ext uri="{FF2B5EF4-FFF2-40B4-BE49-F238E27FC236}">
                <a16:creationId xmlns:a16="http://schemas.microsoft.com/office/drawing/2014/main" id="{F08FFB7A-D815-81C6-F64D-387CB59E3547}"/>
              </a:ext>
            </a:extLst>
          </p:cNvPr>
          <p:cNvSpPr txBox="1"/>
          <p:nvPr/>
        </p:nvSpPr>
        <p:spPr>
          <a:xfrm>
            <a:off x="6889831" y="2998278"/>
            <a:ext cx="3917505" cy="1893762"/>
          </a:xfrm>
          <a:prstGeom prst="rect">
            <a:avLst/>
          </a:prstGeom>
        </p:spPr>
        <p:txBody>
          <a:bodyPr vert="horz" lIns="91440" tIns="45720" rIns="91440" bIns="45720" rtlCol="0" anchor="t">
            <a:normAutofit/>
          </a:bodyPr>
          <a:lstStyle/>
          <a:p>
            <a:pPr marL="298450" marR="0" lvl="0" indent="-228600" algn="l" defTabSz="914400" rtl="0" eaLnBrk="1" fontAlgn="auto" latinLnBrk="0" hangingPunct="1">
              <a:lnSpc>
                <a:spcPct val="90000"/>
              </a:lnSpc>
              <a:spcBef>
                <a:spcPts val="845"/>
              </a:spcBef>
              <a:spcAft>
                <a:spcPts val="0"/>
              </a:spcAft>
              <a:buClrTx/>
              <a:buSzTx/>
              <a:buFont typeface="Arial" panose="020B0604020202020204" pitchFamily="34" charset="0"/>
              <a:buChar char="•"/>
              <a:tabLst>
                <a:tab pos="354965" algn="l"/>
                <a:tab pos="355600" algn="l"/>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Logit</a:t>
            </a:r>
            <a:r>
              <a:rPr kumimoji="0" lang="en-US" sz="2000" b="0" i="0" u="none" strike="noStrike" kern="1200" cap="none" spc="-25"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a:ln>
                  <a:noFill/>
                </a:ln>
                <a:solidFill>
                  <a:prstClr val="black"/>
                </a:solidFill>
                <a:effectLst/>
                <a:uLnTx/>
                <a:uFillTx/>
                <a:latin typeface="Calibri"/>
                <a:ea typeface="+mn-ea"/>
                <a:cs typeface="+mn-cs"/>
              </a:rPr>
              <a:t>Link</a:t>
            </a:r>
            <a:r>
              <a:rPr kumimoji="0" lang="en-US" sz="2000" b="0" i="0" u="none" strike="noStrike" kern="1200" cap="none" spc="-15" normalizeH="0" baseline="0" noProof="0">
                <a:ln>
                  <a:noFill/>
                </a:ln>
                <a:solidFill>
                  <a:prstClr val="black"/>
                </a:solidFill>
                <a:effectLst/>
                <a:uLnTx/>
                <a:uFillTx/>
                <a:latin typeface="Calibri"/>
                <a:ea typeface="+mn-ea"/>
                <a:cs typeface="+mn-cs"/>
              </a:rPr>
              <a:t> </a:t>
            </a:r>
            <a:r>
              <a:rPr kumimoji="0" lang="en-US" sz="2000" b="0" i="0" u="none" strike="noStrike" kern="1200" cap="none" spc="-10" normalizeH="0" baseline="0" noProof="0">
                <a:ln>
                  <a:noFill/>
                </a:ln>
                <a:solidFill>
                  <a:prstClr val="black"/>
                </a:solidFill>
                <a:effectLst/>
                <a:uLnTx/>
                <a:uFillTx/>
                <a:latin typeface="Calibri"/>
                <a:ea typeface="+mn-ea"/>
                <a:cs typeface="+mn-cs"/>
              </a:rPr>
              <a:t>Function</a:t>
            </a:r>
            <a:endParaRPr kumimoji="0" lang="en-US" sz="2000" b="0" i="0" u="none" strike="noStrike" kern="1200" cap="none" spc="0" normalizeH="0" baseline="0" noProof="0">
              <a:ln>
                <a:noFill/>
              </a:ln>
              <a:solidFill>
                <a:prstClr val="black"/>
              </a:solidFill>
              <a:effectLst/>
              <a:uLnTx/>
              <a:uFillTx/>
              <a:latin typeface="Calibri"/>
              <a:ea typeface="+mn-ea"/>
              <a:cs typeface="+mn-cs"/>
            </a:endParaRPr>
          </a:p>
          <a:p>
            <a:pPr marL="298450" marR="0" lvl="0" indent="-228600" algn="l" defTabSz="914400" rtl="0" eaLnBrk="1" fontAlgn="auto" latinLnBrk="0" hangingPunct="1">
              <a:lnSpc>
                <a:spcPct val="90000"/>
              </a:lnSpc>
              <a:spcBef>
                <a:spcPts val="845"/>
              </a:spcBef>
              <a:spcAft>
                <a:spcPts val="0"/>
              </a:spcAft>
              <a:buClrTx/>
              <a:buSzTx/>
              <a:buFont typeface="Arial" panose="020B0604020202020204" pitchFamily="34" charset="0"/>
              <a:buChar char="•"/>
              <a:tabLst>
                <a:tab pos="354965" algn="l"/>
                <a:tab pos="355600" algn="l"/>
              </a:tabLst>
              <a:defRPr/>
            </a:pPr>
            <a:r>
              <a:rPr kumimoji="0" lang="en-US" sz="2000" b="0" i="0" u="none" strike="noStrike" kern="1200" cap="none" spc="-20" normalizeH="0" baseline="0" noProof="0">
                <a:ln>
                  <a:noFill/>
                </a:ln>
                <a:solidFill>
                  <a:prstClr val="black"/>
                </a:solidFill>
                <a:effectLst/>
                <a:uLnTx/>
                <a:uFillTx/>
                <a:latin typeface="Calibri"/>
                <a:ea typeface="+mn-ea"/>
                <a:cs typeface="+mn-cs"/>
              </a:rPr>
              <a:t>Odds</a:t>
            </a: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object 2"/>
          <p:cNvSpPr txBox="1">
            <a:spLocks noGrp="1"/>
          </p:cNvSpPr>
          <p:nvPr>
            <p:ph type="title"/>
          </p:nvPr>
        </p:nvSpPr>
        <p:spPr>
          <a:xfrm>
            <a:off x="7239014" y="525982"/>
            <a:ext cx="4282983" cy="1200361"/>
          </a:xfrm>
          <a:prstGeom prst="rect">
            <a:avLst/>
          </a:prstGeom>
        </p:spPr>
        <p:txBody>
          <a:bodyPr vert="horz" lIns="91440" tIns="45720" rIns="91440" bIns="45720" rtlCol="0" anchor="b">
            <a:normAutofit/>
          </a:bodyPr>
          <a:lstStyle/>
          <a:p>
            <a:pPr marL="12700" algn="l" rtl="0">
              <a:lnSpc>
                <a:spcPct val="90000"/>
              </a:lnSpc>
              <a:spcBef>
                <a:spcPct val="0"/>
              </a:spcBef>
            </a:pPr>
            <a:r>
              <a:rPr lang="en-US" sz="3600" kern="1200">
                <a:solidFill>
                  <a:schemeClr val="tx1"/>
                </a:solidFill>
                <a:latin typeface="+mj-lt"/>
                <a:ea typeface="+mj-ea"/>
                <a:cs typeface="+mj-cs"/>
              </a:rPr>
              <a:t>Why</a:t>
            </a:r>
            <a:r>
              <a:rPr lang="en-US" sz="3600" kern="1200" spc="-30">
                <a:solidFill>
                  <a:schemeClr val="tx1"/>
                </a:solidFill>
                <a:latin typeface="+mj-lt"/>
                <a:ea typeface="+mj-ea"/>
                <a:cs typeface="+mj-cs"/>
              </a:rPr>
              <a:t> </a:t>
            </a:r>
            <a:r>
              <a:rPr lang="en-US" sz="3600" kern="1200">
                <a:solidFill>
                  <a:schemeClr val="tx1"/>
                </a:solidFill>
                <a:latin typeface="+mj-lt"/>
                <a:ea typeface="+mj-ea"/>
                <a:cs typeface="+mj-cs"/>
              </a:rPr>
              <a:t>Logit</a:t>
            </a:r>
            <a:r>
              <a:rPr lang="en-US" sz="3600" kern="1200" spc="-30">
                <a:solidFill>
                  <a:schemeClr val="tx1"/>
                </a:solidFill>
                <a:latin typeface="+mj-lt"/>
                <a:ea typeface="+mj-ea"/>
                <a:cs typeface="+mj-cs"/>
              </a:rPr>
              <a:t> </a:t>
            </a:r>
            <a:r>
              <a:rPr lang="en-US" sz="3600" kern="1200">
                <a:solidFill>
                  <a:schemeClr val="tx1"/>
                </a:solidFill>
                <a:latin typeface="+mj-lt"/>
                <a:ea typeface="+mj-ea"/>
                <a:cs typeface="+mj-cs"/>
              </a:rPr>
              <a:t>Link</a:t>
            </a:r>
            <a:r>
              <a:rPr lang="en-US" sz="3600" kern="1200" spc="-25">
                <a:solidFill>
                  <a:schemeClr val="tx1"/>
                </a:solidFill>
                <a:latin typeface="+mj-lt"/>
                <a:ea typeface="+mj-ea"/>
                <a:cs typeface="+mj-cs"/>
              </a:rPr>
              <a:t> </a:t>
            </a:r>
            <a:r>
              <a:rPr lang="en-US" sz="3600" kern="1200" spc="-10">
                <a:solidFill>
                  <a:schemeClr val="tx1"/>
                </a:solidFill>
                <a:latin typeface="+mj-lt"/>
                <a:ea typeface="+mj-ea"/>
                <a:cs typeface="+mj-cs"/>
              </a:rPr>
              <a:t>Function</a:t>
            </a:r>
          </a:p>
        </p:txBody>
      </p:sp>
      <p:sp>
        <p:nvSpPr>
          <p:cNvPr id="11" name="Rectangle 1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 name="object 3"/>
          <p:cNvSpPr txBox="1"/>
          <p:nvPr/>
        </p:nvSpPr>
        <p:spPr>
          <a:xfrm>
            <a:off x="7239012" y="2031101"/>
            <a:ext cx="4282984" cy="3511943"/>
          </a:xfrm>
          <a:prstGeom prst="rect">
            <a:avLst/>
          </a:prstGeom>
        </p:spPr>
        <p:txBody>
          <a:bodyPr vert="horz" lIns="91440" tIns="45720" rIns="91440" bIns="45720" rtlCol="0" anchor="ctr">
            <a:normAutofit/>
          </a:bodyPr>
          <a:lstStyle/>
          <a:p>
            <a:pPr marL="241300" marR="5080" lvl="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241300"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a:t>
            </a:r>
            <a:r>
              <a:rPr kumimoji="0" lang="en-US" sz="1800" b="0" i="0" u="none" strike="noStrike" kern="1200" cap="none" spc="-50" normalizeH="0" baseline="0" noProof="0" dirty="0">
                <a:ln>
                  <a:noFill/>
                </a:ln>
                <a:solidFill>
                  <a:prstClr val="black"/>
                </a:solidFill>
                <a:effectLst/>
                <a:uLnTx/>
                <a:uFillTx/>
                <a:latin typeface="Calibri"/>
                <a:ea typeface="+mn-ea"/>
                <a:cs typeface="+mn-cs"/>
              </a:rPr>
              <a:t> </a:t>
            </a:r>
            <a:r>
              <a:rPr kumimoji="0" lang="en-US" sz="1800" b="0" i="0" u="none" strike="noStrike" kern="1200" cap="none" spc="0" normalizeH="0" baseline="0" noProof="0" dirty="0">
                <a:ln>
                  <a:noFill/>
                </a:ln>
                <a:solidFill>
                  <a:prstClr val="black"/>
                </a:solidFill>
                <a:effectLst/>
                <a:uLnTx/>
                <a:uFillTx/>
                <a:latin typeface="Calibri"/>
                <a:ea typeface="+mn-ea"/>
                <a:cs typeface="+mn-cs"/>
              </a:rPr>
              <a:t>Example:</a:t>
            </a:r>
            <a:r>
              <a:rPr kumimoji="0" lang="en-US" sz="1800" b="0" i="0" u="none" strike="noStrike" kern="1200" cap="none" spc="-40" normalizeH="0" baseline="0" noProof="0" dirty="0">
                <a:ln>
                  <a:noFill/>
                </a:ln>
                <a:solidFill>
                  <a:prstClr val="black"/>
                </a:solidFill>
                <a:effectLst/>
                <a:uLnTx/>
                <a:uFillTx/>
                <a:latin typeface="Calibri"/>
                <a:ea typeface="+mn-ea"/>
                <a:cs typeface="+mn-cs"/>
              </a:rPr>
              <a:t> </a:t>
            </a:r>
            <a:r>
              <a:rPr kumimoji="0" lang="en-US" sz="1800" b="0" i="0" u="none" strike="noStrike" kern="1200" cap="none" spc="0" normalizeH="0" baseline="0" noProof="0" dirty="0">
                <a:ln>
                  <a:noFill/>
                </a:ln>
                <a:solidFill>
                  <a:prstClr val="black"/>
                </a:solidFill>
                <a:effectLst/>
                <a:uLnTx/>
                <a:uFillTx/>
                <a:latin typeface="Calibri"/>
                <a:ea typeface="+mn-ea"/>
                <a:cs typeface="+mn-cs"/>
              </a:rPr>
              <a:t>Hurricane</a:t>
            </a:r>
            <a:r>
              <a:rPr kumimoji="0" lang="en-US" sz="1800" b="0" i="0" u="none" strike="noStrike" kern="1200" cap="none" spc="-45" normalizeH="0" baseline="0" noProof="0" dirty="0">
                <a:ln>
                  <a:noFill/>
                </a:ln>
                <a:solidFill>
                  <a:prstClr val="black"/>
                </a:solidFill>
                <a:effectLst/>
                <a:uLnTx/>
                <a:uFillTx/>
                <a:latin typeface="Calibri"/>
                <a:ea typeface="+mn-ea"/>
                <a:cs typeface="+mn-cs"/>
              </a:rPr>
              <a:t> </a:t>
            </a:r>
            <a:r>
              <a:rPr kumimoji="0" lang="en-US" sz="1800" b="0" i="0" u="none" strike="noStrike" kern="1200" cap="none" spc="-10" normalizeH="0" baseline="0" noProof="0" dirty="0">
                <a:ln>
                  <a:noFill/>
                </a:ln>
                <a:solidFill>
                  <a:prstClr val="black"/>
                </a:solidFill>
                <a:effectLst/>
                <a:uLnTx/>
                <a:uFillTx/>
                <a:latin typeface="Calibri"/>
                <a:ea typeface="+mn-ea"/>
                <a:cs typeface="+mn-cs"/>
              </a:rPr>
              <a:t>Harvey Evacuations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698500" marR="0" lvl="1" indent="-228600" algn="l" defTabSz="914400" rtl="0" eaLnBrk="1" fontAlgn="auto" latinLnBrk="0" hangingPunct="1">
              <a:lnSpc>
                <a:spcPct val="90000"/>
              </a:lnSpc>
              <a:spcBef>
                <a:spcPts val="190"/>
              </a:spcBef>
              <a:spcAft>
                <a:spcPts val="0"/>
              </a:spcAft>
              <a:buClrTx/>
              <a:buSzTx/>
              <a:buFont typeface="Arial" panose="020B0604020202020204" pitchFamily="34" charset="0"/>
              <a:buChar char="•"/>
              <a:tabLst>
                <a:tab pos="698500" algn="l"/>
              </a:tabLst>
              <a:defRPr/>
            </a:pPr>
            <a:r>
              <a:rPr kumimoji="0" lang="en-US" sz="1800" b="0" i="0" u="none" strike="noStrike" kern="1200" cap="none" spc="-30" normalizeH="0" baseline="0" noProof="0" dirty="0">
                <a:ln>
                  <a:noFill/>
                </a:ln>
                <a:solidFill>
                  <a:prstClr val="black"/>
                </a:solidFill>
                <a:effectLst/>
                <a:uLnTx/>
                <a:uFillTx/>
                <a:latin typeface="Calibri"/>
                <a:ea typeface="+mn-ea"/>
                <a:cs typeface="+mn-cs"/>
              </a:rPr>
              <a:t>Target</a:t>
            </a:r>
            <a:r>
              <a:rPr kumimoji="0" lang="en-US" sz="1800" b="0" i="0" u="none" strike="noStrike" kern="1200" cap="none" spc="-70" normalizeH="0" baseline="0" noProof="0" dirty="0">
                <a:ln>
                  <a:noFill/>
                </a:ln>
                <a:solidFill>
                  <a:prstClr val="black"/>
                </a:solidFill>
                <a:effectLst/>
                <a:uLnTx/>
                <a:uFillTx/>
                <a:latin typeface="Calibri"/>
                <a:ea typeface="+mn-ea"/>
                <a:cs typeface="+mn-cs"/>
              </a:rPr>
              <a:t> </a:t>
            </a:r>
            <a:r>
              <a:rPr kumimoji="0" lang="en-US" sz="1800" b="0" i="0" u="none" strike="noStrike" kern="1200" cap="none" spc="0" normalizeH="0" baseline="0" noProof="0" dirty="0">
                <a:ln>
                  <a:noFill/>
                </a:ln>
                <a:solidFill>
                  <a:prstClr val="black"/>
                </a:solidFill>
                <a:effectLst/>
                <a:uLnTx/>
                <a:uFillTx/>
                <a:latin typeface="Calibri"/>
                <a:ea typeface="+mn-ea"/>
                <a:cs typeface="+mn-cs"/>
              </a:rPr>
              <a:t>variable:</a:t>
            </a:r>
            <a:r>
              <a:rPr kumimoji="0" lang="en-US" sz="1800" b="0" i="0" u="none" strike="noStrike" kern="1200" cap="none" spc="-65" normalizeH="0" baseline="0" noProof="0" dirty="0">
                <a:ln>
                  <a:noFill/>
                </a:ln>
                <a:solidFill>
                  <a:prstClr val="black"/>
                </a:solidFill>
                <a:effectLst/>
                <a:uLnTx/>
                <a:uFillTx/>
                <a:latin typeface="Calibri"/>
                <a:ea typeface="+mn-ea"/>
                <a:cs typeface="+mn-cs"/>
              </a:rPr>
              <a:t> </a:t>
            </a:r>
            <a:r>
              <a:rPr kumimoji="0" lang="en-US" sz="1800" b="0" i="0" u="none" strike="noStrike" kern="1200" cap="none" spc="-20" normalizeH="0" baseline="0" noProof="0" dirty="0">
                <a:ln>
                  <a:noFill/>
                </a:ln>
                <a:solidFill>
                  <a:prstClr val="black"/>
                </a:solidFill>
                <a:effectLst/>
                <a:uLnTx/>
                <a:uFillTx/>
                <a:latin typeface="Calibri"/>
                <a:ea typeface="+mn-ea"/>
                <a:cs typeface="+mn-cs"/>
              </a:rPr>
              <a:t>EVAC</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698500" marR="419100" lvl="1" indent="-228600" algn="l" defTabSz="914400" rtl="0" eaLnBrk="1" fontAlgn="auto" latinLnBrk="0" hangingPunct="1">
              <a:lnSpc>
                <a:spcPct val="90000"/>
              </a:lnSpc>
              <a:spcBef>
                <a:spcPts val="520"/>
              </a:spcBef>
              <a:spcAft>
                <a:spcPts val="0"/>
              </a:spcAft>
              <a:buClrTx/>
              <a:buSzTx/>
              <a:buFont typeface="Arial" panose="020B0604020202020204" pitchFamily="34" charset="0"/>
              <a:buChar char="•"/>
              <a:tabLst>
                <a:tab pos="698500" algn="l"/>
              </a:tabLst>
              <a:defRPr/>
            </a:pPr>
            <a:r>
              <a:rPr kumimoji="0" lang="en-US" sz="1800" b="0" i="0" u="none" strike="noStrike" kern="1200" cap="none" spc="-10" normalizeH="0" baseline="0" noProof="0" dirty="0">
                <a:ln>
                  <a:noFill/>
                </a:ln>
                <a:solidFill>
                  <a:prstClr val="black"/>
                </a:solidFill>
                <a:effectLst/>
                <a:uLnTx/>
                <a:uFillTx/>
                <a:latin typeface="Calibri"/>
                <a:ea typeface="+mn-ea"/>
                <a:cs typeface="+mn-cs"/>
              </a:rPr>
              <a:t>Predictors:</a:t>
            </a:r>
            <a:r>
              <a:rPr kumimoji="0" lang="en-US" sz="1800" b="0" i="0" u="none" strike="noStrike" kern="1200" cap="none" spc="-60" normalizeH="0" baseline="0" noProof="0" dirty="0">
                <a:ln>
                  <a:noFill/>
                </a:ln>
                <a:solidFill>
                  <a:prstClr val="black"/>
                </a:solidFill>
                <a:effectLst/>
                <a:uLnTx/>
                <a:uFillTx/>
                <a:latin typeface="Calibri"/>
                <a:ea typeface="+mn-ea"/>
                <a:cs typeface="+mn-cs"/>
              </a:rPr>
              <a:t> </a:t>
            </a:r>
            <a:r>
              <a:rPr kumimoji="0" lang="en-US" sz="1800" b="0" i="0" u="none" strike="noStrike" kern="1200" cap="none" spc="0" normalizeH="0" baseline="0" noProof="0" dirty="0">
                <a:ln>
                  <a:noFill/>
                </a:ln>
                <a:solidFill>
                  <a:prstClr val="black"/>
                </a:solidFill>
                <a:effectLst/>
                <a:uLnTx/>
                <a:uFillTx/>
                <a:latin typeface="Calibri"/>
                <a:ea typeface="+mn-ea"/>
                <a:cs typeface="+mn-cs"/>
              </a:rPr>
              <a:t>Pets,</a:t>
            </a:r>
            <a:r>
              <a:rPr kumimoji="0" lang="en-US" sz="1800" b="0" i="0" u="none" strike="noStrike" kern="1200" cap="none" spc="-50" normalizeH="0" baseline="0" noProof="0" dirty="0">
                <a:ln>
                  <a:noFill/>
                </a:ln>
                <a:solidFill>
                  <a:prstClr val="black"/>
                </a:solidFill>
                <a:effectLst/>
                <a:uLnTx/>
                <a:uFillTx/>
                <a:latin typeface="Calibri"/>
                <a:ea typeface="+mn-ea"/>
                <a:cs typeface="+mn-cs"/>
              </a:rPr>
              <a:t> </a:t>
            </a:r>
            <a:r>
              <a:rPr kumimoji="0" lang="en-US" sz="1800" b="0" i="0" u="none" strike="noStrike" kern="1200" cap="none" spc="-10" normalizeH="0" baseline="0" noProof="0" dirty="0" err="1">
                <a:ln>
                  <a:noFill/>
                </a:ln>
                <a:solidFill>
                  <a:prstClr val="black"/>
                </a:solidFill>
                <a:effectLst/>
                <a:uLnTx/>
                <a:uFillTx/>
                <a:latin typeface="Calibri"/>
                <a:ea typeface="+mn-ea"/>
                <a:cs typeface="+mn-cs"/>
              </a:rPr>
              <a:t>Moblhome</a:t>
            </a:r>
            <a:r>
              <a:rPr kumimoji="0" lang="en-US" sz="1800" b="0" i="0" u="none" strike="noStrike" kern="1200" cap="none" spc="-10" normalizeH="0" baseline="0" noProof="0" dirty="0">
                <a:ln>
                  <a:noFill/>
                </a:ln>
                <a:solidFill>
                  <a:prstClr val="black"/>
                </a:solidFill>
                <a:effectLst/>
                <a:uLnTx/>
                <a:uFillTx/>
                <a:latin typeface="Calibri"/>
                <a:ea typeface="+mn-ea"/>
                <a:cs typeface="+mn-cs"/>
              </a:rPr>
              <a:t>, </a:t>
            </a:r>
            <a:r>
              <a:rPr kumimoji="0" lang="en-US" sz="1800" b="0" i="0" u="none" strike="noStrike" kern="1200" cap="none" spc="-20" normalizeH="0" baseline="0" noProof="0" dirty="0">
                <a:ln>
                  <a:noFill/>
                </a:ln>
                <a:solidFill>
                  <a:prstClr val="black"/>
                </a:solidFill>
                <a:effectLst/>
                <a:uLnTx/>
                <a:uFillTx/>
                <a:latin typeface="Calibri"/>
                <a:ea typeface="+mn-ea"/>
                <a:cs typeface="+mn-cs"/>
              </a:rPr>
              <a:t>Tenure,</a:t>
            </a:r>
            <a:r>
              <a:rPr kumimoji="0" lang="en-US" sz="1800" b="0" i="0" u="none" strike="noStrike" kern="1200" cap="none" spc="-100" normalizeH="0" baseline="0" noProof="0" dirty="0">
                <a:ln>
                  <a:noFill/>
                </a:ln>
                <a:solidFill>
                  <a:prstClr val="black"/>
                </a:solidFill>
                <a:effectLst/>
                <a:uLnTx/>
                <a:uFillTx/>
                <a:latin typeface="Calibri"/>
                <a:ea typeface="+mn-ea"/>
                <a:cs typeface="+mn-cs"/>
              </a:rPr>
              <a:t> </a:t>
            </a:r>
            <a:r>
              <a:rPr kumimoji="0" lang="en-US" sz="1800" b="0" i="0" u="none" strike="noStrike" kern="1200" cap="none" spc="-20" normalizeH="0" baseline="0" noProof="0" dirty="0">
                <a:ln>
                  <a:noFill/>
                </a:ln>
                <a:solidFill>
                  <a:prstClr val="black"/>
                </a:solidFill>
                <a:effectLst/>
                <a:uLnTx/>
                <a:uFillTx/>
                <a:latin typeface="Calibri"/>
                <a:ea typeface="+mn-ea"/>
                <a:cs typeface="+mn-cs"/>
              </a:rPr>
              <a:t>Educ</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4" name="object 4"/>
          <p:cNvGraphicFramePr>
            <a:graphicFrameLocks noGrp="1"/>
          </p:cNvGraphicFramePr>
          <p:nvPr/>
        </p:nvGraphicFramePr>
        <p:xfrm>
          <a:off x="576244" y="724586"/>
          <a:ext cx="5628020" cy="5175964"/>
        </p:xfrm>
        <a:graphic>
          <a:graphicData uri="http://schemas.openxmlformats.org/drawingml/2006/table">
            <a:tbl>
              <a:tblPr firstRow="1" bandRow="1">
                <a:tableStyleId>{BDBED569-4797-4DF1-A0F4-6AAB3CD982D8}</a:tableStyleId>
              </a:tblPr>
              <a:tblGrid>
                <a:gridCol w="728491">
                  <a:extLst>
                    <a:ext uri="{9D8B030D-6E8A-4147-A177-3AD203B41FA5}">
                      <a16:colId xmlns:a16="http://schemas.microsoft.com/office/drawing/2014/main" val="20000"/>
                    </a:ext>
                  </a:extLst>
                </a:gridCol>
                <a:gridCol w="1349212">
                  <a:extLst>
                    <a:ext uri="{9D8B030D-6E8A-4147-A177-3AD203B41FA5}">
                      <a16:colId xmlns:a16="http://schemas.microsoft.com/office/drawing/2014/main" val="20001"/>
                    </a:ext>
                  </a:extLst>
                </a:gridCol>
                <a:gridCol w="1550117">
                  <a:extLst>
                    <a:ext uri="{9D8B030D-6E8A-4147-A177-3AD203B41FA5}">
                      <a16:colId xmlns:a16="http://schemas.microsoft.com/office/drawing/2014/main" val="20002"/>
                    </a:ext>
                  </a:extLst>
                </a:gridCol>
                <a:gridCol w="1159972">
                  <a:extLst>
                    <a:ext uri="{9D8B030D-6E8A-4147-A177-3AD203B41FA5}">
                      <a16:colId xmlns:a16="http://schemas.microsoft.com/office/drawing/2014/main" val="20003"/>
                    </a:ext>
                  </a:extLst>
                </a:gridCol>
                <a:gridCol w="840228">
                  <a:extLst>
                    <a:ext uri="{9D8B030D-6E8A-4147-A177-3AD203B41FA5}">
                      <a16:colId xmlns:a16="http://schemas.microsoft.com/office/drawing/2014/main" val="20004"/>
                    </a:ext>
                  </a:extLst>
                </a:gridCol>
              </a:tblGrid>
              <a:tr h="676190">
                <a:tc gridSpan="5">
                  <a:txBody>
                    <a:bodyPr/>
                    <a:lstStyle/>
                    <a:p>
                      <a:pPr marL="77470">
                        <a:lnSpc>
                          <a:spcPts val="1830"/>
                        </a:lnSpc>
                        <a:spcBef>
                          <a:spcPts val="200"/>
                        </a:spcBef>
                        <a:tabLst>
                          <a:tab pos="765810" algn="l"/>
                          <a:tab pos="1499235" algn="l"/>
                        </a:tabLst>
                      </a:pPr>
                      <a:r>
                        <a:rPr sz="2100" b="1" spc="-20" dirty="0">
                          <a:solidFill>
                            <a:schemeClr val="tx1"/>
                          </a:solidFill>
                        </a:rPr>
                        <a:t>EVAC</a:t>
                      </a:r>
                      <a:r>
                        <a:rPr sz="2100" b="1" dirty="0">
                          <a:solidFill>
                            <a:schemeClr val="tx1"/>
                          </a:solidFill>
                        </a:rPr>
                        <a:t>	</a:t>
                      </a:r>
                      <a:r>
                        <a:rPr lang="en-US" sz="2100" b="1" dirty="0">
                          <a:solidFill>
                            <a:schemeClr val="tx1"/>
                          </a:solidFill>
                        </a:rPr>
                        <a:t>   </a:t>
                      </a:r>
                      <a:r>
                        <a:rPr sz="2100" b="1" spc="-20" dirty="0">
                          <a:solidFill>
                            <a:schemeClr val="tx1"/>
                          </a:solidFill>
                        </a:rPr>
                        <a:t>PETS</a:t>
                      </a:r>
                      <a:r>
                        <a:rPr sz="2100" b="1" dirty="0">
                          <a:solidFill>
                            <a:schemeClr val="tx1"/>
                          </a:solidFill>
                        </a:rPr>
                        <a:t>	</a:t>
                      </a:r>
                      <a:r>
                        <a:rPr lang="en-US" sz="2100" b="1" dirty="0">
                          <a:solidFill>
                            <a:schemeClr val="tx1"/>
                          </a:solidFill>
                        </a:rPr>
                        <a:t>           </a:t>
                      </a:r>
                      <a:r>
                        <a:rPr sz="2100" b="1" spc="-10" dirty="0">
                          <a:solidFill>
                            <a:schemeClr val="tx1"/>
                          </a:solidFill>
                        </a:rPr>
                        <a:t>MOBLHOME</a:t>
                      </a:r>
                      <a:r>
                        <a:rPr sz="2100" b="1" spc="-80" dirty="0">
                          <a:solidFill>
                            <a:schemeClr val="tx1"/>
                          </a:solidFill>
                        </a:rPr>
                        <a:t> </a:t>
                      </a:r>
                      <a:r>
                        <a:rPr lang="en-US" sz="2100" b="1" spc="-80" dirty="0">
                          <a:solidFill>
                            <a:schemeClr val="tx1"/>
                          </a:solidFill>
                        </a:rPr>
                        <a:t>   </a:t>
                      </a:r>
                      <a:r>
                        <a:rPr sz="2100" b="1" spc="-25" dirty="0">
                          <a:solidFill>
                            <a:schemeClr val="tx1"/>
                          </a:solidFill>
                        </a:rPr>
                        <a:t>TENURE</a:t>
                      </a:r>
                      <a:r>
                        <a:rPr lang="en-US" sz="2100" b="1" spc="-25" dirty="0">
                          <a:solidFill>
                            <a:schemeClr val="tx1"/>
                          </a:solidFill>
                        </a:rPr>
                        <a:t>  </a:t>
                      </a:r>
                      <a:r>
                        <a:rPr sz="2100" b="1" spc="-40" dirty="0">
                          <a:solidFill>
                            <a:schemeClr val="tx1"/>
                          </a:solidFill>
                        </a:rPr>
                        <a:t> </a:t>
                      </a:r>
                      <a:r>
                        <a:rPr lang="en-US" sz="2100" b="1" spc="-40" dirty="0">
                          <a:solidFill>
                            <a:schemeClr val="tx1"/>
                          </a:solidFill>
                        </a:rPr>
                        <a:t>  </a:t>
                      </a:r>
                      <a:r>
                        <a:rPr sz="2100" b="1" spc="-20" dirty="0">
                          <a:solidFill>
                            <a:schemeClr val="tx1"/>
                          </a:solidFill>
                        </a:rPr>
                        <a:t>EDUC</a:t>
                      </a:r>
                      <a:endParaRPr sz="2100" dirty="0">
                        <a:solidFill>
                          <a:schemeClr val="tx1"/>
                        </a:solidFill>
                        <a:latin typeface="Arial"/>
                        <a:cs typeface="Arial"/>
                      </a:endParaRPr>
                    </a:p>
                  </a:txBody>
                  <a:tcPr marL="0" marR="0" marT="33082"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55298">
                <a:tc>
                  <a:txBody>
                    <a:bodyPr/>
                    <a:lstStyle/>
                    <a:p>
                      <a:pPr marL="46355" algn="ctr">
                        <a:lnSpc>
                          <a:spcPts val="1845"/>
                        </a:lnSpc>
                        <a:spcBef>
                          <a:spcPts val="60"/>
                        </a:spcBef>
                      </a:pPr>
                      <a:r>
                        <a:rPr sz="2100" b="1">
                          <a:solidFill>
                            <a:schemeClr val="tx1"/>
                          </a:solidFill>
                        </a:rPr>
                        <a:t>0</a:t>
                      </a:r>
                      <a:endParaRPr sz="2100">
                        <a:solidFill>
                          <a:schemeClr val="tx1"/>
                        </a:solidFill>
                        <a:latin typeface="Arial"/>
                        <a:cs typeface="Arial"/>
                      </a:endParaRPr>
                    </a:p>
                  </a:txBody>
                  <a:tcPr marL="0" marR="0" marT="9924" marB="0"/>
                </a:tc>
                <a:tc>
                  <a:txBody>
                    <a:bodyPr/>
                    <a:lstStyle/>
                    <a:p>
                      <a:pPr marL="342900">
                        <a:lnSpc>
                          <a:spcPts val="1845"/>
                        </a:lnSpc>
                        <a:spcBef>
                          <a:spcPts val="60"/>
                        </a:spcBef>
                      </a:pPr>
                      <a:r>
                        <a:rPr sz="2100">
                          <a:solidFill>
                            <a:schemeClr val="tx1"/>
                          </a:solidFill>
                        </a:rPr>
                        <a:t>1</a:t>
                      </a:r>
                      <a:endParaRPr sz="2100">
                        <a:solidFill>
                          <a:schemeClr val="tx1"/>
                        </a:solidFill>
                        <a:latin typeface="Arial"/>
                        <a:cs typeface="Arial"/>
                      </a:endParaRPr>
                    </a:p>
                  </a:txBody>
                  <a:tcPr marL="0" marR="0" marT="9924" marB="0"/>
                </a:tc>
                <a:tc>
                  <a:txBody>
                    <a:bodyPr/>
                    <a:lstStyle/>
                    <a:p>
                      <a:pPr marR="436245" algn="r">
                        <a:lnSpc>
                          <a:spcPts val="1845"/>
                        </a:lnSpc>
                        <a:spcBef>
                          <a:spcPts val="60"/>
                        </a:spcBef>
                      </a:pPr>
                      <a:r>
                        <a:rPr sz="2100">
                          <a:solidFill>
                            <a:schemeClr val="tx1"/>
                          </a:solidFill>
                        </a:rPr>
                        <a:t>0</a:t>
                      </a:r>
                      <a:endParaRPr sz="2100">
                        <a:solidFill>
                          <a:schemeClr val="tx1"/>
                        </a:solidFill>
                        <a:latin typeface="Arial"/>
                        <a:cs typeface="Arial"/>
                      </a:endParaRPr>
                    </a:p>
                  </a:txBody>
                  <a:tcPr marL="0" marR="0" marT="9924" marB="0"/>
                </a:tc>
                <a:tc>
                  <a:txBody>
                    <a:bodyPr/>
                    <a:lstStyle/>
                    <a:p>
                      <a:pPr marR="256540" algn="r">
                        <a:lnSpc>
                          <a:spcPts val="1845"/>
                        </a:lnSpc>
                        <a:spcBef>
                          <a:spcPts val="60"/>
                        </a:spcBef>
                      </a:pPr>
                      <a:r>
                        <a:rPr sz="2100" spc="-25">
                          <a:solidFill>
                            <a:schemeClr val="tx1"/>
                          </a:solidFill>
                        </a:rPr>
                        <a:t>16</a:t>
                      </a:r>
                      <a:endParaRPr sz="2100">
                        <a:solidFill>
                          <a:schemeClr val="tx1"/>
                        </a:solidFill>
                        <a:latin typeface="Arial"/>
                        <a:cs typeface="Arial"/>
                      </a:endParaRPr>
                    </a:p>
                  </a:txBody>
                  <a:tcPr marL="0" marR="0" marT="9924" marB="0"/>
                </a:tc>
                <a:tc>
                  <a:txBody>
                    <a:bodyPr/>
                    <a:lstStyle/>
                    <a:p>
                      <a:pPr marR="2540" algn="ctr">
                        <a:lnSpc>
                          <a:spcPts val="1845"/>
                        </a:lnSpc>
                        <a:spcBef>
                          <a:spcPts val="60"/>
                        </a:spcBef>
                      </a:pPr>
                      <a:r>
                        <a:rPr sz="2100" spc="-25">
                          <a:solidFill>
                            <a:schemeClr val="tx1"/>
                          </a:solidFill>
                        </a:rPr>
                        <a:t>16</a:t>
                      </a:r>
                      <a:endParaRPr sz="2100">
                        <a:solidFill>
                          <a:schemeClr val="tx1"/>
                        </a:solidFill>
                        <a:latin typeface="Arial"/>
                        <a:cs typeface="Arial"/>
                      </a:endParaRPr>
                    </a:p>
                  </a:txBody>
                  <a:tcPr marL="0" marR="0" marT="9924" marB="0"/>
                </a:tc>
                <a:extLst>
                  <a:ext uri="{0D108BD9-81ED-4DB2-BD59-A6C34878D82A}">
                    <a16:rowId xmlns:a16="http://schemas.microsoft.com/office/drawing/2014/main" val="10001"/>
                  </a:ext>
                </a:extLst>
              </a:tr>
              <a:tr h="345373">
                <a:tc>
                  <a:txBody>
                    <a:bodyPr/>
                    <a:lstStyle/>
                    <a:p>
                      <a:pPr marL="46355" algn="ctr">
                        <a:lnSpc>
                          <a:spcPts val="1760"/>
                        </a:lnSpc>
                      </a:pPr>
                      <a:r>
                        <a:rPr sz="2100" b="1">
                          <a:solidFill>
                            <a:schemeClr val="tx1"/>
                          </a:solidFill>
                        </a:rPr>
                        <a:t>0</a:t>
                      </a:r>
                      <a:endParaRPr sz="2100">
                        <a:solidFill>
                          <a:schemeClr val="tx1"/>
                        </a:solidFill>
                        <a:latin typeface="Arial"/>
                        <a:cs typeface="Arial"/>
                      </a:endParaRPr>
                    </a:p>
                  </a:txBody>
                  <a:tcPr marL="0" marR="0" marT="0" marB="0"/>
                </a:tc>
                <a:tc>
                  <a:txBody>
                    <a:bodyPr/>
                    <a:lstStyle/>
                    <a:p>
                      <a:pPr marL="342900">
                        <a:lnSpc>
                          <a:spcPts val="1760"/>
                        </a:lnSpc>
                      </a:pPr>
                      <a:r>
                        <a:rPr sz="2100">
                          <a:solidFill>
                            <a:schemeClr val="tx1"/>
                          </a:solidFill>
                        </a:rPr>
                        <a:t>1</a:t>
                      </a:r>
                      <a:endParaRPr sz="2100">
                        <a:solidFill>
                          <a:schemeClr val="tx1"/>
                        </a:solidFill>
                        <a:latin typeface="Arial"/>
                        <a:cs typeface="Arial"/>
                      </a:endParaRPr>
                    </a:p>
                  </a:txBody>
                  <a:tcPr marL="0" marR="0" marT="0" marB="0"/>
                </a:tc>
                <a:tc>
                  <a:txBody>
                    <a:bodyPr/>
                    <a:lstStyle/>
                    <a:p>
                      <a:pPr marR="436245" algn="r">
                        <a:lnSpc>
                          <a:spcPts val="1760"/>
                        </a:lnSpc>
                      </a:pPr>
                      <a:r>
                        <a:rPr sz="2100">
                          <a:solidFill>
                            <a:schemeClr val="tx1"/>
                          </a:solidFill>
                        </a:rPr>
                        <a:t>0</a:t>
                      </a:r>
                      <a:endParaRPr sz="2100">
                        <a:solidFill>
                          <a:schemeClr val="tx1"/>
                        </a:solidFill>
                        <a:latin typeface="Arial"/>
                        <a:cs typeface="Arial"/>
                      </a:endParaRPr>
                    </a:p>
                  </a:txBody>
                  <a:tcPr marL="0" marR="0" marT="0" marB="0"/>
                </a:tc>
                <a:tc>
                  <a:txBody>
                    <a:bodyPr/>
                    <a:lstStyle/>
                    <a:p>
                      <a:pPr marR="256540" algn="r">
                        <a:lnSpc>
                          <a:spcPts val="1760"/>
                        </a:lnSpc>
                      </a:pPr>
                      <a:r>
                        <a:rPr sz="2100" spc="-25">
                          <a:solidFill>
                            <a:schemeClr val="tx1"/>
                          </a:solidFill>
                        </a:rPr>
                        <a:t>26</a:t>
                      </a:r>
                      <a:endParaRPr sz="2100">
                        <a:solidFill>
                          <a:schemeClr val="tx1"/>
                        </a:solidFill>
                        <a:latin typeface="Arial"/>
                        <a:cs typeface="Arial"/>
                      </a:endParaRPr>
                    </a:p>
                  </a:txBody>
                  <a:tcPr marL="0" marR="0" marT="0" marB="0"/>
                </a:tc>
                <a:tc>
                  <a:txBody>
                    <a:bodyPr/>
                    <a:lstStyle/>
                    <a:p>
                      <a:pPr marR="2540" algn="ctr">
                        <a:lnSpc>
                          <a:spcPts val="1760"/>
                        </a:lnSpc>
                      </a:pPr>
                      <a:r>
                        <a:rPr sz="2100" spc="-25">
                          <a:solidFill>
                            <a:schemeClr val="tx1"/>
                          </a:solidFill>
                        </a:rPr>
                        <a:t>12</a:t>
                      </a:r>
                      <a:endParaRPr sz="2100">
                        <a:solidFill>
                          <a:schemeClr val="tx1"/>
                        </a:solidFill>
                        <a:latin typeface="Arial"/>
                        <a:cs typeface="Arial"/>
                      </a:endParaRPr>
                    </a:p>
                  </a:txBody>
                  <a:tcPr marL="0" marR="0" marT="0" marB="0"/>
                </a:tc>
                <a:extLst>
                  <a:ext uri="{0D108BD9-81ED-4DB2-BD59-A6C34878D82A}">
                    <a16:rowId xmlns:a16="http://schemas.microsoft.com/office/drawing/2014/main" val="10002"/>
                  </a:ext>
                </a:extLst>
              </a:tr>
              <a:tr h="345373">
                <a:tc>
                  <a:txBody>
                    <a:bodyPr/>
                    <a:lstStyle/>
                    <a:p>
                      <a:pPr marL="46355" algn="ctr">
                        <a:lnSpc>
                          <a:spcPts val="1810"/>
                        </a:lnSpc>
                      </a:pPr>
                      <a:r>
                        <a:rPr sz="2100" b="1">
                          <a:solidFill>
                            <a:schemeClr val="tx1"/>
                          </a:solidFill>
                        </a:rPr>
                        <a:t>0</a:t>
                      </a:r>
                      <a:endParaRPr sz="2100">
                        <a:solidFill>
                          <a:schemeClr val="tx1"/>
                        </a:solidFill>
                        <a:latin typeface="Arial"/>
                        <a:cs typeface="Arial"/>
                      </a:endParaRPr>
                    </a:p>
                  </a:txBody>
                  <a:tcPr marL="0" marR="0" marT="0" marB="0"/>
                </a:tc>
                <a:tc>
                  <a:txBody>
                    <a:bodyPr/>
                    <a:lstStyle/>
                    <a:p>
                      <a:pPr marL="342900">
                        <a:lnSpc>
                          <a:spcPts val="1810"/>
                        </a:lnSpc>
                      </a:pPr>
                      <a:r>
                        <a:rPr sz="2100">
                          <a:solidFill>
                            <a:schemeClr val="tx1"/>
                          </a:solidFill>
                        </a:rPr>
                        <a:t>1</a:t>
                      </a:r>
                      <a:endParaRPr sz="2100">
                        <a:solidFill>
                          <a:schemeClr val="tx1"/>
                        </a:solidFill>
                        <a:latin typeface="Arial"/>
                        <a:cs typeface="Arial"/>
                      </a:endParaRPr>
                    </a:p>
                  </a:txBody>
                  <a:tcPr marL="0" marR="0" marT="0" marB="0"/>
                </a:tc>
                <a:tc>
                  <a:txBody>
                    <a:bodyPr/>
                    <a:lstStyle/>
                    <a:p>
                      <a:pPr marR="436245" algn="r">
                        <a:lnSpc>
                          <a:spcPts val="1810"/>
                        </a:lnSpc>
                      </a:pPr>
                      <a:r>
                        <a:rPr sz="2100">
                          <a:solidFill>
                            <a:schemeClr val="tx1"/>
                          </a:solidFill>
                        </a:rPr>
                        <a:t>1</a:t>
                      </a:r>
                      <a:endParaRPr sz="2100">
                        <a:solidFill>
                          <a:schemeClr val="tx1"/>
                        </a:solidFill>
                        <a:latin typeface="Arial"/>
                        <a:cs typeface="Arial"/>
                      </a:endParaRPr>
                    </a:p>
                  </a:txBody>
                  <a:tcPr marL="0" marR="0" marT="0" marB="0"/>
                </a:tc>
                <a:tc>
                  <a:txBody>
                    <a:bodyPr/>
                    <a:lstStyle/>
                    <a:p>
                      <a:pPr marR="279400" algn="r">
                        <a:lnSpc>
                          <a:spcPts val="1810"/>
                        </a:lnSpc>
                      </a:pPr>
                      <a:r>
                        <a:rPr sz="2100" spc="-25">
                          <a:solidFill>
                            <a:schemeClr val="tx1"/>
                          </a:solidFill>
                        </a:rPr>
                        <a:t>11</a:t>
                      </a:r>
                      <a:endParaRPr sz="2100">
                        <a:solidFill>
                          <a:schemeClr val="tx1"/>
                        </a:solidFill>
                        <a:latin typeface="Arial"/>
                        <a:cs typeface="Arial"/>
                      </a:endParaRPr>
                    </a:p>
                  </a:txBody>
                  <a:tcPr marL="0" marR="0" marT="0" marB="0"/>
                </a:tc>
                <a:tc>
                  <a:txBody>
                    <a:bodyPr/>
                    <a:lstStyle/>
                    <a:p>
                      <a:pPr marR="2540" algn="ctr">
                        <a:lnSpc>
                          <a:spcPts val="1810"/>
                        </a:lnSpc>
                      </a:pPr>
                      <a:r>
                        <a:rPr sz="2100" spc="-25">
                          <a:solidFill>
                            <a:schemeClr val="tx1"/>
                          </a:solidFill>
                        </a:rPr>
                        <a:t>13</a:t>
                      </a:r>
                      <a:endParaRPr sz="2100">
                        <a:solidFill>
                          <a:schemeClr val="tx1"/>
                        </a:solidFill>
                        <a:latin typeface="Arial"/>
                        <a:cs typeface="Arial"/>
                      </a:endParaRPr>
                    </a:p>
                  </a:txBody>
                  <a:tcPr marL="0" marR="0" marT="0" marB="0"/>
                </a:tc>
                <a:extLst>
                  <a:ext uri="{0D108BD9-81ED-4DB2-BD59-A6C34878D82A}">
                    <a16:rowId xmlns:a16="http://schemas.microsoft.com/office/drawing/2014/main" val="10003"/>
                  </a:ext>
                </a:extLst>
              </a:tr>
              <a:tr h="345373">
                <a:tc>
                  <a:txBody>
                    <a:bodyPr/>
                    <a:lstStyle/>
                    <a:p>
                      <a:pPr marL="46355" algn="ctr">
                        <a:lnSpc>
                          <a:spcPts val="1795"/>
                        </a:lnSpc>
                      </a:pPr>
                      <a:r>
                        <a:rPr sz="2100" b="1">
                          <a:solidFill>
                            <a:schemeClr val="tx1"/>
                          </a:solidFill>
                        </a:rPr>
                        <a:t>1</a:t>
                      </a:r>
                      <a:endParaRPr sz="2100">
                        <a:solidFill>
                          <a:schemeClr val="tx1"/>
                        </a:solidFill>
                        <a:latin typeface="Arial"/>
                        <a:cs typeface="Arial"/>
                      </a:endParaRPr>
                    </a:p>
                  </a:txBody>
                  <a:tcPr marL="0" marR="0" marT="0" marB="0"/>
                </a:tc>
                <a:tc>
                  <a:txBody>
                    <a:bodyPr/>
                    <a:lstStyle/>
                    <a:p>
                      <a:pPr marL="342900">
                        <a:lnSpc>
                          <a:spcPts val="1795"/>
                        </a:lnSpc>
                      </a:pPr>
                      <a:r>
                        <a:rPr sz="2100">
                          <a:solidFill>
                            <a:schemeClr val="tx1"/>
                          </a:solidFill>
                        </a:rPr>
                        <a:t>1</a:t>
                      </a:r>
                      <a:endParaRPr sz="2100">
                        <a:solidFill>
                          <a:schemeClr val="tx1"/>
                        </a:solidFill>
                        <a:latin typeface="Arial"/>
                        <a:cs typeface="Arial"/>
                      </a:endParaRPr>
                    </a:p>
                  </a:txBody>
                  <a:tcPr marL="0" marR="0" marT="0" marB="0"/>
                </a:tc>
                <a:tc>
                  <a:txBody>
                    <a:bodyPr/>
                    <a:lstStyle/>
                    <a:p>
                      <a:pPr marR="436245" algn="r">
                        <a:lnSpc>
                          <a:spcPts val="1795"/>
                        </a:lnSpc>
                      </a:pPr>
                      <a:r>
                        <a:rPr sz="2100">
                          <a:solidFill>
                            <a:schemeClr val="tx1"/>
                          </a:solidFill>
                        </a:rPr>
                        <a:t>1</a:t>
                      </a:r>
                      <a:endParaRPr sz="2100">
                        <a:solidFill>
                          <a:schemeClr val="tx1"/>
                        </a:solidFill>
                        <a:latin typeface="Arial"/>
                        <a:cs typeface="Arial"/>
                      </a:endParaRPr>
                    </a:p>
                  </a:txBody>
                  <a:tcPr marL="0" marR="0" marT="0" marB="0"/>
                </a:tc>
                <a:tc>
                  <a:txBody>
                    <a:bodyPr/>
                    <a:lstStyle/>
                    <a:p>
                      <a:pPr marR="299085" algn="r">
                        <a:lnSpc>
                          <a:spcPts val="1795"/>
                        </a:lnSpc>
                      </a:pPr>
                      <a:r>
                        <a:rPr sz="2100">
                          <a:solidFill>
                            <a:schemeClr val="tx1"/>
                          </a:solidFill>
                        </a:rPr>
                        <a:t>1</a:t>
                      </a:r>
                      <a:endParaRPr sz="2100">
                        <a:solidFill>
                          <a:schemeClr val="tx1"/>
                        </a:solidFill>
                        <a:latin typeface="Arial"/>
                        <a:cs typeface="Arial"/>
                      </a:endParaRPr>
                    </a:p>
                  </a:txBody>
                  <a:tcPr marL="0" marR="0" marT="0" marB="0"/>
                </a:tc>
                <a:tc>
                  <a:txBody>
                    <a:bodyPr/>
                    <a:lstStyle/>
                    <a:p>
                      <a:pPr marR="2540" algn="ctr">
                        <a:lnSpc>
                          <a:spcPts val="1795"/>
                        </a:lnSpc>
                      </a:pPr>
                      <a:r>
                        <a:rPr sz="2100" spc="-25">
                          <a:solidFill>
                            <a:schemeClr val="tx1"/>
                          </a:solidFill>
                        </a:rPr>
                        <a:t>10</a:t>
                      </a:r>
                      <a:endParaRPr sz="2100">
                        <a:solidFill>
                          <a:schemeClr val="tx1"/>
                        </a:solidFill>
                        <a:latin typeface="Arial"/>
                        <a:cs typeface="Arial"/>
                      </a:endParaRPr>
                    </a:p>
                  </a:txBody>
                  <a:tcPr marL="0" marR="0" marT="0" marB="0"/>
                </a:tc>
                <a:extLst>
                  <a:ext uri="{0D108BD9-81ED-4DB2-BD59-A6C34878D82A}">
                    <a16:rowId xmlns:a16="http://schemas.microsoft.com/office/drawing/2014/main" val="10004"/>
                  </a:ext>
                </a:extLst>
              </a:tr>
              <a:tr h="345373">
                <a:tc>
                  <a:txBody>
                    <a:bodyPr/>
                    <a:lstStyle/>
                    <a:p>
                      <a:pPr marL="46355" algn="ctr">
                        <a:lnSpc>
                          <a:spcPts val="1795"/>
                        </a:lnSpc>
                      </a:pPr>
                      <a:r>
                        <a:rPr sz="2100" b="1">
                          <a:solidFill>
                            <a:schemeClr val="tx1"/>
                          </a:solidFill>
                        </a:rPr>
                        <a:t>1</a:t>
                      </a:r>
                      <a:endParaRPr sz="2100">
                        <a:solidFill>
                          <a:schemeClr val="tx1"/>
                        </a:solidFill>
                        <a:latin typeface="Arial"/>
                        <a:cs typeface="Arial"/>
                      </a:endParaRPr>
                    </a:p>
                  </a:txBody>
                  <a:tcPr marL="0" marR="0" marT="0" marB="0"/>
                </a:tc>
                <a:tc>
                  <a:txBody>
                    <a:bodyPr/>
                    <a:lstStyle/>
                    <a:p>
                      <a:pPr marL="342900">
                        <a:lnSpc>
                          <a:spcPts val="1795"/>
                        </a:lnSpc>
                      </a:pPr>
                      <a:r>
                        <a:rPr sz="2100">
                          <a:solidFill>
                            <a:schemeClr val="tx1"/>
                          </a:solidFill>
                        </a:rPr>
                        <a:t>0</a:t>
                      </a:r>
                      <a:endParaRPr sz="2100">
                        <a:solidFill>
                          <a:schemeClr val="tx1"/>
                        </a:solidFill>
                        <a:latin typeface="Arial"/>
                        <a:cs typeface="Arial"/>
                      </a:endParaRPr>
                    </a:p>
                  </a:txBody>
                  <a:tcPr marL="0" marR="0" marT="0" marB="0"/>
                </a:tc>
                <a:tc>
                  <a:txBody>
                    <a:bodyPr/>
                    <a:lstStyle/>
                    <a:p>
                      <a:pPr marR="436245" algn="r">
                        <a:lnSpc>
                          <a:spcPts val="1795"/>
                        </a:lnSpc>
                      </a:pPr>
                      <a:r>
                        <a:rPr sz="2100">
                          <a:solidFill>
                            <a:schemeClr val="tx1"/>
                          </a:solidFill>
                        </a:rPr>
                        <a:t>0</a:t>
                      </a:r>
                      <a:endParaRPr sz="2100">
                        <a:solidFill>
                          <a:schemeClr val="tx1"/>
                        </a:solidFill>
                        <a:latin typeface="Arial"/>
                        <a:cs typeface="Arial"/>
                      </a:endParaRPr>
                    </a:p>
                  </a:txBody>
                  <a:tcPr marL="0" marR="0" marT="0" marB="0"/>
                </a:tc>
                <a:tc>
                  <a:txBody>
                    <a:bodyPr/>
                    <a:lstStyle/>
                    <a:p>
                      <a:pPr marR="299085" algn="r">
                        <a:lnSpc>
                          <a:spcPts val="1795"/>
                        </a:lnSpc>
                      </a:pPr>
                      <a:r>
                        <a:rPr sz="2100">
                          <a:solidFill>
                            <a:schemeClr val="tx1"/>
                          </a:solidFill>
                        </a:rPr>
                        <a:t>5</a:t>
                      </a:r>
                      <a:endParaRPr sz="2100">
                        <a:solidFill>
                          <a:schemeClr val="tx1"/>
                        </a:solidFill>
                        <a:latin typeface="Arial"/>
                        <a:cs typeface="Arial"/>
                      </a:endParaRPr>
                    </a:p>
                  </a:txBody>
                  <a:tcPr marL="0" marR="0" marT="0" marB="0"/>
                </a:tc>
                <a:tc>
                  <a:txBody>
                    <a:bodyPr/>
                    <a:lstStyle/>
                    <a:p>
                      <a:pPr marR="2540" algn="ctr">
                        <a:lnSpc>
                          <a:spcPts val="1795"/>
                        </a:lnSpc>
                      </a:pPr>
                      <a:r>
                        <a:rPr sz="2100" spc="-25">
                          <a:solidFill>
                            <a:schemeClr val="tx1"/>
                          </a:solidFill>
                        </a:rPr>
                        <a:t>12</a:t>
                      </a:r>
                      <a:endParaRPr sz="2100">
                        <a:solidFill>
                          <a:schemeClr val="tx1"/>
                        </a:solidFill>
                        <a:latin typeface="Arial"/>
                        <a:cs typeface="Arial"/>
                      </a:endParaRPr>
                    </a:p>
                  </a:txBody>
                  <a:tcPr marL="0" marR="0" marT="0" marB="0"/>
                </a:tc>
                <a:extLst>
                  <a:ext uri="{0D108BD9-81ED-4DB2-BD59-A6C34878D82A}">
                    <a16:rowId xmlns:a16="http://schemas.microsoft.com/office/drawing/2014/main" val="10005"/>
                  </a:ext>
                </a:extLst>
              </a:tr>
              <a:tr h="345373">
                <a:tc>
                  <a:txBody>
                    <a:bodyPr/>
                    <a:lstStyle/>
                    <a:p>
                      <a:pPr marL="46355" algn="ctr">
                        <a:lnSpc>
                          <a:spcPts val="1795"/>
                        </a:lnSpc>
                      </a:pPr>
                      <a:r>
                        <a:rPr sz="2100" b="1">
                          <a:solidFill>
                            <a:schemeClr val="tx1"/>
                          </a:solidFill>
                        </a:rPr>
                        <a:t>0</a:t>
                      </a:r>
                      <a:endParaRPr sz="2100">
                        <a:solidFill>
                          <a:schemeClr val="tx1"/>
                        </a:solidFill>
                        <a:latin typeface="Arial"/>
                        <a:cs typeface="Arial"/>
                      </a:endParaRPr>
                    </a:p>
                  </a:txBody>
                  <a:tcPr marL="0" marR="0" marT="0" marB="0"/>
                </a:tc>
                <a:tc>
                  <a:txBody>
                    <a:bodyPr/>
                    <a:lstStyle/>
                    <a:p>
                      <a:pPr marL="342900">
                        <a:lnSpc>
                          <a:spcPts val="1795"/>
                        </a:lnSpc>
                      </a:pPr>
                      <a:r>
                        <a:rPr sz="2100">
                          <a:solidFill>
                            <a:schemeClr val="tx1"/>
                          </a:solidFill>
                        </a:rPr>
                        <a:t>0</a:t>
                      </a:r>
                      <a:endParaRPr sz="2100">
                        <a:solidFill>
                          <a:schemeClr val="tx1"/>
                        </a:solidFill>
                        <a:latin typeface="Arial"/>
                        <a:cs typeface="Arial"/>
                      </a:endParaRPr>
                    </a:p>
                  </a:txBody>
                  <a:tcPr marL="0" marR="0" marT="0" marB="0"/>
                </a:tc>
                <a:tc>
                  <a:txBody>
                    <a:bodyPr/>
                    <a:lstStyle/>
                    <a:p>
                      <a:pPr marR="436245" algn="r">
                        <a:lnSpc>
                          <a:spcPts val="1795"/>
                        </a:lnSpc>
                      </a:pPr>
                      <a:r>
                        <a:rPr sz="2100">
                          <a:solidFill>
                            <a:schemeClr val="tx1"/>
                          </a:solidFill>
                        </a:rPr>
                        <a:t>0</a:t>
                      </a:r>
                      <a:endParaRPr sz="2100">
                        <a:solidFill>
                          <a:schemeClr val="tx1"/>
                        </a:solidFill>
                        <a:latin typeface="Arial"/>
                        <a:cs typeface="Arial"/>
                      </a:endParaRPr>
                    </a:p>
                  </a:txBody>
                  <a:tcPr marL="0" marR="0" marT="0" marB="0"/>
                </a:tc>
                <a:tc>
                  <a:txBody>
                    <a:bodyPr/>
                    <a:lstStyle/>
                    <a:p>
                      <a:pPr marR="256540" algn="r">
                        <a:lnSpc>
                          <a:spcPts val="1795"/>
                        </a:lnSpc>
                      </a:pPr>
                      <a:r>
                        <a:rPr sz="2100" spc="-25">
                          <a:solidFill>
                            <a:schemeClr val="tx1"/>
                          </a:solidFill>
                        </a:rPr>
                        <a:t>34</a:t>
                      </a:r>
                      <a:endParaRPr sz="2100">
                        <a:solidFill>
                          <a:schemeClr val="tx1"/>
                        </a:solidFill>
                        <a:latin typeface="Arial"/>
                        <a:cs typeface="Arial"/>
                      </a:endParaRPr>
                    </a:p>
                  </a:txBody>
                  <a:tcPr marL="0" marR="0" marT="0" marB="0"/>
                </a:tc>
                <a:tc>
                  <a:txBody>
                    <a:bodyPr/>
                    <a:lstStyle/>
                    <a:p>
                      <a:pPr marR="2540" algn="ctr">
                        <a:lnSpc>
                          <a:spcPts val="1795"/>
                        </a:lnSpc>
                      </a:pPr>
                      <a:r>
                        <a:rPr sz="2100" spc="-25">
                          <a:solidFill>
                            <a:schemeClr val="tx1"/>
                          </a:solidFill>
                        </a:rPr>
                        <a:t>12</a:t>
                      </a:r>
                      <a:endParaRPr sz="2100">
                        <a:solidFill>
                          <a:schemeClr val="tx1"/>
                        </a:solidFill>
                        <a:latin typeface="Arial"/>
                        <a:cs typeface="Arial"/>
                      </a:endParaRPr>
                    </a:p>
                  </a:txBody>
                  <a:tcPr marL="0" marR="0" marT="0" marB="0"/>
                </a:tc>
                <a:extLst>
                  <a:ext uri="{0D108BD9-81ED-4DB2-BD59-A6C34878D82A}">
                    <a16:rowId xmlns:a16="http://schemas.microsoft.com/office/drawing/2014/main" val="10006"/>
                  </a:ext>
                </a:extLst>
              </a:tr>
              <a:tr h="345373">
                <a:tc>
                  <a:txBody>
                    <a:bodyPr/>
                    <a:lstStyle/>
                    <a:p>
                      <a:pPr marL="46355" algn="ctr">
                        <a:lnSpc>
                          <a:spcPts val="1795"/>
                        </a:lnSpc>
                      </a:pPr>
                      <a:r>
                        <a:rPr sz="2100" b="1">
                          <a:solidFill>
                            <a:schemeClr val="tx1"/>
                          </a:solidFill>
                        </a:rPr>
                        <a:t>0</a:t>
                      </a:r>
                      <a:endParaRPr sz="2100">
                        <a:solidFill>
                          <a:schemeClr val="tx1"/>
                        </a:solidFill>
                        <a:latin typeface="Arial"/>
                        <a:cs typeface="Arial"/>
                      </a:endParaRPr>
                    </a:p>
                  </a:txBody>
                  <a:tcPr marL="0" marR="0" marT="0" marB="0"/>
                </a:tc>
                <a:tc>
                  <a:txBody>
                    <a:bodyPr/>
                    <a:lstStyle/>
                    <a:p>
                      <a:pPr marL="342900">
                        <a:lnSpc>
                          <a:spcPts val="1795"/>
                        </a:lnSpc>
                      </a:pPr>
                      <a:r>
                        <a:rPr sz="2100">
                          <a:solidFill>
                            <a:schemeClr val="tx1"/>
                          </a:solidFill>
                        </a:rPr>
                        <a:t>0</a:t>
                      </a:r>
                      <a:endParaRPr sz="2100">
                        <a:solidFill>
                          <a:schemeClr val="tx1"/>
                        </a:solidFill>
                        <a:latin typeface="Arial"/>
                        <a:cs typeface="Arial"/>
                      </a:endParaRPr>
                    </a:p>
                  </a:txBody>
                  <a:tcPr marL="0" marR="0" marT="0" marB="0"/>
                </a:tc>
                <a:tc>
                  <a:txBody>
                    <a:bodyPr/>
                    <a:lstStyle/>
                    <a:p>
                      <a:pPr marR="436245" algn="r">
                        <a:lnSpc>
                          <a:spcPts val="1795"/>
                        </a:lnSpc>
                      </a:pPr>
                      <a:r>
                        <a:rPr sz="2100">
                          <a:solidFill>
                            <a:schemeClr val="tx1"/>
                          </a:solidFill>
                        </a:rPr>
                        <a:t>0</a:t>
                      </a:r>
                      <a:endParaRPr sz="2100">
                        <a:solidFill>
                          <a:schemeClr val="tx1"/>
                        </a:solidFill>
                        <a:latin typeface="Arial"/>
                        <a:cs typeface="Arial"/>
                      </a:endParaRPr>
                    </a:p>
                  </a:txBody>
                  <a:tcPr marL="0" marR="0" marT="0" marB="0"/>
                </a:tc>
                <a:tc>
                  <a:txBody>
                    <a:bodyPr/>
                    <a:lstStyle/>
                    <a:p>
                      <a:pPr marR="299085" algn="r">
                        <a:lnSpc>
                          <a:spcPts val="1795"/>
                        </a:lnSpc>
                      </a:pPr>
                      <a:r>
                        <a:rPr sz="2100">
                          <a:solidFill>
                            <a:schemeClr val="tx1"/>
                          </a:solidFill>
                        </a:rPr>
                        <a:t>3</a:t>
                      </a:r>
                      <a:endParaRPr sz="2100">
                        <a:solidFill>
                          <a:schemeClr val="tx1"/>
                        </a:solidFill>
                        <a:latin typeface="Arial"/>
                        <a:cs typeface="Arial"/>
                      </a:endParaRPr>
                    </a:p>
                  </a:txBody>
                  <a:tcPr marL="0" marR="0" marT="0" marB="0"/>
                </a:tc>
                <a:tc>
                  <a:txBody>
                    <a:bodyPr/>
                    <a:lstStyle/>
                    <a:p>
                      <a:pPr marR="2540" algn="ctr">
                        <a:lnSpc>
                          <a:spcPts val="1795"/>
                        </a:lnSpc>
                      </a:pPr>
                      <a:r>
                        <a:rPr sz="2100" spc="-25">
                          <a:solidFill>
                            <a:schemeClr val="tx1"/>
                          </a:solidFill>
                        </a:rPr>
                        <a:t>14</a:t>
                      </a:r>
                      <a:endParaRPr sz="2100">
                        <a:solidFill>
                          <a:schemeClr val="tx1"/>
                        </a:solidFill>
                        <a:latin typeface="Arial"/>
                        <a:cs typeface="Arial"/>
                      </a:endParaRPr>
                    </a:p>
                  </a:txBody>
                  <a:tcPr marL="0" marR="0" marT="0" marB="0"/>
                </a:tc>
                <a:extLst>
                  <a:ext uri="{0D108BD9-81ED-4DB2-BD59-A6C34878D82A}">
                    <a16:rowId xmlns:a16="http://schemas.microsoft.com/office/drawing/2014/main" val="10007"/>
                  </a:ext>
                </a:extLst>
              </a:tr>
              <a:tr h="345373">
                <a:tc>
                  <a:txBody>
                    <a:bodyPr/>
                    <a:lstStyle/>
                    <a:p>
                      <a:pPr marL="46355" algn="ctr">
                        <a:lnSpc>
                          <a:spcPts val="1810"/>
                        </a:lnSpc>
                      </a:pPr>
                      <a:r>
                        <a:rPr sz="2100" b="1">
                          <a:solidFill>
                            <a:schemeClr val="tx1"/>
                          </a:solidFill>
                        </a:rPr>
                        <a:t>0</a:t>
                      </a:r>
                      <a:endParaRPr sz="2100">
                        <a:solidFill>
                          <a:schemeClr val="tx1"/>
                        </a:solidFill>
                        <a:latin typeface="Arial"/>
                        <a:cs typeface="Arial"/>
                      </a:endParaRPr>
                    </a:p>
                  </a:txBody>
                  <a:tcPr marL="0" marR="0" marT="0" marB="0"/>
                </a:tc>
                <a:tc>
                  <a:txBody>
                    <a:bodyPr/>
                    <a:lstStyle/>
                    <a:p>
                      <a:pPr marL="342900">
                        <a:lnSpc>
                          <a:spcPts val="1810"/>
                        </a:lnSpc>
                      </a:pPr>
                      <a:r>
                        <a:rPr sz="2100">
                          <a:solidFill>
                            <a:schemeClr val="tx1"/>
                          </a:solidFill>
                        </a:rPr>
                        <a:t>1</a:t>
                      </a:r>
                      <a:endParaRPr sz="2100">
                        <a:solidFill>
                          <a:schemeClr val="tx1"/>
                        </a:solidFill>
                        <a:latin typeface="Arial"/>
                        <a:cs typeface="Arial"/>
                      </a:endParaRPr>
                    </a:p>
                  </a:txBody>
                  <a:tcPr marL="0" marR="0" marT="0" marB="0"/>
                </a:tc>
                <a:tc>
                  <a:txBody>
                    <a:bodyPr/>
                    <a:lstStyle/>
                    <a:p>
                      <a:pPr marR="436245" algn="r">
                        <a:lnSpc>
                          <a:spcPts val="1810"/>
                        </a:lnSpc>
                      </a:pPr>
                      <a:r>
                        <a:rPr sz="2100">
                          <a:solidFill>
                            <a:schemeClr val="tx1"/>
                          </a:solidFill>
                        </a:rPr>
                        <a:t>0</a:t>
                      </a:r>
                      <a:endParaRPr sz="2100">
                        <a:solidFill>
                          <a:schemeClr val="tx1"/>
                        </a:solidFill>
                        <a:latin typeface="Arial"/>
                        <a:cs typeface="Arial"/>
                      </a:endParaRPr>
                    </a:p>
                  </a:txBody>
                  <a:tcPr marL="0" marR="0" marT="0" marB="0"/>
                </a:tc>
                <a:tc>
                  <a:txBody>
                    <a:bodyPr/>
                    <a:lstStyle/>
                    <a:p>
                      <a:pPr marR="299085" algn="r">
                        <a:lnSpc>
                          <a:spcPts val="1810"/>
                        </a:lnSpc>
                      </a:pPr>
                      <a:r>
                        <a:rPr sz="2100">
                          <a:solidFill>
                            <a:schemeClr val="tx1"/>
                          </a:solidFill>
                        </a:rPr>
                        <a:t>3</a:t>
                      </a:r>
                      <a:endParaRPr sz="2100">
                        <a:solidFill>
                          <a:schemeClr val="tx1"/>
                        </a:solidFill>
                        <a:latin typeface="Arial"/>
                        <a:cs typeface="Arial"/>
                      </a:endParaRPr>
                    </a:p>
                  </a:txBody>
                  <a:tcPr marL="0" marR="0" marT="0" marB="0"/>
                </a:tc>
                <a:tc>
                  <a:txBody>
                    <a:bodyPr/>
                    <a:lstStyle/>
                    <a:p>
                      <a:pPr marR="2540" algn="ctr">
                        <a:lnSpc>
                          <a:spcPts val="1810"/>
                        </a:lnSpc>
                      </a:pPr>
                      <a:r>
                        <a:rPr sz="2100" spc="-25">
                          <a:solidFill>
                            <a:schemeClr val="tx1"/>
                          </a:solidFill>
                        </a:rPr>
                        <a:t>16</a:t>
                      </a:r>
                      <a:endParaRPr sz="2100">
                        <a:solidFill>
                          <a:schemeClr val="tx1"/>
                        </a:solidFill>
                        <a:latin typeface="Arial"/>
                        <a:cs typeface="Arial"/>
                      </a:endParaRPr>
                    </a:p>
                  </a:txBody>
                  <a:tcPr marL="0" marR="0" marT="0" marB="0"/>
                </a:tc>
                <a:extLst>
                  <a:ext uri="{0D108BD9-81ED-4DB2-BD59-A6C34878D82A}">
                    <a16:rowId xmlns:a16="http://schemas.microsoft.com/office/drawing/2014/main" val="10008"/>
                  </a:ext>
                </a:extLst>
              </a:tr>
              <a:tr h="345373">
                <a:tc>
                  <a:txBody>
                    <a:bodyPr/>
                    <a:lstStyle/>
                    <a:p>
                      <a:pPr marL="46355" algn="ctr">
                        <a:lnSpc>
                          <a:spcPts val="1810"/>
                        </a:lnSpc>
                      </a:pPr>
                      <a:r>
                        <a:rPr sz="2100" b="1">
                          <a:solidFill>
                            <a:schemeClr val="tx1"/>
                          </a:solidFill>
                        </a:rPr>
                        <a:t>0</a:t>
                      </a:r>
                      <a:endParaRPr sz="2100">
                        <a:solidFill>
                          <a:schemeClr val="tx1"/>
                        </a:solidFill>
                        <a:latin typeface="Arial"/>
                        <a:cs typeface="Arial"/>
                      </a:endParaRPr>
                    </a:p>
                  </a:txBody>
                  <a:tcPr marL="0" marR="0" marT="0" marB="0"/>
                </a:tc>
                <a:tc>
                  <a:txBody>
                    <a:bodyPr/>
                    <a:lstStyle/>
                    <a:p>
                      <a:pPr marL="342900">
                        <a:lnSpc>
                          <a:spcPts val="1810"/>
                        </a:lnSpc>
                      </a:pPr>
                      <a:r>
                        <a:rPr sz="2100">
                          <a:solidFill>
                            <a:schemeClr val="tx1"/>
                          </a:solidFill>
                        </a:rPr>
                        <a:t>1</a:t>
                      </a:r>
                      <a:endParaRPr sz="2100">
                        <a:solidFill>
                          <a:schemeClr val="tx1"/>
                        </a:solidFill>
                        <a:latin typeface="Arial"/>
                        <a:cs typeface="Arial"/>
                      </a:endParaRPr>
                    </a:p>
                  </a:txBody>
                  <a:tcPr marL="0" marR="0" marT="0" marB="0"/>
                </a:tc>
                <a:tc>
                  <a:txBody>
                    <a:bodyPr/>
                    <a:lstStyle/>
                    <a:p>
                      <a:pPr marR="436245" algn="r">
                        <a:lnSpc>
                          <a:spcPts val="1810"/>
                        </a:lnSpc>
                      </a:pPr>
                      <a:r>
                        <a:rPr sz="2100">
                          <a:solidFill>
                            <a:schemeClr val="tx1"/>
                          </a:solidFill>
                        </a:rPr>
                        <a:t>0</a:t>
                      </a:r>
                      <a:endParaRPr sz="2100">
                        <a:solidFill>
                          <a:schemeClr val="tx1"/>
                        </a:solidFill>
                        <a:latin typeface="Arial"/>
                        <a:cs typeface="Arial"/>
                      </a:endParaRPr>
                    </a:p>
                  </a:txBody>
                  <a:tcPr marL="0" marR="0" marT="0" marB="0"/>
                </a:tc>
                <a:tc>
                  <a:txBody>
                    <a:bodyPr/>
                    <a:lstStyle/>
                    <a:p>
                      <a:pPr marR="256540" algn="r">
                        <a:lnSpc>
                          <a:spcPts val="1810"/>
                        </a:lnSpc>
                      </a:pPr>
                      <a:r>
                        <a:rPr sz="2100" spc="-25">
                          <a:solidFill>
                            <a:schemeClr val="tx1"/>
                          </a:solidFill>
                        </a:rPr>
                        <a:t>10</a:t>
                      </a:r>
                      <a:endParaRPr sz="2100">
                        <a:solidFill>
                          <a:schemeClr val="tx1"/>
                        </a:solidFill>
                        <a:latin typeface="Arial"/>
                        <a:cs typeface="Arial"/>
                      </a:endParaRPr>
                    </a:p>
                  </a:txBody>
                  <a:tcPr marL="0" marR="0" marT="0" marB="0"/>
                </a:tc>
                <a:tc>
                  <a:txBody>
                    <a:bodyPr/>
                    <a:lstStyle/>
                    <a:p>
                      <a:pPr marR="2540" algn="ctr">
                        <a:lnSpc>
                          <a:spcPts val="1810"/>
                        </a:lnSpc>
                      </a:pPr>
                      <a:r>
                        <a:rPr sz="2100" spc="-25">
                          <a:solidFill>
                            <a:schemeClr val="tx1"/>
                          </a:solidFill>
                        </a:rPr>
                        <a:t>12</a:t>
                      </a:r>
                      <a:endParaRPr sz="2100">
                        <a:solidFill>
                          <a:schemeClr val="tx1"/>
                        </a:solidFill>
                        <a:latin typeface="Arial"/>
                        <a:cs typeface="Arial"/>
                      </a:endParaRPr>
                    </a:p>
                  </a:txBody>
                  <a:tcPr marL="0" marR="0" marT="0" marB="0"/>
                </a:tc>
                <a:extLst>
                  <a:ext uri="{0D108BD9-81ED-4DB2-BD59-A6C34878D82A}">
                    <a16:rowId xmlns:a16="http://schemas.microsoft.com/office/drawing/2014/main" val="10009"/>
                  </a:ext>
                </a:extLst>
              </a:tr>
              <a:tr h="345373">
                <a:tc>
                  <a:txBody>
                    <a:bodyPr/>
                    <a:lstStyle/>
                    <a:p>
                      <a:pPr marL="46355" algn="ctr">
                        <a:lnSpc>
                          <a:spcPts val="1795"/>
                        </a:lnSpc>
                      </a:pPr>
                      <a:r>
                        <a:rPr sz="2100" b="1">
                          <a:solidFill>
                            <a:schemeClr val="tx1"/>
                          </a:solidFill>
                        </a:rPr>
                        <a:t>0</a:t>
                      </a:r>
                      <a:endParaRPr sz="2100">
                        <a:solidFill>
                          <a:schemeClr val="tx1"/>
                        </a:solidFill>
                        <a:latin typeface="Arial"/>
                        <a:cs typeface="Arial"/>
                      </a:endParaRPr>
                    </a:p>
                  </a:txBody>
                  <a:tcPr marL="0" marR="0" marT="0" marB="0"/>
                </a:tc>
                <a:tc>
                  <a:txBody>
                    <a:bodyPr/>
                    <a:lstStyle/>
                    <a:p>
                      <a:pPr marL="342900">
                        <a:lnSpc>
                          <a:spcPts val="1795"/>
                        </a:lnSpc>
                      </a:pPr>
                      <a:r>
                        <a:rPr sz="2100">
                          <a:solidFill>
                            <a:schemeClr val="tx1"/>
                          </a:solidFill>
                        </a:rPr>
                        <a:t>0</a:t>
                      </a:r>
                      <a:endParaRPr sz="2100">
                        <a:solidFill>
                          <a:schemeClr val="tx1"/>
                        </a:solidFill>
                        <a:latin typeface="Arial"/>
                        <a:cs typeface="Arial"/>
                      </a:endParaRPr>
                    </a:p>
                  </a:txBody>
                  <a:tcPr marL="0" marR="0" marT="0" marB="0"/>
                </a:tc>
                <a:tc>
                  <a:txBody>
                    <a:bodyPr/>
                    <a:lstStyle/>
                    <a:p>
                      <a:pPr marR="436245" algn="r">
                        <a:lnSpc>
                          <a:spcPts val="1795"/>
                        </a:lnSpc>
                      </a:pPr>
                      <a:r>
                        <a:rPr sz="2100">
                          <a:solidFill>
                            <a:schemeClr val="tx1"/>
                          </a:solidFill>
                        </a:rPr>
                        <a:t>0</a:t>
                      </a:r>
                      <a:endParaRPr sz="2100">
                        <a:solidFill>
                          <a:schemeClr val="tx1"/>
                        </a:solidFill>
                        <a:latin typeface="Arial"/>
                        <a:cs typeface="Arial"/>
                      </a:endParaRPr>
                    </a:p>
                  </a:txBody>
                  <a:tcPr marL="0" marR="0" marT="0" marB="0"/>
                </a:tc>
                <a:tc>
                  <a:txBody>
                    <a:bodyPr/>
                    <a:lstStyle/>
                    <a:p>
                      <a:pPr marR="299085" algn="r">
                        <a:lnSpc>
                          <a:spcPts val="1795"/>
                        </a:lnSpc>
                      </a:pPr>
                      <a:r>
                        <a:rPr sz="2100">
                          <a:solidFill>
                            <a:schemeClr val="tx1"/>
                          </a:solidFill>
                        </a:rPr>
                        <a:t>2</a:t>
                      </a:r>
                      <a:endParaRPr sz="2100">
                        <a:solidFill>
                          <a:schemeClr val="tx1"/>
                        </a:solidFill>
                        <a:latin typeface="Arial"/>
                        <a:cs typeface="Arial"/>
                      </a:endParaRPr>
                    </a:p>
                  </a:txBody>
                  <a:tcPr marL="0" marR="0" marT="0" marB="0"/>
                </a:tc>
                <a:tc>
                  <a:txBody>
                    <a:bodyPr/>
                    <a:lstStyle/>
                    <a:p>
                      <a:pPr marR="2540" algn="ctr">
                        <a:lnSpc>
                          <a:spcPts val="1795"/>
                        </a:lnSpc>
                      </a:pPr>
                      <a:r>
                        <a:rPr sz="2100" spc="-25">
                          <a:solidFill>
                            <a:schemeClr val="tx1"/>
                          </a:solidFill>
                        </a:rPr>
                        <a:t>18</a:t>
                      </a:r>
                      <a:endParaRPr sz="2100">
                        <a:solidFill>
                          <a:schemeClr val="tx1"/>
                        </a:solidFill>
                        <a:latin typeface="Arial"/>
                        <a:cs typeface="Arial"/>
                      </a:endParaRPr>
                    </a:p>
                  </a:txBody>
                  <a:tcPr marL="0" marR="0" marT="0" marB="0"/>
                </a:tc>
                <a:extLst>
                  <a:ext uri="{0D108BD9-81ED-4DB2-BD59-A6C34878D82A}">
                    <a16:rowId xmlns:a16="http://schemas.microsoft.com/office/drawing/2014/main" val="10010"/>
                  </a:ext>
                </a:extLst>
              </a:tr>
              <a:tr h="345373">
                <a:tc>
                  <a:txBody>
                    <a:bodyPr/>
                    <a:lstStyle/>
                    <a:p>
                      <a:pPr marL="46355" algn="ctr">
                        <a:lnSpc>
                          <a:spcPts val="1795"/>
                        </a:lnSpc>
                      </a:pPr>
                      <a:r>
                        <a:rPr sz="2100" b="1">
                          <a:solidFill>
                            <a:schemeClr val="tx1"/>
                          </a:solidFill>
                        </a:rPr>
                        <a:t>0</a:t>
                      </a:r>
                      <a:endParaRPr sz="2100">
                        <a:solidFill>
                          <a:schemeClr val="tx1"/>
                        </a:solidFill>
                        <a:latin typeface="Arial"/>
                        <a:cs typeface="Arial"/>
                      </a:endParaRPr>
                    </a:p>
                  </a:txBody>
                  <a:tcPr marL="0" marR="0" marT="0" marB="0"/>
                </a:tc>
                <a:tc>
                  <a:txBody>
                    <a:bodyPr/>
                    <a:lstStyle/>
                    <a:p>
                      <a:pPr marL="342900">
                        <a:lnSpc>
                          <a:spcPts val="1795"/>
                        </a:lnSpc>
                      </a:pPr>
                      <a:r>
                        <a:rPr sz="2100">
                          <a:solidFill>
                            <a:schemeClr val="tx1"/>
                          </a:solidFill>
                        </a:rPr>
                        <a:t>0</a:t>
                      </a:r>
                      <a:endParaRPr sz="2100">
                        <a:solidFill>
                          <a:schemeClr val="tx1"/>
                        </a:solidFill>
                        <a:latin typeface="Arial"/>
                        <a:cs typeface="Arial"/>
                      </a:endParaRPr>
                    </a:p>
                  </a:txBody>
                  <a:tcPr marL="0" marR="0" marT="0" marB="0"/>
                </a:tc>
                <a:tc>
                  <a:txBody>
                    <a:bodyPr/>
                    <a:lstStyle/>
                    <a:p>
                      <a:pPr marR="436245" algn="r">
                        <a:lnSpc>
                          <a:spcPts val="1795"/>
                        </a:lnSpc>
                      </a:pPr>
                      <a:r>
                        <a:rPr sz="2100">
                          <a:solidFill>
                            <a:schemeClr val="tx1"/>
                          </a:solidFill>
                        </a:rPr>
                        <a:t>0</a:t>
                      </a:r>
                      <a:endParaRPr sz="2100">
                        <a:solidFill>
                          <a:schemeClr val="tx1"/>
                        </a:solidFill>
                        <a:latin typeface="Arial"/>
                        <a:cs typeface="Arial"/>
                      </a:endParaRPr>
                    </a:p>
                  </a:txBody>
                  <a:tcPr marL="0" marR="0" marT="0" marB="0"/>
                </a:tc>
                <a:tc>
                  <a:txBody>
                    <a:bodyPr/>
                    <a:lstStyle/>
                    <a:p>
                      <a:pPr marR="299085" algn="r">
                        <a:lnSpc>
                          <a:spcPts val="1795"/>
                        </a:lnSpc>
                      </a:pPr>
                      <a:r>
                        <a:rPr sz="2100">
                          <a:solidFill>
                            <a:schemeClr val="tx1"/>
                          </a:solidFill>
                        </a:rPr>
                        <a:t>2</a:t>
                      </a:r>
                      <a:endParaRPr sz="2100">
                        <a:solidFill>
                          <a:schemeClr val="tx1"/>
                        </a:solidFill>
                        <a:latin typeface="Arial"/>
                        <a:cs typeface="Arial"/>
                      </a:endParaRPr>
                    </a:p>
                  </a:txBody>
                  <a:tcPr marL="0" marR="0" marT="0" marB="0"/>
                </a:tc>
                <a:tc>
                  <a:txBody>
                    <a:bodyPr/>
                    <a:lstStyle/>
                    <a:p>
                      <a:pPr marR="2540" algn="ctr">
                        <a:lnSpc>
                          <a:spcPts val="1795"/>
                        </a:lnSpc>
                      </a:pPr>
                      <a:r>
                        <a:rPr sz="2100" spc="-25">
                          <a:solidFill>
                            <a:schemeClr val="tx1"/>
                          </a:solidFill>
                        </a:rPr>
                        <a:t>12</a:t>
                      </a:r>
                      <a:endParaRPr sz="2100">
                        <a:solidFill>
                          <a:schemeClr val="tx1"/>
                        </a:solidFill>
                        <a:latin typeface="Arial"/>
                        <a:cs typeface="Arial"/>
                      </a:endParaRPr>
                    </a:p>
                  </a:txBody>
                  <a:tcPr marL="0" marR="0" marT="0" marB="0"/>
                </a:tc>
                <a:extLst>
                  <a:ext uri="{0D108BD9-81ED-4DB2-BD59-A6C34878D82A}">
                    <a16:rowId xmlns:a16="http://schemas.microsoft.com/office/drawing/2014/main" val="10011"/>
                  </a:ext>
                </a:extLst>
              </a:tr>
              <a:tr h="345373">
                <a:tc>
                  <a:txBody>
                    <a:bodyPr/>
                    <a:lstStyle/>
                    <a:p>
                      <a:pPr marL="46355" algn="ctr">
                        <a:lnSpc>
                          <a:spcPts val="1795"/>
                        </a:lnSpc>
                      </a:pPr>
                      <a:r>
                        <a:rPr sz="2100" b="1">
                          <a:solidFill>
                            <a:schemeClr val="tx1"/>
                          </a:solidFill>
                        </a:rPr>
                        <a:t>0</a:t>
                      </a:r>
                      <a:endParaRPr sz="2100">
                        <a:solidFill>
                          <a:schemeClr val="tx1"/>
                        </a:solidFill>
                        <a:latin typeface="Arial"/>
                        <a:cs typeface="Arial"/>
                      </a:endParaRPr>
                    </a:p>
                  </a:txBody>
                  <a:tcPr marL="0" marR="0" marT="0" marB="0"/>
                </a:tc>
                <a:tc>
                  <a:txBody>
                    <a:bodyPr/>
                    <a:lstStyle/>
                    <a:p>
                      <a:pPr marL="342900">
                        <a:lnSpc>
                          <a:spcPts val="1795"/>
                        </a:lnSpc>
                      </a:pPr>
                      <a:r>
                        <a:rPr sz="2100">
                          <a:solidFill>
                            <a:schemeClr val="tx1"/>
                          </a:solidFill>
                        </a:rPr>
                        <a:t>1</a:t>
                      </a:r>
                      <a:endParaRPr sz="2100">
                        <a:solidFill>
                          <a:schemeClr val="tx1"/>
                        </a:solidFill>
                        <a:latin typeface="Arial"/>
                        <a:cs typeface="Arial"/>
                      </a:endParaRPr>
                    </a:p>
                  </a:txBody>
                  <a:tcPr marL="0" marR="0" marT="0" marB="0"/>
                </a:tc>
                <a:tc>
                  <a:txBody>
                    <a:bodyPr/>
                    <a:lstStyle/>
                    <a:p>
                      <a:pPr marR="436245" algn="r">
                        <a:lnSpc>
                          <a:spcPts val="1795"/>
                        </a:lnSpc>
                      </a:pPr>
                      <a:r>
                        <a:rPr sz="2100">
                          <a:solidFill>
                            <a:schemeClr val="tx1"/>
                          </a:solidFill>
                        </a:rPr>
                        <a:t>0</a:t>
                      </a:r>
                      <a:endParaRPr sz="2100">
                        <a:solidFill>
                          <a:schemeClr val="tx1"/>
                        </a:solidFill>
                        <a:latin typeface="Arial"/>
                        <a:cs typeface="Arial"/>
                      </a:endParaRPr>
                    </a:p>
                  </a:txBody>
                  <a:tcPr marL="0" marR="0" marT="0" marB="0"/>
                </a:tc>
                <a:tc>
                  <a:txBody>
                    <a:bodyPr/>
                    <a:lstStyle/>
                    <a:p>
                      <a:pPr marR="256540" algn="r">
                        <a:lnSpc>
                          <a:spcPts val="1795"/>
                        </a:lnSpc>
                      </a:pPr>
                      <a:r>
                        <a:rPr sz="2100" spc="-25">
                          <a:solidFill>
                            <a:schemeClr val="tx1"/>
                          </a:solidFill>
                        </a:rPr>
                        <a:t>25</a:t>
                      </a:r>
                      <a:endParaRPr sz="2100">
                        <a:solidFill>
                          <a:schemeClr val="tx1"/>
                        </a:solidFill>
                        <a:latin typeface="Arial"/>
                        <a:cs typeface="Arial"/>
                      </a:endParaRPr>
                    </a:p>
                  </a:txBody>
                  <a:tcPr marL="0" marR="0" marT="0" marB="0"/>
                </a:tc>
                <a:tc>
                  <a:txBody>
                    <a:bodyPr/>
                    <a:lstStyle/>
                    <a:p>
                      <a:pPr marR="2540" algn="ctr">
                        <a:lnSpc>
                          <a:spcPts val="1795"/>
                        </a:lnSpc>
                      </a:pPr>
                      <a:r>
                        <a:rPr sz="2100" spc="-25">
                          <a:solidFill>
                            <a:schemeClr val="tx1"/>
                          </a:solidFill>
                        </a:rPr>
                        <a:t>16</a:t>
                      </a:r>
                      <a:endParaRPr sz="2100">
                        <a:solidFill>
                          <a:schemeClr val="tx1"/>
                        </a:solidFill>
                        <a:latin typeface="Arial"/>
                        <a:cs typeface="Arial"/>
                      </a:endParaRPr>
                    </a:p>
                  </a:txBody>
                  <a:tcPr marL="0" marR="0" marT="0" marB="0"/>
                </a:tc>
                <a:extLst>
                  <a:ext uri="{0D108BD9-81ED-4DB2-BD59-A6C34878D82A}">
                    <a16:rowId xmlns:a16="http://schemas.microsoft.com/office/drawing/2014/main" val="10012"/>
                  </a:ext>
                </a:extLst>
              </a:tr>
              <a:tr h="345373">
                <a:tc>
                  <a:txBody>
                    <a:bodyPr/>
                    <a:lstStyle/>
                    <a:p>
                      <a:pPr marL="46355" algn="ctr">
                        <a:lnSpc>
                          <a:spcPts val="1810"/>
                        </a:lnSpc>
                      </a:pPr>
                      <a:r>
                        <a:rPr sz="2100" b="1">
                          <a:solidFill>
                            <a:schemeClr val="tx1"/>
                          </a:solidFill>
                        </a:rPr>
                        <a:t>1</a:t>
                      </a:r>
                      <a:endParaRPr sz="2100">
                        <a:solidFill>
                          <a:schemeClr val="tx1"/>
                        </a:solidFill>
                        <a:latin typeface="Arial"/>
                        <a:cs typeface="Arial"/>
                      </a:endParaRPr>
                    </a:p>
                  </a:txBody>
                  <a:tcPr marL="0" marR="0" marT="0" marB="0"/>
                </a:tc>
                <a:tc>
                  <a:txBody>
                    <a:bodyPr/>
                    <a:lstStyle/>
                    <a:p>
                      <a:pPr marL="342900">
                        <a:lnSpc>
                          <a:spcPts val="1810"/>
                        </a:lnSpc>
                      </a:pPr>
                      <a:r>
                        <a:rPr sz="2100">
                          <a:solidFill>
                            <a:schemeClr val="tx1"/>
                          </a:solidFill>
                        </a:rPr>
                        <a:t>1</a:t>
                      </a:r>
                      <a:endParaRPr sz="2100">
                        <a:solidFill>
                          <a:schemeClr val="tx1"/>
                        </a:solidFill>
                        <a:latin typeface="Arial"/>
                        <a:cs typeface="Arial"/>
                      </a:endParaRPr>
                    </a:p>
                  </a:txBody>
                  <a:tcPr marL="0" marR="0" marT="0" marB="0"/>
                </a:tc>
                <a:tc>
                  <a:txBody>
                    <a:bodyPr/>
                    <a:lstStyle/>
                    <a:p>
                      <a:pPr marR="436245" algn="r">
                        <a:lnSpc>
                          <a:spcPts val="1810"/>
                        </a:lnSpc>
                      </a:pPr>
                      <a:r>
                        <a:rPr sz="2100">
                          <a:solidFill>
                            <a:schemeClr val="tx1"/>
                          </a:solidFill>
                        </a:rPr>
                        <a:t>1</a:t>
                      </a:r>
                      <a:endParaRPr sz="2100">
                        <a:solidFill>
                          <a:schemeClr val="tx1"/>
                        </a:solidFill>
                        <a:latin typeface="Arial"/>
                        <a:cs typeface="Arial"/>
                      </a:endParaRPr>
                    </a:p>
                  </a:txBody>
                  <a:tcPr marL="0" marR="0" marT="0" marB="0"/>
                </a:tc>
                <a:tc>
                  <a:txBody>
                    <a:bodyPr/>
                    <a:lstStyle/>
                    <a:p>
                      <a:pPr marR="256540" algn="r">
                        <a:lnSpc>
                          <a:spcPts val="1810"/>
                        </a:lnSpc>
                      </a:pPr>
                      <a:r>
                        <a:rPr sz="2100" spc="-25">
                          <a:solidFill>
                            <a:schemeClr val="tx1"/>
                          </a:solidFill>
                        </a:rPr>
                        <a:t>20</a:t>
                      </a:r>
                      <a:endParaRPr sz="2100">
                        <a:solidFill>
                          <a:schemeClr val="tx1"/>
                        </a:solidFill>
                        <a:latin typeface="Arial"/>
                        <a:cs typeface="Arial"/>
                      </a:endParaRPr>
                    </a:p>
                  </a:txBody>
                  <a:tcPr marL="0" marR="0" marT="0" marB="0"/>
                </a:tc>
                <a:tc>
                  <a:txBody>
                    <a:bodyPr/>
                    <a:lstStyle/>
                    <a:p>
                      <a:pPr marR="2540" algn="ctr">
                        <a:lnSpc>
                          <a:spcPts val="1810"/>
                        </a:lnSpc>
                      </a:pPr>
                      <a:r>
                        <a:rPr sz="2100" spc="-25" dirty="0">
                          <a:solidFill>
                            <a:schemeClr val="tx1"/>
                          </a:solidFill>
                        </a:rPr>
                        <a:t>12</a:t>
                      </a:r>
                      <a:endParaRPr sz="2100" dirty="0">
                        <a:solidFill>
                          <a:schemeClr val="tx1"/>
                        </a:solidFill>
                        <a:latin typeface="Arial"/>
                        <a:cs typeface="Arial"/>
                      </a:endParaRPr>
                    </a:p>
                  </a:txBody>
                  <a:tcPr marL="0" marR="0" marT="0" marB="0"/>
                </a:tc>
                <a:extLst>
                  <a:ext uri="{0D108BD9-81ED-4DB2-BD59-A6C34878D82A}">
                    <a16:rowId xmlns:a16="http://schemas.microsoft.com/office/drawing/2014/main" val="10013"/>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4452" rIns="0" bIns="0" rtlCol="0">
            <a:spAutoFit/>
          </a:bodyPr>
          <a:lstStyle/>
          <a:p>
            <a:pPr marL="12700">
              <a:lnSpc>
                <a:spcPct val="100000"/>
              </a:lnSpc>
              <a:spcBef>
                <a:spcPts val="100"/>
              </a:spcBef>
            </a:pPr>
            <a:r>
              <a:rPr dirty="0"/>
              <a:t>Why</a:t>
            </a:r>
            <a:r>
              <a:rPr spc="-30" dirty="0"/>
              <a:t> </a:t>
            </a:r>
            <a:r>
              <a:rPr dirty="0"/>
              <a:t>Logit</a:t>
            </a:r>
            <a:r>
              <a:rPr spc="-30" dirty="0"/>
              <a:t> </a:t>
            </a:r>
            <a:r>
              <a:rPr dirty="0"/>
              <a:t>Link</a:t>
            </a:r>
            <a:r>
              <a:rPr spc="-25" dirty="0"/>
              <a:t> </a:t>
            </a:r>
            <a:r>
              <a:rPr spc="-10" dirty="0"/>
              <a:t>Function</a:t>
            </a:r>
          </a:p>
        </p:txBody>
      </p:sp>
      <p:sp>
        <p:nvSpPr>
          <p:cNvPr id="3" name="object 3"/>
          <p:cNvSpPr txBox="1"/>
          <p:nvPr/>
        </p:nvSpPr>
        <p:spPr>
          <a:xfrm>
            <a:off x="685800" y="1600200"/>
            <a:ext cx="11326238" cy="1318310"/>
          </a:xfrm>
          <a:prstGeom prst="rect">
            <a:avLst/>
          </a:prstGeom>
        </p:spPr>
        <p:txBody>
          <a:bodyPr vert="horz" wrap="square" lIns="0" tIns="104140" rIns="0" bIns="0" rtlCol="0">
            <a:spAutoFit/>
          </a:bodyPr>
          <a:lstStyle/>
          <a:p>
            <a:pPr marL="12700" marR="0" lvl="0" indent="0" defTabSz="914400" eaLnBrk="1" fontAlgn="auto" latinLnBrk="0" hangingPunct="1">
              <a:lnSpc>
                <a:spcPct val="100000"/>
              </a:lnSpc>
              <a:spcBef>
                <a:spcPts val="820"/>
              </a:spcBef>
              <a:spcAft>
                <a:spcPts val="0"/>
              </a:spcAft>
              <a:buClrTx/>
              <a:buSzTx/>
              <a:buFontTx/>
              <a:buNone/>
              <a:tabLst/>
              <a:defRPr/>
            </a:pPr>
            <a:r>
              <a:rPr kumimoji="0" sz="2000" b="1"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Evac</a:t>
            </a:r>
            <a:r>
              <a:rPr kumimoji="0" sz="2000" b="1" i="0" u="none" strike="noStrike" kern="0" cap="none" spc="-55"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sz="2000" b="1"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r>
              <a:rPr kumimoji="0" sz="2000" b="1" i="0" u="none" strike="noStrike" kern="0" cap="none" spc="-4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sz="2000" b="1" i="0" u="none" strike="noStrike" kern="0" cap="none" spc="-1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0.275-</a:t>
            </a:r>
            <a:r>
              <a:rPr kumimoji="0" sz="2000" b="1"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0.135*PETS</a:t>
            </a:r>
            <a:r>
              <a:rPr kumimoji="0" sz="2000" b="1" i="0" u="none" strike="noStrike" kern="0" cap="none" spc="-75"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sz="2000" b="1" i="0" u="none" strike="noStrike" kern="0" cap="none" spc="-1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+0.363*MOBLHOME-0.004*TENURE+0.011*EDUC</a:t>
            </a:r>
            <a:endParaRPr kumimoji="0" sz="2000" b="1"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41300" marR="0" lvl="0" indent="-228600" defTabSz="914400" eaLnBrk="1" fontAlgn="auto" latinLnBrk="0" hangingPunct="1">
              <a:lnSpc>
                <a:spcPct val="100000"/>
              </a:lnSpc>
              <a:spcBef>
                <a:spcPts val="720"/>
              </a:spcBef>
              <a:spcAft>
                <a:spcPts val="0"/>
              </a:spcAft>
              <a:buClrTx/>
              <a:buSzTx/>
              <a:buFont typeface="Arial"/>
              <a:buChar char="•"/>
              <a:tabLst>
                <a:tab pos="241300" algn="l"/>
              </a:tabLst>
              <a:defRPr/>
            </a:pPr>
            <a:r>
              <a:rPr kumimoji="0" sz="2400" b="0" i="0" u="none" strike="noStrike" kern="0" cap="none" spc="0" normalizeH="0" baseline="0" noProof="0" dirty="0">
                <a:ln>
                  <a:noFill/>
                </a:ln>
                <a:solidFill>
                  <a:sysClr val="windowText" lastClr="000000"/>
                </a:solidFill>
                <a:effectLst/>
                <a:uLnTx/>
                <a:uFillTx/>
                <a:latin typeface="Calibri"/>
                <a:cs typeface="Calibri"/>
              </a:rPr>
              <a:t>Predicted</a:t>
            </a:r>
            <a:r>
              <a:rPr kumimoji="0" sz="2400" b="0" i="0" u="none" strike="noStrike" kern="0" cap="none" spc="-70" normalizeH="0" baseline="0" noProof="0" dirty="0">
                <a:ln>
                  <a:noFill/>
                </a:ln>
                <a:solidFill>
                  <a:sysClr val="windowText" lastClr="000000"/>
                </a:solidFill>
                <a:effectLst/>
                <a:uLnTx/>
                <a:uFillTx/>
                <a:latin typeface="Calibri"/>
                <a:cs typeface="Calibri"/>
              </a:rPr>
              <a:t> </a:t>
            </a:r>
            <a:r>
              <a:rPr kumimoji="0" sz="2400" b="0" i="0" u="none" strike="noStrike" kern="0" cap="none" spc="-30" normalizeH="0" baseline="0" noProof="0" dirty="0">
                <a:ln>
                  <a:noFill/>
                </a:ln>
                <a:solidFill>
                  <a:sysClr val="windowText" lastClr="000000"/>
                </a:solidFill>
                <a:effectLst/>
                <a:uLnTx/>
                <a:uFillTx/>
                <a:latin typeface="Calibri"/>
                <a:cs typeface="Calibri"/>
              </a:rPr>
              <a:t>Values</a:t>
            </a:r>
            <a:r>
              <a:rPr kumimoji="0" sz="2400" b="0" i="0" u="none" strike="noStrike" kern="0" cap="none" spc="-9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can</a:t>
            </a:r>
            <a:r>
              <a:rPr kumimoji="0" sz="2400" b="0" i="0" u="none" strike="noStrike" kern="0" cap="none" spc="-9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be</a:t>
            </a:r>
            <a:r>
              <a:rPr kumimoji="0" sz="2400" b="0" i="0" u="none" strike="noStrike" kern="0" cap="none" spc="-9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outside</a:t>
            </a:r>
            <a:r>
              <a:rPr kumimoji="0" sz="2400" b="0" i="0" u="none" strike="noStrike" kern="0" cap="none" spc="-50" normalizeH="0" baseline="0" noProof="0" dirty="0">
                <a:ln>
                  <a:noFill/>
                </a:ln>
                <a:solidFill>
                  <a:sysClr val="windowText" lastClr="000000"/>
                </a:solidFill>
                <a:effectLst/>
                <a:uLnTx/>
                <a:uFillTx/>
                <a:latin typeface="Calibri"/>
                <a:cs typeface="Calibri"/>
              </a:rPr>
              <a:t> </a:t>
            </a:r>
            <a:r>
              <a:rPr kumimoji="0" sz="2400" b="0" i="0" u="none" strike="noStrike" kern="0" cap="none" spc="-10" normalizeH="0" baseline="0" noProof="0" dirty="0">
                <a:ln>
                  <a:noFill/>
                </a:ln>
                <a:solidFill>
                  <a:sysClr val="windowText" lastClr="000000"/>
                </a:solidFill>
                <a:effectLst/>
                <a:uLnTx/>
                <a:uFillTx/>
                <a:latin typeface="Calibri"/>
                <a:cs typeface="Calibri"/>
              </a:rPr>
              <a:t>[0,1]</a:t>
            </a:r>
            <a:endParaRPr kumimoji="0" sz="2400" b="0" i="0" u="none" strike="noStrike" kern="0" cap="none" spc="0" normalizeH="0" baseline="0" noProof="0" dirty="0">
              <a:ln>
                <a:noFill/>
              </a:ln>
              <a:solidFill>
                <a:sysClr val="windowText" lastClr="000000"/>
              </a:solidFill>
              <a:effectLst/>
              <a:uLnTx/>
              <a:uFillTx/>
              <a:latin typeface="Calibri"/>
              <a:cs typeface="Calibri"/>
            </a:endParaRPr>
          </a:p>
          <a:p>
            <a:pPr marL="241300" marR="0" lvl="0" indent="-228600" defTabSz="914400" eaLnBrk="1" fontAlgn="auto" latinLnBrk="0" hangingPunct="1">
              <a:lnSpc>
                <a:spcPct val="100000"/>
              </a:lnSpc>
              <a:spcBef>
                <a:spcPts val="625"/>
              </a:spcBef>
              <a:spcAft>
                <a:spcPts val="0"/>
              </a:spcAft>
              <a:buClrTx/>
              <a:buSzTx/>
              <a:buFont typeface="Arial"/>
              <a:buChar char="•"/>
              <a:tabLst>
                <a:tab pos="241300" algn="l"/>
              </a:tabLst>
              <a:defRPr/>
            </a:pPr>
            <a:r>
              <a:rPr kumimoji="0" sz="2400" b="0" i="0" u="none" strike="noStrike" kern="0" cap="none" spc="-90" normalizeH="0" baseline="0" noProof="0" dirty="0">
                <a:ln>
                  <a:noFill/>
                </a:ln>
                <a:solidFill>
                  <a:sysClr val="windowText" lastClr="000000"/>
                </a:solidFill>
                <a:effectLst/>
                <a:uLnTx/>
                <a:uFillTx/>
                <a:latin typeface="Calibri"/>
                <a:cs typeface="Calibri"/>
              </a:rPr>
              <a:t>Violated</a:t>
            </a:r>
            <a:r>
              <a:rPr kumimoji="0" sz="2400" b="0" i="0" u="none" strike="noStrike" kern="0" cap="none" spc="-120" normalizeH="0" baseline="0" noProof="0" dirty="0">
                <a:ln>
                  <a:noFill/>
                </a:ln>
                <a:solidFill>
                  <a:sysClr val="windowText" lastClr="000000"/>
                </a:solidFill>
                <a:effectLst/>
                <a:uLnTx/>
                <a:uFillTx/>
                <a:latin typeface="Calibri"/>
                <a:cs typeface="Calibri"/>
              </a:rPr>
              <a:t> </a:t>
            </a:r>
            <a:r>
              <a:rPr kumimoji="0" sz="2400" b="0" i="0" u="none" strike="noStrike" kern="0" cap="none" spc="-10" normalizeH="0" baseline="0" noProof="0" dirty="0">
                <a:ln>
                  <a:noFill/>
                </a:ln>
                <a:solidFill>
                  <a:sysClr val="windowText" lastClr="000000"/>
                </a:solidFill>
                <a:effectLst/>
                <a:uLnTx/>
                <a:uFillTx/>
                <a:latin typeface="Calibri"/>
                <a:cs typeface="Calibri"/>
              </a:rPr>
              <a:t>assumptions</a:t>
            </a:r>
            <a:endParaRPr kumimoji="0" sz="2400" b="0" i="0" u="none" strike="noStrike" kern="0" cap="none" spc="0" normalizeH="0" baseline="0" noProof="0" dirty="0">
              <a:ln>
                <a:noFill/>
              </a:ln>
              <a:solidFill>
                <a:sysClr val="windowText" lastClr="000000"/>
              </a:solidFill>
              <a:effectLst/>
              <a:uLnTx/>
              <a:uFillTx/>
              <a:latin typeface="Calibri"/>
              <a:cs typeface="Calibri"/>
            </a:endParaRPr>
          </a:p>
        </p:txBody>
      </p:sp>
      <p:pic>
        <p:nvPicPr>
          <p:cNvPr id="8" name="Picture 7">
            <a:extLst>
              <a:ext uri="{FF2B5EF4-FFF2-40B4-BE49-F238E27FC236}">
                <a16:creationId xmlns:a16="http://schemas.microsoft.com/office/drawing/2014/main" id="{03601CE2-5DC6-0004-652C-32FC8478F308}"/>
              </a:ext>
            </a:extLst>
          </p:cNvPr>
          <p:cNvPicPr>
            <a:picLocks noChangeAspect="1"/>
          </p:cNvPicPr>
          <p:nvPr/>
        </p:nvPicPr>
        <p:blipFill>
          <a:blip r:embed="rId2"/>
          <a:stretch>
            <a:fillRect/>
          </a:stretch>
        </p:blipFill>
        <p:spPr>
          <a:xfrm>
            <a:off x="1096813" y="3200400"/>
            <a:ext cx="10028387" cy="3409083"/>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4452" rIns="0" bIns="0" rtlCol="0">
            <a:spAutoFit/>
          </a:bodyPr>
          <a:lstStyle/>
          <a:p>
            <a:pPr marL="12700">
              <a:lnSpc>
                <a:spcPct val="100000"/>
              </a:lnSpc>
              <a:spcBef>
                <a:spcPts val="100"/>
              </a:spcBef>
            </a:pPr>
            <a:r>
              <a:rPr dirty="0"/>
              <a:t>Why</a:t>
            </a:r>
            <a:r>
              <a:rPr spc="-30" dirty="0"/>
              <a:t> </a:t>
            </a:r>
            <a:r>
              <a:rPr dirty="0"/>
              <a:t>Logit</a:t>
            </a:r>
            <a:r>
              <a:rPr spc="-30" dirty="0"/>
              <a:t> </a:t>
            </a:r>
            <a:r>
              <a:rPr dirty="0"/>
              <a:t>Link</a:t>
            </a:r>
            <a:r>
              <a:rPr spc="-25" dirty="0"/>
              <a:t> </a:t>
            </a:r>
            <a:r>
              <a:rPr spc="-10" dirty="0"/>
              <a:t>Function</a:t>
            </a:r>
          </a:p>
        </p:txBody>
      </p:sp>
      <p:sp>
        <p:nvSpPr>
          <p:cNvPr id="3" name="object 3"/>
          <p:cNvSpPr txBox="1"/>
          <p:nvPr/>
        </p:nvSpPr>
        <p:spPr>
          <a:xfrm>
            <a:off x="904239" y="1750060"/>
            <a:ext cx="9469120" cy="2153920"/>
          </a:xfrm>
          <a:prstGeom prst="rect">
            <a:avLst/>
          </a:prstGeom>
        </p:spPr>
        <p:txBody>
          <a:bodyPr vert="horz" wrap="square" lIns="0" tIns="94615" rIns="0" bIns="0" rtlCol="0">
            <a:spAutoFit/>
          </a:bodyPr>
          <a:lstStyle/>
          <a:p>
            <a:pPr marL="254000" marR="0" lvl="0" indent="-228600" defTabSz="914400" eaLnBrk="1" fontAlgn="auto" latinLnBrk="0" hangingPunct="1">
              <a:lnSpc>
                <a:spcPct val="100000"/>
              </a:lnSpc>
              <a:spcBef>
                <a:spcPts val="745"/>
              </a:spcBef>
              <a:spcAft>
                <a:spcPts val="0"/>
              </a:spcAft>
              <a:buClrTx/>
              <a:buSzTx/>
              <a:buFont typeface="Arial"/>
              <a:buChar char="•"/>
              <a:tabLst>
                <a:tab pos="254000" algn="l"/>
              </a:tabLst>
              <a:defRPr/>
            </a:pPr>
            <a:r>
              <a:rPr kumimoji="0" sz="2800" b="0" i="0" u="none" strike="noStrike" kern="0" cap="none" spc="0" normalizeH="0" baseline="0" noProof="0" dirty="0">
                <a:ln>
                  <a:noFill/>
                </a:ln>
                <a:solidFill>
                  <a:sysClr val="windowText" lastClr="000000"/>
                </a:solidFill>
                <a:effectLst/>
                <a:uLnTx/>
                <a:uFillTx/>
                <a:latin typeface="Calibri"/>
                <a:cs typeface="Calibri"/>
              </a:rPr>
              <a:t>Set</a:t>
            </a:r>
            <a:r>
              <a:rPr kumimoji="0" sz="2800" b="0" i="0" u="none" strike="noStrike" kern="0" cap="none" spc="-35" normalizeH="0" baseline="0" noProof="0" dirty="0">
                <a:ln>
                  <a:noFill/>
                </a:ln>
                <a:solidFill>
                  <a:sysClr val="windowText" lastClr="000000"/>
                </a:solidFill>
                <a:effectLst/>
                <a:uLnTx/>
                <a:uFillTx/>
                <a:latin typeface="Calibri"/>
                <a:cs typeface="Calibri"/>
              </a:rPr>
              <a:t> </a:t>
            </a:r>
            <a:r>
              <a:rPr kumimoji="0" sz="2800" b="0" i="1" u="none" strike="noStrike" kern="0" cap="none" spc="0" normalizeH="0" baseline="0" noProof="0" dirty="0">
                <a:ln>
                  <a:noFill/>
                </a:ln>
                <a:solidFill>
                  <a:sysClr val="windowText" lastClr="000000"/>
                </a:solidFill>
                <a:effectLst/>
                <a:uLnTx/>
                <a:uFillTx/>
                <a:latin typeface="Calibri"/>
                <a:cs typeface="Calibri"/>
              </a:rPr>
              <a:t>p</a:t>
            </a:r>
            <a:r>
              <a:rPr kumimoji="0" sz="2800" b="0" i="1" u="none" strike="noStrike" kern="0" cap="none" spc="-2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a:t>
            </a:r>
            <a:r>
              <a:rPr kumimoji="0" sz="2800" b="0" i="0" u="none" strike="noStrike" kern="0" cap="none" spc="-1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probability</a:t>
            </a:r>
            <a:r>
              <a:rPr kumimoji="0" sz="2800" b="0" i="0" u="none" strike="noStrike" kern="0" cap="none" spc="-2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of</a:t>
            </a:r>
            <a:r>
              <a:rPr kumimoji="0" sz="2800" b="0" i="0" u="none" strike="noStrike" kern="0" cap="none" spc="-2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the</a:t>
            </a:r>
            <a:r>
              <a:rPr kumimoji="0" sz="2800" b="0" i="0" u="none" strike="noStrike" kern="0" cap="none" spc="-3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observation</a:t>
            </a:r>
            <a:r>
              <a:rPr kumimoji="0" sz="2800" b="0" i="0" u="none" strike="noStrike" kern="0" cap="none" spc="-2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belonging</a:t>
            </a:r>
            <a:r>
              <a:rPr kumimoji="0" sz="2800" b="0" i="0" u="none" strike="noStrike" kern="0" cap="none" spc="-2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to</a:t>
            </a:r>
            <a:r>
              <a:rPr kumimoji="0" sz="2800" b="0" i="0" u="none" strike="noStrike" kern="0" cap="none" spc="-2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class</a:t>
            </a:r>
            <a:r>
              <a:rPr kumimoji="0" sz="2800" b="0" i="0" u="none" strike="noStrike" kern="0" cap="none" spc="-15" normalizeH="0" baseline="0" noProof="0" dirty="0">
                <a:ln>
                  <a:noFill/>
                </a:ln>
                <a:solidFill>
                  <a:sysClr val="windowText" lastClr="000000"/>
                </a:solidFill>
                <a:effectLst/>
                <a:uLnTx/>
                <a:uFillTx/>
                <a:latin typeface="Calibri"/>
                <a:cs typeface="Calibri"/>
              </a:rPr>
              <a:t> </a:t>
            </a:r>
            <a:r>
              <a:rPr kumimoji="0" sz="2800" b="0" i="0" u="none" strike="noStrike" kern="0" cap="none" spc="-50" normalizeH="0" baseline="0" noProof="0" dirty="0">
                <a:ln>
                  <a:noFill/>
                </a:ln>
                <a:solidFill>
                  <a:sysClr val="windowText" lastClr="000000"/>
                </a:solidFill>
                <a:effectLst/>
                <a:uLnTx/>
                <a:uFillTx/>
                <a:latin typeface="Calibri"/>
                <a:cs typeface="Calibri"/>
              </a:rPr>
              <a:t>1</a:t>
            </a:r>
            <a:endParaRPr kumimoji="0" sz="2800" b="0" i="0" u="none" strike="noStrike" kern="0" cap="none" spc="0" normalizeH="0" baseline="0" noProof="0" dirty="0">
              <a:ln>
                <a:noFill/>
              </a:ln>
              <a:solidFill>
                <a:sysClr val="windowText" lastClr="000000"/>
              </a:solidFill>
              <a:effectLst/>
              <a:uLnTx/>
              <a:uFillTx/>
              <a:latin typeface="Calibri"/>
              <a:cs typeface="Calibri"/>
            </a:endParaRPr>
          </a:p>
          <a:p>
            <a:pPr marL="254000" marR="0" lvl="0" indent="-228600" defTabSz="914400" eaLnBrk="1" fontAlgn="auto" latinLnBrk="0" hangingPunct="1">
              <a:lnSpc>
                <a:spcPct val="100000"/>
              </a:lnSpc>
              <a:spcBef>
                <a:spcPts val="650"/>
              </a:spcBef>
              <a:spcAft>
                <a:spcPts val="0"/>
              </a:spcAft>
              <a:buClrTx/>
              <a:buSzTx/>
              <a:buFont typeface="Arial"/>
              <a:buChar char="•"/>
              <a:tabLst>
                <a:tab pos="254000" algn="l"/>
              </a:tabLst>
              <a:defRPr/>
            </a:pPr>
            <a:r>
              <a:rPr kumimoji="0" sz="2800" b="0" i="0" u="none" strike="noStrike" kern="0" cap="none" spc="0" normalizeH="0" baseline="0" noProof="0" dirty="0">
                <a:ln>
                  <a:noFill/>
                </a:ln>
                <a:solidFill>
                  <a:sysClr val="windowText" lastClr="000000"/>
                </a:solidFill>
                <a:effectLst/>
                <a:uLnTx/>
                <a:uFillTx/>
                <a:latin typeface="Calibri"/>
                <a:cs typeface="Calibri"/>
              </a:rPr>
              <a:t>Relate</a:t>
            </a:r>
            <a:r>
              <a:rPr kumimoji="0" sz="2800" b="0" i="0" u="none" strike="noStrike" kern="0" cap="none" spc="-45" normalizeH="0" baseline="0" noProof="0" dirty="0">
                <a:ln>
                  <a:noFill/>
                </a:ln>
                <a:solidFill>
                  <a:sysClr val="windowText" lastClr="000000"/>
                </a:solidFill>
                <a:effectLst/>
                <a:uLnTx/>
                <a:uFillTx/>
                <a:latin typeface="Calibri"/>
                <a:cs typeface="Calibri"/>
              </a:rPr>
              <a:t> </a:t>
            </a:r>
            <a:r>
              <a:rPr kumimoji="0" sz="2800" b="0" i="1" u="none" strike="noStrike" kern="0" cap="none" spc="0" normalizeH="0" baseline="0" noProof="0" dirty="0">
                <a:ln>
                  <a:noFill/>
                </a:ln>
                <a:solidFill>
                  <a:sysClr val="windowText" lastClr="000000"/>
                </a:solidFill>
                <a:effectLst/>
                <a:uLnTx/>
                <a:uFillTx/>
                <a:latin typeface="Calibri"/>
                <a:cs typeface="Calibri"/>
              </a:rPr>
              <a:t>p</a:t>
            </a:r>
            <a:r>
              <a:rPr kumimoji="0" sz="2800" b="0" i="1" u="none" strike="noStrike" kern="0" cap="none" spc="-4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to</a:t>
            </a:r>
            <a:r>
              <a:rPr kumimoji="0" sz="2800" b="0" i="0" u="none" strike="noStrike" kern="0" cap="none" spc="-3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predictors</a:t>
            </a:r>
            <a:r>
              <a:rPr kumimoji="0" sz="2800" b="0" i="0" u="none" strike="noStrike" kern="0" cap="none" spc="-3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with</a:t>
            </a:r>
            <a:r>
              <a:rPr kumimoji="0" sz="2800" b="0" i="0" u="none" strike="noStrike" kern="0" cap="none" spc="-3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a</a:t>
            </a:r>
            <a:r>
              <a:rPr kumimoji="0" sz="2800" b="0" i="0" u="none" strike="noStrike" kern="0" cap="none" spc="-3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function</a:t>
            </a:r>
            <a:r>
              <a:rPr kumimoji="0" sz="2800" b="0" i="0" u="none" strike="noStrike" kern="0" cap="none" spc="-3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that</a:t>
            </a:r>
            <a:r>
              <a:rPr kumimoji="0" sz="2800" b="0" i="0" u="none" strike="noStrike" kern="0" cap="none" spc="-3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guarantees</a:t>
            </a:r>
            <a:r>
              <a:rPr kumimoji="0" sz="2800" b="0" i="0" u="none" strike="noStrike" kern="0" cap="none" spc="-2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0</a:t>
            </a:r>
            <a:r>
              <a:rPr kumimoji="0" sz="2800" b="0" i="0" u="none" strike="noStrike" kern="0" cap="none" spc="-6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mbria Math"/>
                <a:cs typeface="Cambria Math"/>
              </a:rPr>
              <a:t>≤</a:t>
            </a:r>
            <a:r>
              <a:rPr kumimoji="0" sz="2800" b="0" i="0" u="none" strike="noStrike" kern="0" cap="none" spc="-20" normalizeH="0" baseline="0" noProof="0" dirty="0">
                <a:ln>
                  <a:noFill/>
                </a:ln>
                <a:solidFill>
                  <a:sysClr val="windowText" lastClr="000000"/>
                </a:solidFill>
                <a:effectLst/>
                <a:uLnTx/>
                <a:uFillTx/>
                <a:latin typeface="Cambria Math"/>
                <a:cs typeface="Cambria Math"/>
              </a:rPr>
              <a:t> </a:t>
            </a:r>
            <a:r>
              <a:rPr kumimoji="0" sz="2800" b="0" i="1" u="none" strike="noStrike" kern="0" cap="none" spc="0" normalizeH="0" baseline="0" noProof="0" dirty="0">
                <a:ln>
                  <a:noFill/>
                </a:ln>
                <a:solidFill>
                  <a:sysClr val="windowText" lastClr="000000"/>
                </a:solidFill>
                <a:effectLst/>
                <a:uLnTx/>
                <a:uFillTx/>
                <a:latin typeface="Calibri"/>
                <a:cs typeface="Calibri"/>
              </a:rPr>
              <a:t>p</a:t>
            </a:r>
            <a:r>
              <a:rPr kumimoji="0" sz="2800" b="0" i="1" u="none" strike="noStrike" kern="0" cap="none" spc="-3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mbria Math"/>
                <a:cs typeface="Cambria Math"/>
              </a:rPr>
              <a:t>≤</a:t>
            </a:r>
            <a:r>
              <a:rPr kumimoji="0" sz="2800" b="0" i="0" u="none" strike="noStrike" kern="0" cap="none" spc="-40" normalizeH="0" baseline="0" noProof="0" dirty="0">
                <a:ln>
                  <a:noFill/>
                </a:ln>
                <a:solidFill>
                  <a:sysClr val="windowText" lastClr="000000"/>
                </a:solidFill>
                <a:effectLst/>
                <a:uLnTx/>
                <a:uFillTx/>
                <a:latin typeface="Cambria Math"/>
                <a:cs typeface="Cambria Math"/>
              </a:rPr>
              <a:t> </a:t>
            </a:r>
            <a:r>
              <a:rPr kumimoji="0" sz="2800" b="0" i="0" u="none" strike="noStrike" kern="0" cap="none" spc="-50" normalizeH="0" baseline="0" noProof="0" dirty="0">
                <a:ln>
                  <a:noFill/>
                </a:ln>
                <a:solidFill>
                  <a:sysClr val="windowText" lastClr="000000"/>
                </a:solidFill>
                <a:effectLst/>
                <a:uLnTx/>
                <a:uFillTx/>
                <a:latin typeface="Calibri"/>
                <a:cs typeface="Calibri"/>
              </a:rPr>
              <a:t>1</a:t>
            </a:r>
            <a:endParaRPr kumimoji="0" sz="2800" b="0" i="0" u="none" strike="noStrike" kern="0" cap="none" spc="0" normalizeH="0" baseline="0" noProof="0" dirty="0">
              <a:ln>
                <a:noFill/>
              </a:ln>
              <a:solidFill>
                <a:sysClr val="windowText" lastClr="000000"/>
              </a:solidFill>
              <a:effectLst/>
              <a:uLnTx/>
              <a:uFillTx/>
              <a:latin typeface="Calibri"/>
              <a:cs typeface="Calibri"/>
            </a:endParaRPr>
          </a:p>
          <a:p>
            <a:pPr marL="482600" marR="0" lvl="0" indent="0" defTabSz="914400" eaLnBrk="1" fontAlgn="auto" latinLnBrk="0" hangingPunct="1">
              <a:lnSpc>
                <a:spcPct val="100000"/>
              </a:lnSpc>
              <a:spcBef>
                <a:spcPts val="640"/>
              </a:spcBef>
              <a:spcAft>
                <a:spcPts val="0"/>
              </a:spcAft>
              <a:buClrTx/>
              <a:buSzTx/>
              <a:buFontTx/>
              <a:buNone/>
              <a:tabLst/>
              <a:defRPr/>
            </a:pPr>
            <a:r>
              <a:rPr kumimoji="0" sz="2400" b="0" i="0" u="none" strike="noStrike" kern="0" cap="none" spc="0" normalizeH="0" baseline="0" noProof="0" dirty="0">
                <a:ln>
                  <a:noFill/>
                </a:ln>
                <a:solidFill>
                  <a:sysClr val="windowText" lastClr="000000"/>
                </a:solidFill>
                <a:effectLst/>
                <a:uLnTx/>
                <a:uFillTx/>
                <a:latin typeface="Calibri"/>
                <a:cs typeface="Calibri"/>
              </a:rPr>
              <a:t>Standard</a:t>
            </a:r>
            <a:r>
              <a:rPr kumimoji="0" sz="2400" b="0" i="0" u="none" strike="noStrike" kern="0" cap="none" spc="-5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linear</a:t>
            </a:r>
            <a:r>
              <a:rPr kumimoji="0" sz="2400" b="0" i="0" u="none" strike="noStrike" kern="0" cap="none" spc="-3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function</a:t>
            </a:r>
            <a:r>
              <a:rPr kumimoji="0" sz="2400" b="0" i="0" u="none" strike="noStrike" kern="0" cap="none" spc="-4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does</a:t>
            </a:r>
            <a:r>
              <a:rPr kumimoji="0" sz="2400" b="0" i="0" u="none" strike="noStrike" kern="0" cap="none" spc="-4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not</a:t>
            </a:r>
            <a:r>
              <a:rPr kumimoji="0" sz="2400" b="0" i="0" u="none" strike="noStrike" kern="0" cap="none" spc="-4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constrain</a:t>
            </a:r>
            <a:r>
              <a:rPr kumimoji="0" sz="2400" b="0" i="0" u="none" strike="noStrike" kern="0" cap="none" spc="-3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the</a:t>
            </a:r>
            <a:r>
              <a:rPr kumimoji="0" sz="2400" b="0" i="0" u="none" strike="noStrike" kern="0" cap="none" spc="-30" normalizeH="0" baseline="0" noProof="0" dirty="0">
                <a:ln>
                  <a:noFill/>
                </a:ln>
                <a:solidFill>
                  <a:sysClr val="windowText" lastClr="000000"/>
                </a:solidFill>
                <a:effectLst/>
                <a:uLnTx/>
                <a:uFillTx/>
                <a:latin typeface="Calibri"/>
                <a:cs typeface="Calibri"/>
              </a:rPr>
              <a:t> </a:t>
            </a:r>
            <a:r>
              <a:rPr kumimoji="0" sz="2400" b="0" i="0" u="none" strike="noStrike" kern="0" cap="none" spc="-10" normalizeH="0" baseline="0" noProof="0" dirty="0">
                <a:ln>
                  <a:noFill/>
                </a:ln>
                <a:solidFill>
                  <a:sysClr val="windowText" lastClr="000000"/>
                </a:solidFill>
                <a:effectLst/>
                <a:uLnTx/>
                <a:uFillTx/>
                <a:latin typeface="Calibri"/>
                <a:cs typeface="Calibri"/>
              </a:rPr>
              <a:t>probability</a:t>
            </a:r>
            <a:endParaRPr kumimoji="0" sz="2400" b="0" i="0" u="none" strike="noStrike" kern="0" cap="none" spc="0" normalizeH="0" baseline="0" noProof="0" dirty="0">
              <a:ln>
                <a:noFill/>
              </a:ln>
              <a:solidFill>
                <a:sysClr val="windowText" lastClr="000000"/>
              </a:solidFill>
              <a:effectLst/>
              <a:uLnTx/>
              <a:uFillTx/>
              <a:latin typeface="Calibri"/>
              <a:cs typeface="Calibri"/>
            </a:endParaRPr>
          </a:p>
          <a:p>
            <a:pPr marL="0" marR="103505" lvl="0" indent="0" algn="ctr" defTabSz="914400" eaLnBrk="1" fontAlgn="auto" latinLnBrk="0" hangingPunct="1">
              <a:lnSpc>
                <a:spcPct val="100000"/>
              </a:lnSpc>
              <a:spcBef>
                <a:spcPts val="1385"/>
              </a:spcBef>
              <a:spcAft>
                <a:spcPts val="0"/>
              </a:spcAft>
              <a:buClrTx/>
              <a:buSzTx/>
              <a:buFontTx/>
              <a:buNone/>
              <a:tabLst/>
              <a:defRPr/>
            </a:pPr>
            <a:r>
              <a:rPr kumimoji="0" sz="3200" b="0" i="0" u="none" strike="noStrike" kern="0" cap="none" spc="0" normalizeH="0" baseline="0" noProof="0" dirty="0">
                <a:ln>
                  <a:noFill/>
                </a:ln>
                <a:solidFill>
                  <a:sysClr val="windowText" lastClr="000000"/>
                </a:solidFill>
                <a:effectLst/>
                <a:uLnTx/>
                <a:uFillTx/>
                <a:latin typeface="Cambria Math"/>
                <a:cs typeface="Cambria Math"/>
              </a:rPr>
              <a:t>𝑝</a:t>
            </a:r>
            <a:r>
              <a:rPr kumimoji="0" sz="3200" b="0" i="0" u="none" strike="noStrike" kern="0" cap="none" spc="165" normalizeH="0" baseline="0" noProof="0" dirty="0">
                <a:ln>
                  <a:noFill/>
                </a:ln>
                <a:solidFill>
                  <a:sysClr val="windowText" lastClr="000000"/>
                </a:solidFill>
                <a:effectLst/>
                <a:uLnTx/>
                <a:uFillTx/>
                <a:latin typeface="Cambria Math"/>
                <a:cs typeface="Cambria Math"/>
              </a:rPr>
              <a:t> </a:t>
            </a:r>
            <a:r>
              <a:rPr kumimoji="0" sz="3200" b="0" i="0" u="none" strike="noStrike" kern="0" cap="none" spc="0" normalizeH="0" baseline="0" noProof="0" dirty="0">
                <a:ln>
                  <a:noFill/>
                </a:ln>
                <a:solidFill>
                  <a:sysClr val="windowText" lastClr="000000"/>
                </a:solidFill>
                <a:effectLst/>
                <a:uLnTx/>
                <a:uFillTx/>
                <a:latin typeface="Cambria Math"/>
                <a:cs typeface="Cambria Math"/>
              </a:rPr>
              <a:t>=</a:t>
            </a:r>
            <a:r>
              <a:rPr kumimoji="0" sz="3200" b="0" i="0" u="none" strike="noStrike" kern="0" cap="none" spc="145" normalizeH="0" baseline="0" noProof="0" dirty="0">
                <a:ln>
                  <a:noFill/>
                </a:ln>
                <a:solidFill>
                  <a:sysClr val="windowText" lastClr="000000"/>
                </a:solidFill>
                <a:effectLst/>
                <a:uLnTx/>
                <a:uFillTx/>
                <a:latin typeface="Cambria Math"/>
                <a:cs typeface="Cambria Math"/>
              </a:rPr>
              <a:t> </a:t>
            </a:r>
            <a:r>
              <a:rPr kumimoji="0" sz="3200" b="0" i="0" u="none" strike="noStrike" kern="0" cap="none" spc="229" normalizeH="0" baseline="0" noProof="0" dirty="0">
                <a:ln>
                  <a:noFill/>
                </a:ln>
                <a:solidFill>
                  <a:sysClr val="windowText" lastClr="000000"/>
                </a:solidFill>
                <a:effectLst/>
                <a:uLnTx/>
                <a:uFillTx/>
                <a:latin typeface="Cambria Math"/>
                <a:cs typeface="Cambria Math"/>
              </a:rPr>
              <a:t>𝛽</a:t>
            </a:r>
            <a:r>
              <a:rPr kumimoji="0" lang="en-US" sz="3450" b="0" i="0" u="none" strike="noStrike" kern="0" cap="none" spc="345" normalizeH="0" baseline="-15700" noProof="0" dirty="0">
                <a:ln>
                  <a:noFill/>
                </a:ln>
                <a:solidFill>
                  <a:sysClr val="windowText" lastClr="000000"/>
                </a:solidFill>
                <a:effectLst/>
                <a:uLnTx/>
                <a:uFillTx/>
                <a:latin typeface="Cambria Math"/>
                <a:cs typeface="Cambria Math"/>
              </a:rPr>
              <a:t>0</a:t>
            </a:r>
            <a:r>
              <a:rPr kumimoji="0" sz="3450" b="0" i="0" u="none" strike="noStrike" kern="0" cap="none" spc="487" normalizeH="0" baseline="-15700" noProof="0" dirty="0">
                <a:ln>
                  <a:noFill/>
                </a:ln>
                <a:solidFill>
                  <a:sysClr val="windowText" lastClr="000000"/>
                </a:solidFill>
                <a:effectLst/>
                <a:uLnTx/>
                <a:uFillTx/>
                <a:latin typeface="Cambria Math"/>
                <a:cs typeface="Cambria Math"/>
              </a:rPr>
              <a:t> </a:t>
            </a:r>
            <a:r>
              <a:rPr kumimoji="0" sz="3200" b="0" i="0" u="none" strike="noStrike" kern="0" cap="none" spc="0" normalizeH="0" baseline="0" noProof="0" dirty="0">
                <a:ln>
                  <a:noFill/>
                </a:ln>
                <a:solidFill>
                  <a:sysClr val="windowText" lastClr="000000"/>
                </a:solidFill>
                <a:effectLst/>
                <a:uLnTx/>
                <a:uFillTx/>
                <a:latin typeface="Cambria Math"/>
                <a:cs typeface="Cambria Math"/>
              </a:rPr>
              <a:t>+</a:t>
            </a:r>
            <a:r>
              <a:rPr kumimoji="0" sz="3200" b="0" i="0" u="none" strike="noStrike" kern="0" cap="none" spc="-30" normalizeH="0" baseline="0" noProof="0" dirty="0">
                <a:ln>
                  <a:noFill/>
                </a:ln>
                <a:solidFill>
                  <a:sysClr val="windowText" lastClr="000000"/>
                </a:solidFill>
                <a:effectLst/>
                <a:uLnTx/>
                <a:uFillTx/>
                <a:latin typeface="Cambria Math"/>
                <a:cs typeface="Cambria Math"/>
              </a:rPr>
              <a:t> </a:t>
            </a:r>
            <a:r>
              <a:rPr kumimoji="0" sz="3200" b="0" i="0" u="none" strike="noStrike" kern="0" cap="none" spc="150" normalizeH="0" baseline="0" noProof="0" dirty="0">
                <a:ln>
                  <a:noFill/>
                </a:ln>
                <a:solidFill>
                  <a:sysClr val="windowText" lastClr="000000"/>
                </a:solidFill>
                <a:effectLst/>
                <a:uLnTx/>
                <a:uFillTx/>
                <a:latin typeface="Cambria Math"/>
                <a:cs typeface="Cambria Math"/>
              </a:rPr>
              <a:t>𝛽</a:t>
            </a:r>
            <a:r>
              <a:rPr kumimoji="0" lang="en-US" sz="3450" b="0" i="0" u="none" strike="noStrike" kern="0" cap="none" spc="225" normalizeH="0" baseline="-15700" noProof="0" dirty="0">
                <a:ln>
                  <a:noFill/>
                </a:ln>
                <a:solidFill>
                  <a:sysClr val="windowText" lastClr="000000"/>
                </a:solidFill>
                <a:effectLst/>
                <a:uLnTx/>
                <a:uFillTx/>
                <a:latin typeface="Cambria Math"/>
                <a:cs typeface="Cambria Math"/>
              </a:rPr>
              <a:t>1</a:t>
            </a:r>
            <a:r>
              <a:rPr kumimoji="0" sz="3200" b="0" i="0" u="none" strike="noStrike" kern="0" cap="none" spc="150" normalizeH="0" baseline="0" noProof="0" dirty="0">
                <a:ln>
                  <a:noFill/>
                </a:ln>
                <a:solidFill>
                  <a:sysClr val="windowText" lastClr="000000"/>
                </a:solidFill>
                <a:effectLst/>
                <a:uLnTx/>
                <a:uFillTx/>
                <a:latin typeface="Cambria Math"/>
                <a:cs typeface="Cambria Math"/>
              </a:rPr>
              <a:t>𝑥</a:t>
            </a:r>
            <a:r>
              <a:rPr kumimoji="0" lang="en-US" sz="3450" b="0" i="0" u="none" strike="noStrike" kern="0" cap="none" spc="225" normalizeH="0" baseline="-15700" noProof="0" dirty="0">
                <a:ln>
                  <a:noFill/>
                </a:ln>
                <a:solidFill>
                  <a:sysClr val="windowText" lastClr="000000"/>
                </a:solidFill>
                <a:effectLst/>
                <a:uLnTx/>
                <a:uFillTx/>
                <a:latin typeface="Cambria Math"/>
                <a:cs typeface="Cambria Math"/>
              </a:rPr>
              <a:t>1</a:t>
            </a:r>
            <a:r>
              <a:rPr kumimoji="0" sz="3450" b="0" i="0" u="none" strike="noStrike" kern="0" cap="none" spc="487" normalizeH="0" baseline="-15700" noProof="0" dirty="0">
                <a:ln>
                  <a:noFill/>
                </a:ln>
                <a:solidFill>
                  <a:sysClr val="windowText" lastClr="000000"/>
                </a:solidFill>
                <a:effectLst/>
                <a:uLnTx/>
                <a:uFillTx/>
                <a:latin typeface="Cambria Math"/>
                <a:cs typeface="Cambria Math"/>
              </a:rPr>
              <a:t> </a:t>
            </a:r>
            <a:r>
              <a:rPr kumimoji="0" sz="3200" b="0" i="0" u="none" strike="noStrike" kern="0" cap="none" spc="0" normalizeH="0" baseline="0" noProof="0" dirty="0">
                <a:ln>
                  <a:noFill/>
                </a:ln>
                <a:solidFill>
                  <a:sysClr val="windowText" lastClr="000000"/>
                </a:solidFill>
                <a:effectLst/>
                <a:uLnTx/>
                <a:uFillTx/>
                <a:latin typeface="Cambria Math"/>
                <a:cs typeface="Cambria Math"/>
              </a:rPr>
              <a:t>+</a:t>
            </a:r>
            <a:r>
              <a:rPr kumimoji="0" sz="3200" b="0" i="0" u="none" strike="noStrike" kern="0" cap="none" spc="-30" normalizeH="0" baseline="0" noProof="0" dirty="0">
                <a:ln>
                  <a:noFill/>
                </a:ln>
                <a:solidFill>
                  <a:sysClr val="windowText" lastClr="000000"/>
                </a:solidFill>
                <a:effectLst/>
                <a:uLnTx/>
                <a:uFillTx/>
                <a:latin typeface="Cambria Math"/>
                <a:cs typeface="Cambria Math"/>
              </a:rPr>
              <a:t> </a:t>
            </a:r>
            <a:r>
              <a:rPr kumimoji="0" sz="3200" b="0" i="0" u="none" strike="noStrike" kern="0" cap="none" spc="0" normalizeH="0" baseline="0" noProof="0" dirty="0">
                <a:ln>
                  <a:noFill/>
                </a:ln>
                <a:solidFill>
                  <a:sysClr val="windowText" lastClr="000000"/>
                </a:solidFill>
                <a:effectLst/>
                <a:uLnTx/>
                <a:uFillTx/>
                <a:latin typeface="Cambria Math"/>
                <a:cs typeface="Cambria Math"/>
              </a:rPr>
              <a:t>𝛽</a:t>
            </a:r>
            <a:r>
              <a:rPr kumimoji="0" lang="en-US" sz="3450" b="0" i="0" u="none" strike="noStrike" kern="0" cap="none" spc="0" normalizeH="0" baseline="-15700" noProof="0" dirty="0">
                <a:ln>
                  <a:noFill/>
                </a:ln>
                <a:solidFill>
                  <a:sysClr val="windowText" lastClr="000000"/>
                </a:solidFill>
                <a:effectLst/>
                <a:uLnTx/>
                <a:uFillTx/>
                <a:latin typeface="Cambria Math"/>
                <a:cs typeface="Cambria Math"/>
              </a:rPr>
              <a:t>2</a:t>
            </a:r>
            <a:r>
              <a:rPr kumimoji="0" sz="3200" b="0" i="0" u="none" strike="noStrike" kern="0" cap="none" spc="0" normalizeH="0" baseline="0" noProof="0" dirty="0">
                <a:ln>
                  <a:noFill/>
                </a:ln>
                <a:solidFill>
                  <a:sysClr val="windowText" lastClr="000000"/>
                </a:solidFill>
                <a:effectLst/>
                <a:uLnTx/>
                <a:uFillTx/>
                <a:latin typeface="Cambria Math"/>
                <a:cs typeface="Cambria Math"/>
              </a:rPr>
              <a:t>𝑥</a:t>
            </a:r>
            <a:r>
              <a:rPr kumimoji="0" lang="en-US" sz="3450" b="0" i="0" u="none" strike="noStrike" kern="0" cap="none" spc="0" normalizeH="0" baseline="-15700" noProof="0" dirty="0">
                <a:ln>
                  <a:noFill/>
                </a:ln>
                <a:solidFill>
                  <a:sysClr val="windowText" lastClr="000000"/>
                </a:solidFill>
                <a:effectLst/>
                <a:uLnTx/>
                <a:uFillTx/>
                <a:latin typeface="Cambria Math"/>
                <a:cs typeface="Cambria Math"/>
              </a:rPr>
              <a:t>2</a:t>
            </a:r>
            <a:r>
              <a:rPr kumimoji="0" sz="3450" b="0" i="0" u="none" strike="noStrike" kern="0" cap="none" spc="480" normalizeH="0" baseline="-15700" noProof="0" dirty="0">
                <a:ln>
                  <a:noFill/>
                </a:ln>
                <a:solidFill>
                  <a:sysClr val="windowText" lastClr="000000"/>
                </a:solidFill>
                <a:effectLst/>
                <a:uLnTx/>
                <a:uFillTx/>
                <a:latin typeface="Cambria Math"/>
                <a:cs typeface="Cambria Math"/>
              </a:rPr>
              <a:t> </a:t>
            </a:r>
            <a:r>
              <a:rPr kumimoji="0" sz="3200" b="0" i="0" u="none" strike="noStrike" kern="0" cap="none" spc="0" normalizeH="0" baseline="0" noProof="0" dirty="0">
                <a:ln>
                  <a:noFill/>
                </a:ln>
                <a:solidFill>
                  <a:sysClr val="windowText" lastClr="000000"/>
                </a:solidFill>
                <a:effectLst/>
                <a:uLnTx/>
                <a:uFillTx/>
                <a:latin typeface="Cambria Math"/>
                <a:cs typeface="Cambria Math"/>
              </a:rPr>
              <a:t>+</a:t>
            </a:r>
            <a:r>
              <a:rPr kumimoji="0" sz="3200" b="0" i="0" u="none" strike="noStrike" kern="0" cap="none" spc="-25" normalizeH="0" baseline="0" noProof="0" dirty="0">
                <a:ln>
                  <a:noFill/>
                </a:ln>
                <a:solidFill>
                  <a:sysClr val="windowText" lastClr="000000"/>
                </a:solidFill>
                <a:effectLst/>
                <a:uLnTx/>
                <a:uFillTx/>
                <a:latin typeface="Cambria Math"/>
                <a:cs typeface="Cambria Math"/>
              </a:rPr>
              <a:t> </a:t>
            </a:r>
            <a:r>
              <a:rPr kumimoji="0" sz="3200" b="0" i="0" u="none" strike="noStrike" kern="0" cap="none" spc="0" normalizeH="0" baseline="0" noProof="0" dirty="0">
                <a:ln>
                  <a:noFill/>
                </a:ln>
                <a:solidFill>
                  <a:sysClr val="windowText" lastClr="000000"/>
                </a:solidFill>
                <a:effectLst/>
                <a:uLnTx/>
                <a:uFillTx/>
                <a:latin typeface="Cambria Math"/>
                <a:cs typeface="Cambria Math"/>
              </a:rPr>
              <a:t>⋯</a:t>
            </a:r>
            <a:r>
              <a:rPr kumimoji="0" sz="3200" b="0" i="0" u="none" strike="noStrike" kern="0" cap="none" spc="-175" normalizeH="0" baseline="0" noProof="0" dirty="0">
                <a:ln>
                  <a:noFill/>
                </a:ln>
                <a:solidFill>
                  <a:sysClr val="windowText" lastClr="000000"/>
                </a:solidFill>
                <a:effectLst/>
                <a:uLnTx/>
                <a:uFillTx/>
                <a:latin typeface="Cambria Math"/>
                <a:cs typeface="Cambria Math"/>
              </a:rPr>
              <a:t> </a:t>
            </a:r>
            <a:r>
              <a:rPr kumimoji="0" sz="3200" b="0" i="0" u="none" strike="noStrike" kern="0" cap="none" spc="80" normalizeH="0" baseline="0" noProof="0" dirty="0">
                <a:ln>
                  <a:noFill/>
                </a:ln>
                <a:solidFill>
                  <a:sysClr val="windowText" lastClr="000000"/>
                </a:solidFill>
                <a:effectLst/>
                <a:uLnTx/>
                <a:uFillTx/>
                <a:latin typeface="Cambria Math"/>
                <a:cs typeface="Cambria Math"/>
              </a:rPr>
              <a:t>𝛽</a:t>
            </a:r>
            <a:r>
              <a:rPr kumimoji="0" lang="en-US" sz="3450" b="0" i="0" u="none" strike="noStrike" kern="0" cap="none" spc="120" normalizeH="0" baseline="-15700" noProof="0" dirty="0">
                <a:ln>
                  <a:noFill/>
                </a:ln>
                <a:solidFill>
                  <a:sysClr val="windowText" lastClr="000000"/>
                </a:solidFill>
                <a:effectLst/>
                <a:uLnTx/>
                <a:uFillTx/>
                <a:latin typeface="Cambria Math"/>
                <a:cs typeface="Cambria Math"/>
              </a:rPr>
              <a:t>q</a:t>
            </a:r>
            <a:r>
              <a:rPr kumimoji="0" sz="3200" b="0" i="0" u="none" strike="noStrike" kern="0" cap="none" spc="80" normalizeH="0" baseline="0" noProof="0" dirty="0">
                <a:ln>
                  <a:noFill/>
                </a:ln>
                <a:solidFill>
                  <a:sysClr val="windowText" lastClr="000000"/>
                </a:solidFill>
                <a:effectLst/>
                <a:uLnTx/>
                <a:uFillTx/>
                <a:latin typeface="Cambria Math"/>
                <a:cs typeface="Cambria Math"/>
              </a:rPr>
              <a:t>𝑥</a:t>
            </a:r>
            <a:r>
              <a:rPr kumimoji="0" lang="en-US" sz="3450" b="0" i="0" u="none" strike="noStrike" kern="0" cap="none" spc="120" normalizeH="0" baseline="-15700" noProof="0" dirty="0">
                <a:ln>
                  <a:noFill/>
                </a:ln>
                <a:solidFill>
                  <a:sysClr val="windowText" lastClr="000000"/>
                </a:solidFill>
                <a:effectLst/>
                <a:uLnTx/>
                <a:uFillTx/>
                <a:latin typeface="Cambria Math"/>
                <a:cs typeface="Cambria Math"/>
              </a:rPr>
              <a:t>q</a:t>
            </a:r>
            <a:endParaRPr kumimoji="0" sz="3450" b="0" i="0" u="none" strike="noStrike" kern="0" cap="none" spc="0" normalizeH="0" baseline="-15700" noProof="0" dirty="0">
              <a:ln>
                <a:noFill/>
              </a:ln>
              <a:solidFill>
                <a:sysClr val="windowText" lastClr="000000"/>
              </a:solidFill>
              <a:effectLst/>
              <a:uLnTx/>
              <a:uFillTx/>
              <a:latin typeface="Cambria Math"/>
              <a:cs typeface="Cambria Math"/>
            </a:endParaRPr>
          </a:p>
        </p:txBody>
      </p:sp>
      <p:sp>
        <p:nvSpPr>
          <p:cNvPr id="4" name="object 4"/>
          <p:cNvSpPr txBox="1"/>
          <p:nvPr/>
        </p:nvSpPr>
        <p:spPr>
          <a:xfrm>
            <a:off x="6592600" y="4749292"/>
            <a:ext cx="2945130" cy="36068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2200" b="0" i="1" u="none" strike="noStrike" kern="0" cap="none" spc="0" normalizeH="0" baseline="0" noProof="0" dirty="0">
                <a:ln>
                  <a:noFill/>
                </a:ln>
                <a:solidFill>
                  <a:sysClr val="windowText" lastClr="000000"/>
                </a:solidFill>
                <a:effectLst/>
                <a:uLnTx/>
                <a:uFillTx/>
                <a:latin typeface="Franklin Gothic Book"/>
                <a:cs typeface="Franklin Gothic Book"/>
              </a:rPr>
              <a:t>q</a:t>
            </a:r>
            <a:r>
              <a:rPr kumimoji="0" sz="2200" b="0" i="1" u="none" strike="noStrike" kern="0" cap="none" spc="-5" normalizeH="0" baseline="0" noProof="0" dirty="0">
                <a:ln>
                  <a:noFill/>
                </a:ln>
                <a:solidFill>
                  <a:sysClr val="windowText" lastClr="000000"/>
                </a:solidFill>
                <a:effectLst/>
                <a:uLnTx/>
                <a:uFillTx/>
                <a:latin typeface="Franklin Gothic Book"/>
                <a:cs typeface="Franklin Gothic Book"/>
              </a:rPr>
              <a:t> </a:t>
            </a:r>
            <a:r>
              <a:rPr kumimoji="0" sz="2200" b="0" i="0" u="none" strike="noStrike" kern="0" cap="none" spc="0" normalizeH="0" baseline="0" noProof="0" dirty="0">
                <a:ln>
                  <a:noFill/>
                </a:ln>
                <a:solidFill>
                  <a:sysClr val="windowText" lastClr="000000"/>
                </a:solidFill>
                <a:effectLst/>
                <a:uLnTx/>
                <a:uFillTx/>
                <a:latin typeface="Franklin Gothic Book"/>
                <a:cs typeface="Franklin Gothic Book"/>
              </a:rPr>
              <a:t>=</a:t>
            </a:r>
            <a:r>
              <a:rPr kumimoji="0" sz="2200" b="0" i="0" u="none" strike="noStrike" kern="0" cap="none" spc="-10" normalizeH="0" baseline="0" noProof="0" dirty="0">
                <a:ln>
                  <a:noFill/>
                </a:ln>
                <a:solidFill>
                  <a:sysClr val="windowText" lastClr="000000"/>
                </a:solidFill>
                <a:effectLst/>
                <a:uLnTx/>
                <a:uFillTx/>
                <a:latin typeface="Franklin Gothic Book"/>
                <a:cs typeface="Franklin Gothic Book"/>
              </a:rPr>
              <a:t> </a:t>
            </a:r>
            <a:r>
              <a:rPr kumimoji="0" sz="2200" b="0" i="0" u="none" strike="noStrike" kern="0" cap="none" spc="0" normalizeH="0" baseline="0" noProof="0" dirty="0">
                <a:ln>
                  <a:noFill/>
                </a:ln>
                <a:solidFill>
                  <a:sysClr val="windowText" lastClr="000000"/>
                </a:solidFill>
                <a:effectLst/>
                <a:uLnTx/>
                <a:uFillTx/>
                <a:latin typeface="Franklin Gothic Book"/>
                <a:cs typeface="Franklin Gothic Book"/>
              </a:rPr>
              <a:t>number</a:t>
            </a:r>
            <a:r>
              <a:rPr kumimoji="0" sz="2200" b="0" i="0" u="none" strike="noStrike" kern="0" cap="none" spc="-10" normalizeH="0" baseline="0" noProof="0" dirty="0">
                <a:ln>
                  <a:noFill/>
                </a:ln>
                <a:solidFill>
                  <a:sysClr val="windowText" lastClr="000000"/>
                </a:solidFill>
                <a:effectLst/>
                <a:uLnTx/>
                <a:uFillTx/>
                <a:latin typeface="Franklin Gothic Book"/>
                <a:cs typeface="Franklin Gothic Book"/>
              </a:rPr>
              <a:t> </a:t>
            </a:r>
            <a:r>
              <a:rPr kumimoji="0" sz="2200" b="0" i="0" u="none" strike="noStrike" kern="0" cap="none" spc="0" normalizeH="0" baseline="0" noProof="0" dirty="0">
                <a:ln>
                  <a:noFill/>
                </a:ln>
                <a:solidFill>
                  <a:sysClr val="windowText" lastClr="000000"/>
                </a:solidFill>
                <a:effectLst/>
                <a:uLnTx/>
                <a:uFillTx/>
                <a:latin typeface="Franklin Gothic Book"/>
                <a:cs typeface="Franklin Gothic Book"/>
              </a:rPr>
              <a:t>of</a:t>
            </a:r>
            <a:r>
              <a:rPr kumimoji="0" sz="2200" b="0" i="0" u="none" strike="noStrike" kern="0" cap="none" spc="-5" normalizeH="0" baseline="0" noProof="0" dirty="0">
                <a:ln>
                  <a:noFill/>
                </a:ln>
                <a:solidFill>
                  <a:sysClr val="windowText" lastClr="000000"/>
                </a:solidFill>
                <a:effectLst/>
                <a:uLnTx/>
                <a:uFillTx/>
                <a:latin typeface="Franklin Gothic Book"/>
                <a:cs typeface="Franklin Gothic Book"/>
              </a:rPr>
              <a:t> </a:t>
            </a:r>
            <a:r>
              <a:rPr kumimoji="0" sz="2200" b="0" i="0" u="none" strike="noStrike" kern="0" cap="none" spc="-10" normalizeH="0" baseline="0" noProof="0" dirty="0">
                <a:ln>
                  <a:noFill/>
                </a:ln>
                <a:solidFill>
                  <a:sysClr val="windowText" lastClr="000000"/>
                </a:solidFill>
                <a:effectLst/>
                <a:uLnTx/>
                <a:uFillTx/>
                <a:latin typeface="Franklin Gothic Book"/>
                <a:cs typeface="Franklin Gothic Book"/>
              </a:rPr>
              <a:t>predictors</a:t>
            </a:r>
            <a:endParaRPr kumimoji="0" sz="2200" b="0" i="0" u="none" strike="noStrike" kern="0" cap="none" spc="0" normalizeH="0" baseline="0" noProof="0">
              <a:ln>
                <a:noFill/>
              </a:ln>
              <a:solidFill>
                <a:sysClr val="windowText" lastClr="000000"/>
              </a:solidFill>
              <a:effectLst/>
              <a:uLnTx/>
              <a:uFillTx/>
              <a:latin typeface="Franklin Gothic Book"/>
              <a:cs typeface="Franklin Gothic Book"/>
            </a:endParaRPr>
          </a:p>
        </p:txBody>
      </p:sp>
      <p:sp>
        <p:nvSpPr>
          <p:cNvPr id="5" name="object 5"/>
          <p:cNvSpPr/>
          <p:nvPr/>
        </p:nvSpPr>
        <p:spPr>
          <a:xfrm>
            <a:off x="8152158" y="4001293"/>
            <a:ext cx="76200" cy="685800"/>
          </a:xfrm>
          <a:custGeom>
            <a:avLst/>
            <a:gdLst/>
            <a:ahLst/>
            <a:cxnLst/>
            <a:rect l="l" t="t" r="r" b="b"/>
            <a:pathLst>
              <a:path w="76200" h="685800">
                <a:moveTo>
                  <a:pt x="42862" y="63500"/>
                </a:moveTo>
                <a:lnTo>
                  <a:pt x="33337" y="63500"/>
                </a:lnTo>
                <a:lnTo>
                  <a:pt x="33337" y="685800"/>
                </a:lnTo>
                <a:lnTo>
                  <a:pt x="42862" y="685800"/>
                </a:lnTo>
                <a:lnTo>
                  <a:pt x="42862" y="63500"/>
                </a:lnTo>
                <a:close/>
              </a:path>
              <a:path w="76200" h="685800">
                <a:moveTo>
                  <a:pt x="38100" y="0"/>
                </a:moveTo>
                <a:lnTo>
                  <a:pt x="0" y="76200"/>
                </a:lnTo>
                <a:lnTo>
                  <a:pt x="33337" y="76200"/>
                </a:lnTo>
                <a:lnTo>
                  <a:pt x="33337" y="63500"/>
                </a:lnTo>
                <a:lnTo>
                  <a:pt x="69850" y="63500"/>
                </a:lnTo>
                <a:lnTo>
                  <a:pt x="38100" y="0"/>
                </a:lnTo>
                <a:close/>
              </a:path>
              <a:path w="76200" h="685800">
                <a:moveTo>
                  <a:pt x="69850" y="63500"/>
                </a:moveTo>
                <a:lnTo>
                  <a:pt x="42862" y="63500"/>
                </a:lnTo>
                <a:lnTo>
                  <a:pt x="42862" y="76200"/>
                </a:lnTo>
                <a:lnTo>
                  <a:pt x="76200" y="76200"/>
                </a:lnTo>
                <a:lnTo>
                  <a:pt x="69850" y="6350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28D35-A747-E8A8-9B77-A25FA849646E}"/>
              </a:ext>
            </a:extLst>
          </p:cNvPr>
          <p:cNvSpPr>
            <a:spLocks noGrp="1"/>
          </p:cNvSpPr>
          <p:nvPr>
            <p:ph type="title"/>
          </p:nvPr>
        </p:nvSpPr>
        <p:spPr/>
        <p:txBody>
          <a:bodyPr/>
          <a:lstStyle/>
          <a:p>
            <a:r>
              <a:rPr lang="en-US" dirty="0"/>
              <a:t>Logistic Regression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2B18D6B-DFB0-4960-E246-C5BD59CB4550}"/>
                  </a:ext>
                </a:extLst>
              </p:cNvPr>
              <p:cNvSpPr>
                <a:spLocks noGrp="1"/>
              </p:cNvSpPr>
              <p:nvPr>
                <p:ph idx="1"/>
              </p:nvPr>
            </p:nvSpPr>
            <p:spPr>
              <a:xfrm>
                <a:off x="933450" y="1790700"/>
                <a:ext cx="10420350" cy="4386263"/>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B050"/>
                    </a:solidFill>
                    <a:effectLst/>
                    <a:uLnTx/>
                    <a:uFillTx/>
                    <a:latin typeface="Calibri"/>
                    <a:ea typeface="+mn-ea"/>
                    <a:cs typeface="+mn-cs"/>
                  </a:rPr>
                  <a:t>Logistic regression equation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a:ea typeface="+mn-ea"/>
                    <a:cs typeface="+mn-cs"/>
                  </a:rPr>
                  <a:t>p</a:t>
                </a:r>
                <a14:m>
                  <m:oMath xmlns:m="http://schemas.openxmlformats.org/officeDocument/2006/math">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sSup>
                          <m:sSup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e>
                          <m:sup>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𝛽</m:t>
                                    </m:r>
                                  </m:e>
                                  <m:sub>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sub>
                                </m:sSub>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nor/>
                                  </m:rPr>
                                  <a:rPr kumimoji="0" lang="en-US" b="0" i="0" u="none" strike="noStrike" kern="1200" cap="none" spc="0" normalizeH="0" baseline="0" noProof="0" dirty="0">
                                    <a:ln>
                                      <a:noFill/>
                                    </a:ln>
                                    <a:solidFill>
                                      <a:prstClr val="black"/>
                                    </a:solidFill>
                                    <a:effectLst/>
                                    <a:uLnTx/>
                                    <a:uFillTx/>
                                    <a:latin typeface="Calibri"/>
                                    <a:ea typeface="+mn-ea"/>
                                    <a:cs typeface="+mn-cs"/>
                                  </a:rPr>
                                  <m:t> </m:t>
                                </m:r>
                                <m:sSub>
                                  <m:sSubPr>
                                    <m:ctrlP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𝛽</m:t>
                                    </m:r>
                                  </m:e>
                                  <m:sub>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𝑋</m:t>
                                </m:r>
                              </m:e>
                            </m:d>
                          </m:sup>
                        </m:sSup>
                      </m:den>
                    </m:f>
                  </m:oMath>
                </a14:m>
                <a:endParaRPr kumimoji="0" lang="en-US"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where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 p = probability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sSub>
                      <m:sSubPr>
                        <m:ctrlP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𝛽</m:t>
                        </m:r>
                      </m:e>
                      <m:sub>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sub>
                    </m:sSub>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0" lang="en-US" sz="3600" b="0" i="0" u="none" strike="noStrike" kern="1200" cap="none" spc="0" normalizeH="0" baseline="0" noProof="0" dirty="0">
                    <a:ln>
                      <a:noFill/>
                    </a:ln>
                    <a:solidFill>
                      <a:prstClr val="black"/>
                    </a:solidFill>
                    <a:effectLst/>
                    <a:uLnTx/>
                    <a:uFillTx/>
                    <a:latin typeface="Calibri"/>
                    <a:ea typeface="+mn-ea"/>
                    <a:cs typeface="+mn-cs"/>
                  </a:rPr>
                  <a:t>moves the curve left and right of the slope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sSub>
                      <m:sSubPr>
                        <m:ctrlP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𝛽</m:t>
                        </m:r>
                      </m:e>
                      <m:sub>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0" lang="en-US" sz="3600" b="0" i="0" u="none" strike="noStrike" kern="1200" cap="none" spc="0" normalizeH="0" baseline="0" noProof="0" dirty="0">
                    <a:ln>
                      <a:noFill/>
                    </a:ln>
                    <a:solidFill>
                      <a:prstClr val="black"/>
                    </a:solidFill>
                    <a:effectLst/>
                    <a:uLnTx/>
                    <a:uFillTx/>
                    <a:latin typeface="Calibri"/>
                    <a:ea typeface="+mn-ea"/>
                    <a:cs typeface="+mn-cs"/>
                  </a:rPr>
                  <a:t>defines the steepness of the curve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 ℯ is the base of the natural logarithm (~ 2.718)</a:t>
                </a:r>
              </a:p>
              <a:p>
                <a:pPr marL="0" indent="0">
                  <a:buNone/>
                </a:pPr>
                <a:endParaRPr lang="en-US" sz="4000" dirty="0"/>
              </a:p>
            </p:txBody>
          </p:sp>
        </mc:Choice>
        <mc:Fallback>
          <p:sp>
            <p:nvSpPr>
              <p:cNvPr id="3" name="Content Placeholder 2">
                <a:extLst>
                  <a:ext uri="{FF2B5EF4-FFF2-40B4-BE49-F238E27FC236}">
                    <a16:creationId xmlns:a16="http://schemas.microsoft.com/office/drawing/2014/main" id="{B2B18D6B-DFB0-4960-E246-C5BD59CB4550}"/>
                  </a:ext>
                </a:extLst>
              </p:cNvPr>
              <p:cNvSpPr>
                <a:spLocks noGrp="1" noRot="1" noChangeAspect="1" noMove="1" noResize="1" noEditPoints="1" noAdjustHandles="1" noChangeArrowheads="1" noChangeShapeType="1" noTextEdit="1"/>
              </p:cNvSpPr>
              <p:nvPr>
                <p:ph idx="1"/>
              </p:nvPr>
            </p:nvSpPr>
            <p:spPr>
              <a:xfrm>
                <a:off x="933450" y="1790700"/>
                <a:ext cx="10420350" cy="4386263"/>
              </a:xfrm>
              <a:blipFill>
                <a:blip r:embed="rId3"/>
                <a:stretch>
                  <a:fillRect l="-1754" t="-2225"/>
                </a:stretch>
              </a:blipFill>
            </p:spPr>
            <p:txBody>
              <a:bodyPr/>
              <a:lstStyle/>
              <a:p>
                <a:r>
                  <a:rPr lang="en-US">
                    <a:noFill/>
                  </a:rPr>
                  <a:t> </a:t>
                </a:r>
              </a:p>
            </p:txBody>
          </p:sp>
        </mc:Fallback>
      </mc:AlternateContent>
    </p:spTree>
    <p:extLst>
      <p:ext uri="{BB962C8B-B14F-4D97-AF65-F5344CB8AC3E}">
        <p14:creationId xmlns:p14="http://schemas.microsoft.com/office/powerpoint/2010/main" val="38753954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E433A7D-53BA-FB94-0E1E-DDDA5E3B25F9}"/>
                  </a:ext>
                </a:extLst>
              </p:cNvPr>
              <p:cNvSpPr>
                <a:spLocks noGrp="1"/>
              </p:cNvSpPr>
              <p:nvPr>
                <p:ph idx="1"/>
              </p:nvPr>
            </p:nvSpPr>
            <p:spPr>
              <a:xfrm>
                <a:off x="762000" y="1733550"/>
                <a:ext cx="10591800" cy="4443413"/>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Logistic regression equation in logarithmic form</a:t>
                </a:r>
                <a:endParaRPr kumimoji="0" lang="en-US" sz="4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unc>
                      <m:funcPr>
                        <m:ctrlP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3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f>
                              <m:fPr>
                                <m:ctrlP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num>
                              <m:den>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den>
                            </m:f>
                          </m:e>
                        </m:d>
                      </m:e>
                    </m:func>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𝛽</m:t>
                        </m:r>
                      </m:e>
                      <m:sub>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sub>
                    </m:sSub>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nor/>
                      </m:rPr>
                      <a:rPr kumimoji="0" lang="en-US" sz="3600" b="0" i="0" u="none" strike="noStrike" kern="1200" cap="none" spc="0" normalizeH="0" baseline="0" noProof="0" dirty="0">
                        <a:ln>
                          <a:noFill/>
                        </a:ln>
                        <a:solidFill>
                          <a:prstClr val="black"/>
                        </a:solidFill>
                        <a:effectLst/>
                        <a:uLnTx/>
                        <a:uFillTx/>
                        <a:latin typeface="Calibri"/>
                        <a:ea typeface="+mn-ea"/>
                        <a:cs typeface="+mn-cs"/>
                      </a:rPr>
                      <m:t> </m:t>
                    </m:r>
                    <m:sSub>
                      <m:sSubPr>
                        <m:ctrlP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𝛽</m:t>
                        </m:r>
                      </m:e>
                      <m:sub>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𝑋</m:t>
                    </m:r>
                  </m:oMath>
                </a14:m>
                <a:r>
                  <a:rPr kumimoji="0" lang="en-US" sz="3600" b="0" i="0" u="none" strike="noStrike" kern="1200" cap="none" spc="0" normalizeH="0" baseline="0" noProof="0" dirty="0">
                    <a:ln>
                      <a:noFill/>
                    </a:ln>
                    <a:solidFill>
                      <a:prstClr val="black"/>
                    </a:solidFill>
                    <a:effectLst/>
                    <a:uLnTx/>
                    <a:uFillTx/>
                    <a:latin typeface="Calibri"/>
                    <a:ea typeface="+mn-ea"/>
                    <a:cs typeface="+mn-cs"/>
                  </a:rPr>
                  <a:t> + </a:t>
                </a:r>
                <a:r>
                  <a:rPr kumimoji="0" lang="el-GR" sz="3600" b="0" i="0" u="none" strike="noStrike" kern="1200" cap="none" spc="0" normalizeH="0" baseline="0" noProof="0" dirty="0">
                    <a:ln>
                      <a:noFill/>
                    </a:ln>
                    <a:solidFill>
                      <a:prstClr val="black"/>
                    </a:solidFill>
                    <a:effectLst/>
                    <a:uLnTx/>
                    <a:uFillTx/>
                    <a:latin typeface="Calibri"/>
                    <a:ea typeface="+mn-ea"/>
                    <a:cs typeface="+mn-cs"/>
                  </a:rPr>
                  <a:t>ε</a:t>
                </a: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where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 𝑝: the probability that event Y occurs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f>
                      <m:fPr>
                        <m:ctrlP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3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𝑝</m:t>
                        </m:r>
                      </m:num>
                      <m:den>
                        <m:r>
                          <a:rPr kumimoji="0" lang="en-US" sz="3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US" sz="3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𝑝</m:t>
                        </m:r>
                      </m:den>
                    </m:f>
                    <m:r>
                      <a:rPr kumimoji="0" lang="en-US" sz="3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0" lang="en-US" sz="3600" b="0" i="0" u="none" strike="noStrike" kern="1200" cap="none" spc="0" normalizeH="0" baseline="0" noProof="0" dirty="0">
                    <a:ln>
                      <a:noFill/>
                    </a:ln>
                    <a:solidFill>
                      <a:prstClr val="black"/>
                    </a:solidFill>
                    <a:effectLst/>
                    <a:uLnTx/>
                    <a:uFillTx/>
                    <a:latin typeface="Calibri"/>
                    <a:ea typeface="+mn-ea"/>
                    <a:cs typeface="+mn-cs"/>
                  </a:rPr>
                  <a:t>:odds that event Y occurs</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3600" b="0" i="0" u="none" strike="noStrike" kern="1200" cap="none" spc="0" normalizeH="0" baseline="0" noProof="0" dirty="0">
                        <a:ln>
                          <a:noFill/>
                        </a:ln>
                        <a:solidFill>
                          <a:prstClr val="black"/>
                        </a:solidFill>
                        <a:effectLst/>
                        <a:uLnTx/>
                        <a:uFillTx/>
                        <a:latin typeface="Calibri"/>
                        <a:ea typeface="+mn-ea"/>
                        <a:cs typeface="+mn-cs"/>
                      </a:rPr>
                      <m:t>•</m:t>
                    </m:r>
                    <m:func>
                      <m:funcPr>
                        <m:ctrlPr>
                          <a:rPr kumimoji="0" lang="en-US" sz="3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funcPr>
                      <m:fName>
                        <m:r>
                          <m:rPr>
                            <m:sty m:val="p"/>
                          </m:rPr>
                          <a:rPr kumimoji="0" lang="en-US" sz="3600" b="0" i="0" u="none" strike="noStrike" kern="1200" cap="none" spc="0" normalizeH="0" baseline="0" noProof="0">
                            <a:ln>
                              <a:noFill/>
                            </a:ln>
                            <a:solidFill>
                              <a:srgbClr val="00B050"/>
                            </a:solidFill>
                            <a:effectLst/>
                            <a:uLnTx/>
                            <a:uFillTx/>
                            <a:latin typeface="Cambria Math" panose="02040503050406030204" pitchFamily="18" charset="0"/>
                            <a:ea typeface="+mn-ea"/>
                            <a:cs typeface="+mn-cs"/>
                          </a:rPr>
                          <m:t>ln</m:t>
                        </m:r>
                      </m:fName>
                      <m:e>
                        <m:d>
                          <m:dPr>
                            <m:ctrlPr>
                              <a:rPr kumimoji="0" lang="en-US" sz="3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dPr>
                          <m:e>
                            <m:f>
                              <m:fPr>
                                <m:ctrlPr>
                                  <a:rPr kumimoji="0" lang="en-US" sz="3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fPr>
                              <m:num>
                                <m:r>
                                  <a:rPr kumimoji="0" lang="en-US" sz="3600" b="0" i="0"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𝑝</m:t>
                                </m:r>
                              </m:num>
                              <m:den>
                                <m:r>
                                  <a:rPr kumimoji="0" lang="en-US" sz="3600" b="0" i="0" u="none" strike="noStrike" kern="1200" cap="none" spc="0" normalizeH="0" baseline="0" noProof="0">
                                    <a:ln>
                                      <a:noFill/>
                                    </a:ln>
                                    <a:solidFill>
                                      <a:srgbClr val="00B050"/>
                                    </a:solidFill>
                                    <a:effectLst/>
                                    <a:uLnTx/>
                                    <a:uFillTx/>
                                    <a:latin typeface="Cambria Math" panose="02040503050406030204" pitchFamily="18" charset="0"/>
                                    <a:ea typeface="+mn-ea"/>
                                    <a:cs typeface="+mn-cs"/>
                                  </a:rPr>
                                  <m:t>1−</m:t>
                                </m:r>
                                <m:r>
                                  <a:rPr kumimoji="0" lang="en-US" sz="3600" b="0" i="0"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𝑝</m:t>
                                </m:r>
                              </m:den>
                            </m:f>
                          </m:e>
                        </m:d>
                      </m:e>
                    </m:func>
                    <m:r>
                      <a:rPr kumimoji="0" lang="en-US" sz="3600" b="0" i="0" u="none" strike="noStrike" kern="1200" cap="none" spc="0" normalizeH="0" baseline="0" noProof="0">
                        <a:ln>
                          <a:noFill/>
                        </a:ln>
                        <a:solidFill>
                          <a:srgbClr val="00B050"/>
                        </a:solidFill>
                        <a:effectLst/>
                        <a:uLnTx/>
                        <a:uFillTx/>
                        <a:latin typeface="Cambria Math" panose="02040503050406030204" pitchFamily="18" charset="0"/>
                        <a:ea typeface="+mn-ea"/>
                        <a:cs typeface="+mn-cs"/>
                      </a:rPr>
                      <m:t> </m:t>
                    </m:r>
                  </m:oMath>
                </a14:m>
                <a:r>
                  <a:rPr kumimoji="0" lang="en-US" sz="3600" b="0" i="0" u="none" strike="noStrike" kern="1200" cap="none" spc="0" normalizeH="0" baseline="0" noProof="0" dirty="0">
                    <a:ln>
                      <a:noFill/>
                    </a:ln>
                    <a:solidFill>
                      <a:srgbClr val="00B050"/>
                    </a:solidFill>
                    <a:effectLst/>
                    <a:uLnTx/>
                    <a:uFillTx/>
                    <a:latin typeface="Calibri"/>
                    <a:ea typeface="+mn-ea"/>
                    <a:cs typeface="+mn-cs"/>
                  </a:rPr>
                  <a:t>: Natural log of the odds, or logit</a:t>
                </a: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a:p>
                <a:pPr marL="0" indent="0">
                  <a:buNone/>
                </a:pPr>
                <a:endParaRPr lang="en-US" sz="4800" dirty="0"/>
              </a:p>
            </p:txBody>
          </p:sp>
        </mc:Choice>
        <mc:Fallback>
          <p:sp>
            <p:nvSpPr>
              <p:cNvPr id="3" name="Content Placeholder 2">
                <a:extLst>
                  <a:ext uri="{FF2B5EF4-FFF2-40B4-BE49-F238E27FC236}">
                    <a16:creationId xmlns:a16="http://schemas.microsoft.com/office/drawing/2014/main" id="{5E433A7D-53BA-FB94-0E1E-DDDA5E3B25F9}"/>
                  </a:ext>
                </a:extLst>
              </p:cNvPr>
              <p:cNvSpPr>
                <a:spLocks noGrp="1" noRot="1" noChangeAspect="1" noMove="1" noResize="1" noEditPoints="1" noAdjustHandles="1" noChangeArrowheads="1" noChangeShapeType="1" noTextEdit="1"/>
              </p:cNvSpPr>
              <p:nvPr>
                <p:ph idx="1"/>
              </p:nvPr>
            </p:nvSpPr>
            <p:spPr>
              <a:xfrm>
                <a:off x="762000" y="1733550"/>
                <a:ext cx="10591800" cy="4443413"/>
              </a:xfrm>
              <a:blipFill>
                <a:blip r:embed="rId3"/>
                <a:stretch>
                  <a:fillRect l="-1726" t="-2058"/>
                </a:stretch>
              </a:blipFill>
            </p:spPr>
            <p:txBody>
              <a:bodyPr/>
              <a:lstStyle/>
              <a:p>
                <a:r>
                  <a:rPr lang="en-US">
                    <a:noFill/>
                  </a:rPr>
                  <a:t> </a:t>
                </a:r>
              </a:p>
            </p:txBody>
          </p:sp>
        </mc:Fallback>
      </mc:AlternateContent>
    </p:spTree>
    <p:extLst>
      <p:ext uri="{BB962C8B-B14F-4D97-AF65-F5344CB8AC3E}">
        <p14:creationId xmlns:p14="http://schemas.microsoft.com/office/powerpoint/2010/main" val="14540103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object 17"/>
          <p:cNvSpPr txBox="1"/>
          <p:nvPr/>
        </p:nvSpPr>
        <p:spPr>
          <a:xfrm>
            <a:off x="762000" y="5902960"/>
            <a:ext cx="2819400" cy="412934"/>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tab pos="3081020" algn="l"/>
              </a:tabLst>
              <a:defRPr/>
            </a:pPr>
            <a:r>
              <a:rPr kumimoji="0" sz="2600" b="0" i="0" u="none" strike="noStrike" kern="0" cap="none" spc="0" normalizeH="0" baseline="0" noProof="0" dirty="0">
                <a:ln>
                  <a:noFill/>
                </a:ln>
                <a:solidFill>
                  <a:sysClr val="windowText" lastClr="000000"/>
                </a:solidFill>
                <a:effectLst/>
                <a:uLnTx/>
                <a:uFillTx/>
                <a:latin typeface="Calibri"/>
                <a:cs typeface="Calibri"/>
              </a:rPr>
              <a:t>For</a:t>
            </a:r>
            <a:r>
              <a:rPr kumimoji="0" sz="2600" b="0" i="0" u="none" strike="noStrike" kern="0" cap="none" spc="-45" normalizeH="0" baseline="0" noProof="0" dirty="0">
                <a:ln>
                  <a:noFill/>
                </a:ln>
                <a:solidFill>
                  <a:sysClr val="windowText" lastClr="000000"/>
                </a:solidFill>
                <a:effectLst/>
                <a:uLnTx/>
                <a:uFillTx/>
                <a:latin typeface="Calibri"/>
                <a:cs typeface="Calibri"/>
              </a:rPr>
              <a:t> </a:t>
            </a:r>
            <a:r>
              <a:rPr kumimoji="0" sz="2600" b="0" i="0" u="none" strike="noStrike" kern="0" cap="none" spc="0" normalizeH="0" baseline="0" noProof="0" dirty="0">
                <a:ln>
                  <a:noFill/>
                </a:ln>
                <a:solidFill>
                  <a:sysClr val="windowText" lastClr="000000"/>
                </a:solidFill>
                <a:effectLst/>
                <a:uLnTx/>
                <a:uFillTx/>
                <a:latin typeface="Calibri"/>
                <a:cs typeface="Calibri"/>
              </a:rPr>
              <a:t>ith</a:t>
            </a:r>
            <a:r>
              <a:rPr kumimoji="0" sz="2600" b="0" i="0" u="none" strike="noStrike" kern="0" cap="none" spc="-35" normalizeH="0" baseline="0" noProof="0" dirty="0">
                <a:ln>
                  <a:noFill/>
                </a:ln>
                <a:solidFill>
                  <a:sysClr val="windowText" lastClr="000000"/>
                </a:solidFill>
                <a:effectLst/>
                <a:uLnTx/>
                <a:uFillTx/>
                <a:latin typeface="Calibri"/>
                <a:cs typeface="Calibri"/>
              </a:rPr>
              <a:t> </a:t>
            </a:r>
            <a:r>
              <a:rPr kumimoji="0" sz="2600" b="0" i="0" u="none" strike="noStrike" kern="0" cap="none" spc="0" normalizeH="0" baseline="0" noProof="0" dirty="0">
                <a:ln>
                  <a:noFill/>
                </a:ln>
                <a:solidFill>
                  <a:sysClr val="windowText" lastClr="000000"/>
                </a:solidFill>
                <a:effectLst/>
                <a:uLnTx/>
                <a:uFillTx/>
                <a:latin typeface="Calibri"/>
                <a:cs typeface="Calibri"/>
              </a:rPr>
              <a:t>observation,</a:t>
            </a:r>
            <a:r>
              <a:rPr kumimoji="0" sz="2600" b="0" i="0" u="none" strike="noStrike" kern="0" cap="none" spc="-35" normalizeH="0" baseline="0" noProof="0" dirty="0">
                <a:ln>
                  <a:noFill/>
                </a:ln>
                <a:solidFill>
                  <a:sysClr val="windowText" lastClr="000000"/>
                </a:solidFill>
                <a:effectLst/>
                <a:uLnTx/>
                <a:uFillTx/>
                <a:latin typeface="Calibri"/>
                <a:cs typeface="Calibri"/>
              </a:rPr>
              <a:t> </a:t>
            </a:r>
            <a:endParaRPr kumimoji="0" sz="2600" b="0" i="0" u="none" strike="noStrike" kern="0" cap="none" spc="0" normalizeH="0" baseline="0" noProof="0" dirty="0">
              <a:ln>
                <a:noFill/>
              </a:ln>
              <a:solidFill>
                <a:sysClr val="windowText" lastClr="000000"/>
              </a:solidFill>
              <a:effectLst/>
              <a:uLnTx/>
              <a:uFillTx/>
              <a:latin typeface="Cambria Math"/>
              <a:cs typeface="Cambria Math"/>
            </a:endParaRPr>
          </a:p>
        </p:txBody>
      </p:sp>
      <p:sp>
        <p:nvSpPr>
          <p:cNvPr id="21" name="object 21"/>
          <p:cNvSpPr txBox="1">
            <a:spLocks noGrp="1"/>
          </p:cNvSpPr>
          <p:nvPr>
            <p:ph type="title"/>
          </p:nvPr>
        </p:nvSpPr>
        <p:spPr>
          <a:prstGeom prst="rect">
            <a:avLst/>
          </a:prstGeom>
        </p:spPr>
        <p:txBody>
          <a:bodyPr vert="horz" wrap="square" lIns="0" tIns="314452" rIns="0" bIns="0" rtlCol="0">
            <a:spAutoFit/>
          </a:bodyPr>
          <a:lstStyle/>
          <a:p>
            <a:pPr marL="12700">
              <a:lnSpc>
                <a:spcPct val="100000"/>
              </a:lnSpc>
              <a:spcBef>
                <a:spcPts val="100"/>
              </a:spcBef>
            </a:pPr>
            <a:r>
              <a:rPr dirty="0"/>
              <a:t>Logit</a:t>
            </a:r>
            <a:r>
              <a:rPr spc="-5" dirty="0"/>
              <a:t> </a:t>
            </a:r>
            <a:r>
              <a:rPr dirty="0"/>
              <a:t>Link</a:t>
            </a:r>
            <a:r>
              <a:rPr spc="-5" dirty="0"/>
              <a:t> </a:t>
            </a:r>
            <a:r>
              <a:rPr spc="-10" dirty="0"/>
              <a:t>Function</a:t>
            </a:r>
          </a:p>
        </p:txBody>
      </p:sp>
      <p:pic>
        <p:nvPicPr>
          <p:cNvPr id="24" name="Picture 23">
            <a:extLst>
              <a:ext uri="{FF2B5EF4-FFF2-40B4-BE49-F238E27FC236}">
                <a16:creationId xmlns:a16="http://schemas.microsoft.com/office/drawing/2014/main" id="{B31A0A9B-A1C6-1D6A-C1AB-255285C5FC20}"/>
              </a:ext>
            </a:extLst>
          </p:cNvPr>
          <p:cNvPicPr>
            <a:picLocks noChangeAspect="1"/>
          </p:cNvPicPr>
          <p:nvPr/>
        </p:nvPicPr>
        <p:blipFill>
          <a:blip r:embed="rId2"/>
          <a:stretch>
            <a:fillRect/>
          </a:stretch>
        </p:blipFill>
        <p:spPr>
          <a:xfrm>
            <a:off x="762000" y="1705113"/>
            <a:ext cx="7696200" cy="3553317"/>
          </a:xfrm>
          <a:prstGeom prst="rect">
            <a:avLst/>
          </a:prstGeom>
        </p:spPr>
      </p:pic>
      <p:pic>
        <p:nvPicPr>
          <p:cNvPr id="26" name="Picture 25">
            <a:extLst>
              <a:ext uri="{FF2B5EF4-FFF2-40B4-BE49-F238E27FC236}">
                <a16:creationId xmlns:a16="http://schemas.microsoft.com/office/drawing/2014/main" id="{CEF6FA06-96BF-DCD6-532C-39251BA5F2B0}"/>
              </a:ext>
            </a:extLst>
          </p:cNvPr>
          <p:cNvPicPr>
            <a:picLocks noChangeAspect="1"/>
          </p:cNvPicPr>
          <p:nvPr/>
        </p:nvPicPr>
        <p:blipFill>
          <a:blip r:embed="rId3"/>
          <a:stretch>
            <a:fillRect/>
          </a:stretch>
        </p:blipFill>
        <p:spPr>
          <a:xfrm>
            <a:off x="3962400" y="5701538"/>
            <a:ext cx="4495800" cy="1004062"/>
          </a:xfrm>
          <a:prstGeom prst="rect">
            <a:avLst/>
          </a:prstGeom>
        </p:spPr>
      </p:pic>
      <p:sp>
        <p:nvSpPr>
          <p:cNvPr id="28" name="TextBox 27">
            <a:extLst>
              <a:ext uri="{FF2B5EF4-FFF2-40B4-BE49-F238E27FC236}">
                <a16:creationId xmlns:a16="http://schemas.microsoft.com/office/drawing/2014/main" id="{DCAD3F4A-32E1-84E6-67D2-23A89F3410B0}"/>
              </a:ext>
            </a:extLst>
          </p:cNvPr>
          <p:cNvSpPr txBox="1"/>
          <p:nvPr/>
        </p:nvSpPr>
        <p:spPr>
          <a:xfrm>
            <a:off x="8915400" y="1783140"/>
            <a:ext cx="3124200" cy="1200329"/>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1" u="none" strike="noStrike" kern="0" cap="none" spc="0" normalizeH="0" baseline="0" noProof="0" dirty="0">
                <a:ln>
                  <a:noFill/>
                </a:ln>
                <a:solidFill>
                  <a:srgbClr val="1F497D">
                    <a:lumMod val="60000"/>
                    <a:lumOff val="40000"/>
                  </a:srgbClr>
                </a:solidFill>
                <a:effectLst/>
                <a:uLnTx/>
                <a:uFillTx/>
                <a:latin typeface="source-serif-pro"/>
              </a:rPr>
              <a:t>logit(p)</a:t>
            </a:r>
            <a:r>
              <a:rPr kumimoji="0" lang="en-US" sz="2400" b="1" i="0" u="none" strike="noStrike" kern="0" cap="none" spc="0" normalizeH="0" baseline="0" noProof="0" dirty="0">
                <a:ln>
                  <a:noFill/>
                </a:ln>
                <a:solidFill>
                  <a:srgbClr val="1F497D">
                    <a:lumMod val="60000"/>
                    <a:lumOff val="40000"/>
                  </a:srgbClr>
                </a:solidFill>
                <a:effectLst/>
                <a:uLnTx/>
                <a:uFillTx/>
                <a:latin typeface="source-serif-pro"/>
              </a:rPr>
              <a:t> is just a shortcut for </a:t>
            </a:r>
            <a:r>
              <a:rPr kumimoji="0" lang="en-US" sz="2400" b="1" i="1" u="none" strike="noStrike" kern="0" cap="none" spc="0" normalizeH="0" baseline="0" noProof="0" dirty="0">
                <a:ln>
                  <a:noFill/>
                </a:ln>
                <a:solidFill>
                  <a:srgbClr val="1F497D">
                    <a:lumMod val="60000"/>
                    <a:lumOff val="40000"/>
                  </a:srgbClr>
                </a:solidFill>
                <a:effectLst/>
                <a:uLnTx/>
                <a:uFillTx/>
                <a:latin typeface="source-serif-pro"/>
              </a:rPr>
              <a:t>log(p/1-p)</a:t>
            </a:r>
            <a:r>
              <a:rPr kumimoji="0" lang="en-US" sz="2400" b="1" i="0" u="none" strike="noStrike" kern="0" cap="none" spc="0" normalizeH="0" baseline="0" noProof="0" dirty="0">
                <a:ln>
                  <a:noFill/>
                </a:ln>
                <a:solidFill>
                  <a:srgbClr val="1F497D">
                    <a:lumMod val="60000"/>
                    <a:lumOff val="40000"/>
                  </a:srgbClr>
                </a:solidFill>
                <a:effectLst/>
                <a:uLnTx/>
                <a:uFillTx/>
                <a:latin typeface="source-serif-pro"/>
              </a:rPr>
              <a:t>, where </a:t>
            </a:r>
            <a:r>
              <a:rPr kumimoji="0" lang="en-US" sz="2400" b="1" i="1" u="none" strike="noStrike" kern="0" cap="none" spc="0" normalizeH="0" baseline="0" noProof="0" dirty="0">
                <a:ln>
                  <a:noFill/>
                </a:ln>
                <a:solidFill>
                  <a:srgbClr val="1F497D">
                    <a:lumMod val="60000"/>
                    <a:lumOff val="40000"/>
                  </a:srgbClr>
                </a:solidFill>
                <a:effectLst/>
                <a:uLnTx/>
                <a:uFillTx/>
                <a:latin typeface="source-serif-pro"/>
              </a:rPr>
              <a:t>p = P{Y = 1}</a:t>
            </a:r>
            <a:endParaRPr kumimoji="0" lang="en-US" sz="2400" b="1" i="0" u="none" strike="noStrike" kern="0" cap="none" spc="0" normalizeH="0" baseline="0" noProof="0" dirty="0">
              <a:ln>
                <a:noFill/>
              </a:ln>
              <a:solidFill>
                <a:srgbClr val="1F497D">
                  <a:lumMod val="60000"/>
                  <a:lumOff val="40000"/>
                </a:srgbClr>
              </a:solidFill>
              <a:effectLst/>
              <a:uLnTx/>
              <a:uFillTx/>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152400"/>
            <a:ext cx="10358120" cy="1293495"/>
          </a:xfrm>
          <a:prstGeom prst="rect">
            <a:avLst/>
          </a:prstGeom>
        </p:spPr>
        <p:txBody>
          <a:bodyPr vert="horz" wrap="square" lIns="0" tIns="314452" rIns="0" bIns="0" rtlCol="0">
            <a:spAutoFit/>
          </a:bodyPr>
          <a:lstStyle/>
          <a:p>
            <a:pPr marL="12700">
              <a:lnSpc>
                <a:spcPct val="100000"/>
              </a:lnSpc>
              <a:spcBef>
                <a:spcPts val="100"/>
              </a:spcBef>
            </a:pPr>
            <a:r>
              <a:rPr dirty="0"/>
              <a:t>Logit</a:t>
            </a:r>
            <a:r>
              <a:rPr spc="-5" dirty="0"/>
              <a:t> </a:t>
            </a:r>
            <a:r>
              <a:rPr dirty="0"/>
              <a:t>Link</a:t>
            </a:r>
            <a:r>
              <a:rPr spc="-5" dirty="0"/>
              <a:t> </a:t>
            </a:r>
            <a:r>
              <a:rPr spc="-10" dirty="0"/>
              <a:t>Function</a:t>
            </a:r>
          </a:p>
        </p:txBody>
      </p:sp>
      <p:sp>
        <p:nvSpPr>
          <p:cNvPr id="3" name="object 3"/>
          <p:cNvSpPr txBox="1"/>
          <p:nvPr/>
        </p:nvSpPr>
        <p:spPr>
          <a:xfrm>
            <a:off x="916939" y="1605280"/>
            <a:ext cx="4814570" cy="452120"/>
          </a:xfrm>
          <a:prstGeom prst="rect">
            <a:avLst/>
          </a:prstGeom>
        </p:spPr>
        <p:txBody>
          <a:bodyPr vert="horz" wrap="square" lIns="0" tIns="12700" rIns="0" bIns="0" rtlCol="0">
            <a:spAutoFit/>
          </a:bodyPr>
          <a:lstStyle/>
          <a:p>
            <a:pPr marL="241300" marR="0" lvl="0" indent="-228600" defTabSz="914400" eaLnBrk="1" fontAlgn="auto" latinLnBrk="0" hangingPunct="1">
              <a:lnSpc>
                <a:spcPct val="100000"/>
              </a:lnSpc>
              <a:spcBef>
                <a:spcPts val="100"/>
              </a:spcBef>
              <a:spcAft>
                <a:spcPts val="0"/>
              </a:spcAft>
              <a:buClrTx/>
              <a:buSzTx/>
              <a:buFont typeface="Arial"/>
              <a:buChar char="•"/>
              <a:tabLst>
                <a:tab pos="241300" algn="l"/>
              </a:tabLst>
              <a:defRPr/>
            </a:pPr>
            <a:r>
              <a:rPr kumimoji="0" sz="2800" b="0" i="0" u="none" strike="noStrike" kern="0" cap="none" spc="0" normalizeH="0" baseline="0" noProof="0" dirty="0">
                <a:ln>
                  <a:noFill/>
                </a:ln>
                <a:solidFill>
                  <a:sysClr val="windowText" lastClr="000000"/>
                </a:solidFill>
                <a:effectLst/>
                <a:uLnTx/>
                <a:uFillTx/>
                <a:latin typeface="Calibri"/>
                <a:cs typeface="Calibri"/>
              </a:rPr>
              <a:t>Comparing</a:t>
            </a:r>
            <a:r>
              <a:rPr kumimoji="0" sz="2800" b="0" i="0" u="none" strike="noStrike" kern="0" cap="none" spc="-2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LP and Logit</a:t>
            </a:r>
            <a:r>
              <a:rPr kumimoji="0" sz="2800" b="0" i="0" u="none" strike="noStrike" kern="0" cap="none" spc="-5" normalizeH="0" baseline="0" noProof="0" dirty="0">
                <a:ln>
                  <a:noFill/>
                </a:ln>
                <a:solidFill>
                  <a:sysClr val="windowText" lastClr="000000"/>
                </a:solidFill>
                <a:effectLst/>
                <a:uLnTx/>
                <a:uFillTx/>
                <a:latin typeface="Calibri"/>
                <a:cs typeface="Calibri"/>
              </a:rPr>
              <a:t> </a:t>
            </a:r>
            <a:r>
              <a:rPr kumimoji="0" sz="2800" b="0" i="0" u="none" strike="noStrike" kern="0" cap="none" spc="-10" normalizeH="0" baseline="0" noProof="0" dirty="0">
                <a:ln>
                  <a:noFill/>
                </a:ln>
                <a:solidFill>
                  <a:sysClr val="windowText" lastClr="000000"/>
                </a:solidFill>
                <a:effectLst/>
                <a:uLnTx/>
                <a:uFillTx/>
                <a:latin typeface="Calibri"/>
                <a:cs typeface="Calibri"/>
              </a:rPr>
              <a:t>Models</a:t>
            </a:r>
            <a:endParaRPr kumimoji="0" sz="2800" b="0" i="0" u="none" strike="noStrike" kern="0" cap="none" spc="0" normalizeH="0" baseline="0" noProof="0" dirty="0">
              <a:ln>
                <a:noFill/>
              </a:ln>
              <a:solidFill>
                <a:sysClr val="windowText" lastClr="000000"/>
              </a:solidFill>
              <a:effectLst/>
              <a:uLnTx/>
              <a:uFillTx/>
              <a:latin typeface="Calibri"/>
              <a:cs typeface="Calibri"/>
            </a:endParaRPr>
          </a:p>
        </p:txBody>
      </p:sp>
      <p:pic>
        <p:nvPicPr>
          <p:cNvPr id="17" name="Picture 16">
            <a:extLst>
              <a:ext uri="{FF2B5EF4-FFF2-40B4-BE49-F238E27FC236}">
                <a16:creationId xmlns:a16="http://schemas.microsoft.com/office/drawing/2014/main" id="{907EB7B5-6D78-62A9-0029-DBE8262DBC84}"/>
              </a:ext>
            </a:extLst>
          </p:cNvPr>
          <p:cNvPicPr>
            <a:picLocks noChangeAspect="1"/>
          </p:cNvPicPr>
          <p:nvPr/>
        </p:nvPicPr>
        <p:blipFill>
          <a:blip r:embed="rId2"/>
          <a:stretch>
            <a:fillRect/>
          </a:stretch>
        </p:blipFill>
        <p:spPr>
          <a:xfrm>
            <a:off x="935439" y="2407831"/>
            <a:ext cx="9580161" cy="435905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4452" rIns="0" bIns="0" rtlCol="0">
            <a:spAutoFit/>
          </a:bodyPr>
          <a:lstStyle/>
          <a:p>
            <a:pPr marL="12700">
              <a:lnSpc>
                <a:spcPct val="100000"/>
              </a:lnSpc>
              <a:spcBef>
                <a:spcPts val="100"/>
              </a:spcBef>
            </a:pPr>
            <a:r>
              <a:rPr spc="-20" dirty="0"/>
              <a:t>Odds</a:t>
            </a:r>
          </a:p>
        </p:txBody>
      </p:sp>
      <p:sp>
        <p:nvSpPr>
          <p:cNvPr id="3" name="object 3"/>
          <p:cNvSpPr txBox="1"/>
          <p:nvPr/>
        </p:nvSpPr>
        <p:spPr>
          <a:xfrm>
            <a:off x="916939" y="1524000"/>
            <a:ext cx="4645661" cy="443711"/>
          </a:xfrm>
          <a:prstGeom prst="rect">
            <a:avLst/>
          </a:prstGeom>
        </p:spPr>
        <p:txBody>
          <a:bodyPr vert="horz" wrap="square" lIns="0" tIns="12700" rIns="0" bIns="0" rtlCol="0">
            <a:spAutoFit/>
          </a:bodyPr>
          <a:lstStyle/>
          <a:p>
            <a:pPr marL="241300" marR="0" lvl="0" indent="-228600" defTabSz="914400" eaLnBrk="1" fontAlgn="auto" latinLnBrk="0" hangingPunct="1">
              <a:lnSpc>
                <a:spcPct val="100000"/>
              </a:lnSpc>
              <a:spcBef>
                <a:spcPts val="100"/>
              </a:spcBef>
              <a:spcAft>
                <a:spcPts val="0"/>
              </a:spcAft>
              <a:buClrTx/>
              <a:buSzTx/>
              <a:buFont typeface="Arial"/>
              <a:buChar char="•"/>
              <a:tabLst>
                <a:tab pos="241300" algn="l"/>
              </a:tabLst>
              <a:defRPr/>
            </a:pPr>
            <a:r>
              <a:rPr kumimoji="0" sz="2800" b="0" i="0" u="none" strike="noStrike" kern="0" cap="none" spc="0" normalizeH="0" baseline="0" noProof="0" dirty="0">
                <a:ln>
                  <a:noFill/>
                </a:ln>
                <a:solidFill>
                  <a:sysClr val="windowText" lastClr="000000"/>
                </a:solidFill>
                <a:effectLst/>
                <a:uLnTx/>
                <a:uFillTx/>
                <a:latin typeface="Calibri"/>
                <a:cs typeface="Calibri"/>
              </a:rPr>
              <a:t>The</a:t>
            </a:r>
            <a:r>
              <a:rPr kumimoji="0" sz="2800" b="0" i="0" u="none" strike="noStrike" kern="0" cap="none" spc="-3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odds</a:t>
            </a:r>
            <a:r>
              <a:rPr kumimoji="0" sz="2800" b="0" i="0" u="none" strike="noStrike" kern="0" cap="none" spc="-1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of</a:t>
            </a:r>
            <a:r>
              <a:rPr kumimoji="0" sz="2800" b="0" i="0" u="none" strike="noStrike" kern="0" cap="none" spc="-3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an</a:t>
            </a:r>
            <a:r>
              <a:rPr kumimoji="0" sz="2800" b="0" i="0" u="none" strike="noStrike" kern="0" cap="none" spc="-1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event</a:t>
            </a:r>
            <a:r>
              <a:rPr kumimoji="0" sz="2800" b="0" i="0" u="none" strike="noStrike" kern="0" cap="none" spc="-20" normalizeH="0" baseline="0" noProof="0" dirty="0">
                <a:ln>
                  <a:noFill/>
                </a:ln>
                <a:solidFill>
                  <a:sysClr val="windowText" lastClr="000000"/>
                </a:solidFill>
                <a:effectLst/>
                <a:uLnTx/>
                <a:uFillTx/>
                <a:latin typeface="Calibri"/>
                <a:cs typeface="Calibri"/>
              </a:rPr>
              <a:t> </a:t>
            </a:r>
            <a:r>
              <a:rPr kumimoji="0" sz="2800" b="0" i="0" u="none" strike="noStrike" kern="0" cap="none" spc="-25" normalizeH="0" baseline="0" noProof="0" dirty="0">
                <a:ln>
                  <a:noFill/>
                </a:ln>
                <a:solidFill>
                  <a:sysClr val="windowText" lastClr="000000"/>
                </a:solidFill>
                <a:effectLst/>
                <a:uLnTx/>
                <a:uFillTx/>
                <a:latin typeface="Calibri"/>
                <a:cs typeface="Calibri"/>
              </a:rPr>
              <a:t>is</a:t>
            </a:r>
            <a:endParaRPr kumimoji="0" sz="2800" b="0" i="0" u="none" strike="noStrike" kern="0" cap="none" spc="0" normalizeH="0" baseline="0" noProof="0" dirty="0">
              <a:ln>
                <a:noFill/>
              </a:ln>
              <a:solidFill>
                <a:sysClr val="windowText" lastClr="000000"/>
              </a:solidFill>
              <a:effectLst/>
              <a:uLnTx/>
              <a:uFillTx/>
              <a:latin typeface="Calibri"/>
              <a:cs typeface="Calibri"/>
            </a:endParaRPr>
          </a:p>
        </p:txBody>
      </p:sp>
      <p:sp>
        <p:nvSpPr>
          <p:cNvPr id="7" name="object 7"/>
          <p:cNvSpPr txBox="1"/>
          <p:nvPr/>
        </p:nvSpPr>
        <p:spPr>
          <a:xfrm>
            <a:off x="916939" y="3434080"/>
            <a:ext cx="8648700" cy="452120"/>
          </a:xfrm>
          <a:prstGeom prst="rect">
            <a:avLst/>
          </a:prstGeom>
        </p:spPr>
        <p:txBody>
          <a:bodyPr vert="horz" wrap="square" lIns="0" tIns="12700" rIns="0" bIns="0" rtlCol="0">
            <a:spAutoFit/>
          </a:bodyPr>
          <a:lstStyle/>
          <a:p>
            <a:pPr marL="241300" marR="0" lvl="0" indent="-228600" defTabSz="914400" eaLnBrk="1" fontAlgn="auto" latinLnBrk="0" hangingPunct="1">
              <a:lnSpc>
                <a:spcPct val="100000"/>
              </a:lnSpc>
              <a:spcBef>
                <a:spcPts val="100"/>
              </a:spcBef>
              <a:spcAft>
                <a:spcPts val="0"/>
              </a:spcAft>
              <a:buClrTx/>
              <a:buSzTx/>
              <a:buFont typeface="Arial"/>
              <a:buChar char="•"/>
              <a:tabLst>
                <a:tab pos="241300" algn="l"/>
              </a:tabLst>
              <a:defRPr/>
            </a:pPr>
            <a:r>
              <a:rPr kumimoji="0" sz="2800" b="0" i="0" u="none" strike="noStrike" kern="0" cap="none" spc="0" normalizeH="0" baseline="0" noProof="0" dirty="0">
                <a:ln>
                  <a:noFill/>
                </a:ln>
                <a:solidFill>
                  <a:sysClr val="windowText" lastClr="000000"/>
                </a:solidFill>
                <a:effectLst/>
                <a:uLnTx/>
                <a:uFillTx/>
                <a:latin typeface="Calibri"/>
                <a:cs typeface="Calibri"/>
              </a:rPr>
              <a:t>Given</a:t>
            </a:r>
            <a:r>
              <a:rPr kumimoji="0" sz="2800" b="0" i="0" u="none" strike="noStrike" kern="0" cap="none" spc="-3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the</a:t>
            </a:r>
            <a:r>
              <a:rPr kumimoji="0" sz="2800" b="0" i="0" u="none" strike="noStrike" kern="0" cap="none" spc="-2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odds,</a:t>
            </a:r>
            <a:r>
              <a:rPr kumimoji="0" sz="2800" b="0" i="0" u="none" strike="noStrike" kern="0" cap="none" spc="-2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the</a:t>
            </a:r>
            <a:r>
              <a:rPr kumimoji="0" sz="2800" b="0" i="0" u="none" strike="noStrike" kern="0" cap="none" spc="-2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probability</a:t>
            </a:r>
            <a:r>
              <a:rPr kumimoji="0" sz="2800" b="0" i="0" u="none" strike="noStrike" kern="0" cap="none" spc="-2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of</a:t>
            </a:r>
            <a:r>
              <a:rPr kumimoji="0" sz="2800" b="0" i="0" u="none" strike="noStrike" kern="0" cap="none" spc="-2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the</a:t>
            </a:r>
            <a:r>
              <a:rPr kumimoji="0" sz="2800" b="0" i="0" u="none" strike="noStrike" kern="0" cap="none" spc="-2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event,</a:t>
            </a:r>
            <a:r>
              <a:rPr kumimoji="0" sz="2800" b="0" i="0" u="none" strike="noStrike" kern="0" cap="none" spc="-2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e.g.,</a:t>
            </a:r>
            <a:r>
              <a:rPr kumimoji="0" sz="2800" b="0" i="0" u="none" strike="noStrike" kern="0" cap="none" spc="-20" normalizeH="0" baseline="0" noProof="0" dirty="0">
                <a:ln>
                  <a:noFill/>
                </a:ln>
                <a:solidFill>
                  <a:sysClr val="windowText" lastClr="000000"/>
                </a:solidFill>
                <a:effectLst/>
                <a:uLnTx/>
                <a:uFillTx/>
                <a:latin typeface="Calibri"/>
                <a:cs typeface="Calibri"/>
              </a:rPr>
              <a:t> </a:t>
            </a:r>
            <a:r>
              <a:rPr kumimoji="0" sz="2800" b="0" i="1" u="none" strike="noStrike" kern="0" cap="none" spc="0" normalizeH="0" baseline="0" noProof="0" dirty="0">
                <a:ln>
                  <a:noFill/>
                </a:ln>
                <a:solidFill>
                  <a:sysClr val="windowText" lastClr="000000"/>
                </a:solidFill>
                <a:effectLst/>
                <a:uLnTx/>
                <a:uFillTx/>
                <a:latin typeface="Calibri"/>
                <a:cs typeface="Calibri"/>
              </a:rPr>
              <a:t>p(Y=1)</a:t>
            </a:r>
            <a:r>
              <a:rPr kumimoji="0" sz="2800" b="0" i="1" u="none" strike="noStrike" kern="0" cap="none" spc="-20" normalizeH="0" baseline="0" noProof="0" dirty="0">
                <a:ln>
                  <a:noFill/>
                </a:ln>
                <a:solidFill>
                  <a:sysClr val="windowText" lastClr="000000"/>
                </a:solidFill>
                <a:effectLst/>
                <a:uLnTx/>
                <a:uFillTx/>
                <a:latin typeface="Calibri"/>
                <a:cs typeface="Calibri"/>
              </a:rPr>
              <a:t> </a:t>
            </a:r>
            <a:r>
              <a:rPr kumimoji="0" sz="2800" b="0" i="0" u="none" strike="noStrike" kern="0" cap="none" spc="-25" normalizeH="0" baseline="0" noProof="0" dirty="0">
                <a:ln>
                  <a:noFill/>
                </a:ln>
                <a:solidFill>
                  <a:sysClr val="windowText" lastClr="000000"/>
                </a:solidFill>
                <a:effectLst/>
                <a:uLnTx/>
                <a:uFillTx/>
                <a:latin typeface="Calibri"/>
                <a:cs typeface="Calibri"/>
              </a:rPr>
              <a:t>is</a:t>
            </a:r>
            <a:endParaRPr kumimoji="0" sz="2800" b="0" i="0" u="none" strike="noStrike" kern="0" cap="none" spc="0" normalizeH="0" baseline="0" noProof="0" dirty="0">
              <a:ln>
                <a:noFill/>
              </a:ln>
              <a:solidFill>
                <a:sysClr val="windowText" lastClr="000000"/>
              </a:solidFill>
              <a:effectLst/>
              <a:uLnTx/>
              <a:uFillTx/>
              <a:latin typeface="Calibri"/>
              <a:cs typeface="Calibri"/>
            </a:endParaRPr>
          </a:p>
        </p:txBody>
      </p:sp>
      <p:sp>
        <p:nvSpPr>
          <p:cNvPr id="12" name="object 12"/>
          <p:cNvSpPr txBox="1"/>
          <p:nvPr/>
        </p:nvSpPr>
        <p:spPr>
          <a:xfrm>
            <a:off x="891539" y="5339080"/>
            <a:ext cx="7618095" cy="452120"/>
          </a:xfrm>
          <a:prstGeom prst="rect">
            <a:avLst/>
          </a:prstGeom>
        </p:spPr>
        <p:txBody>
          <a:bodyPr vert="horz" wrap="square" lIns="0" tIns="12700" rIns="0" bIns="0" rtlCol="0">
            <a:spAutoFit/>
          </a:bodyPr>
          <a:lstStyle/>
          <a:p>
            <a:pPr marL="266700" marR="0" lvl="0" indent="-228600" defTabSz="914400" eaLnBrk="1" fontAlgn="auto" latinLnBrk="0" hangingPunct="1">
              <a:lnSpc>
                <a:spcPct val="100000"/>
              </a:lnSpc>
              <a:spcBef>
                <a:spcPts val="100"/>
              </a:spcBef>
              <a:spcAft>
                <a:spcPts val="0"/>
              </a:spcAft>
              <a:buClrTx/>
              <a:buSzTx/>
              <a:buFont typeface="Arial"/>
              <a:buChar char="•"/>
              <a:tabLst>
                <a:tab pos="266700" algn="l"/>
              </a:tabLst>
              <a:defRPr/>
            </a:pPr>
            <a:r>
              <a:rPr kumimoji="0" sz="2800" b="0" i="0" u="none" strike="noStrike" kern="0" cap="none" spc="0" normalizeH="0" baseline="0" noProof="0" dirty="0">
                <a:ln>
                  <a:noFill/>
                </a:ln>
                <a:solidFill>
                  <a:sysClr val="windowText" lastClr="000000"/>
                </a:solidFill>
                <a:effectLst/>
                <a:uLnTx/>
                <a:uFillTx/>
                <a:latin typeface="Calibri"/>
                <a:cs typeface="Calibri"/>
              </a:rPr>
              <a:t>Odds</a:t>
            </a:r>
            <a:r>
              <a:rPr kumimoji="0" sz="2850" b="0" i="0" u="none" strike="noStrike" kern="0" cap="none" spc="0" normalizeH="0" baseline="-17543" noProof="0" dirty="0">
                <a:ln>
                  <a:noFill/>
                </a:ln>
                <a:solidFill>
                  <a:sysClr val="windowText" lastClr="000000"/>
                </a:solidFill>
                <a:effectLst/>
                <a:uLnTx/>
                <a:uFillTx/>
                <a:latin typeface="Calibri"/>
                <a:cs typeface="Calibri"/>
              </a:rPr>
              <a:t>1</a:t>
            </a:r>
            <a:r>
              <a:rPr kumimoji="0" sz="2800" b="0" i="0" u="none" strike="noStrike" kern="0" cap="none" spc="0" normalizeH="0" baseline="0" noProof="0" dirty="0">
                <a:ln>
                  <a:noFill/>
                </a:ln>
                <a:solidFill>
                  <a:sysClr val="windowText" lastClr="000000"/>
                </a:solidFill>
                <a:effectLst/>
                <a:uLnTx/>
                <a:uFillTx/>
                <a:latin typeface="Calibri"/>
                <a:cs typeface="Calibri"/>
              </a:rPr>
              <a:t>/Odds</a:t>
            </a:r>
            <a:r>
              <a:rPr kumimoji="0" sz="2850" b="0" i="0" u="none" strike="noStrike" kern="0" cap="none" spc="0" normalizeH="0" baseline="-17543" noProof="0" dirty="0">
                <a:ln>
                  <a:noFill/>
                </a:ln>
                <a:solidFill>
                  <a:sysClr val="windowText" lastClr="000000"/>
                </a:solidFill>
                <a:effectLst/>
                <a:uLnTx/>
                <a:uFillTx/>
                <a:latin typeface="Calibri"/>
                <a:cs typeface="Calibri"/>
              </a:rPr>
              <a:t>2</a:t>
            </a:r>
            <a:r>
              <a:rPr kumimoji="0" sz="2850" b="0" i="0" u="none" strike="noStrike" kern="0" cap="none" spc="232" normalizeH="0" baseline="-17543"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is</a:t>
            </a:r>
            <a:r>
              <a:rPr kumimoji="0" sz="2800" b="0" i="0" u="none" strike="noStrike" kern="0" cap="none" spc="-2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the</a:t>
            </a:r>
            <a:r>
              <a:rPr kumimoji="0" sz="2800" b="0" i="0" u="none" strike="noStrike" kern="0" cap="none" spc="-3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odds</a:t>
            </a:r>
            <a:r>
              <a:rPr kumimoji="0" sz="2800" b="0" i="0" u="none" strike="noStrike" kern="0" cap="none" spc="-2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ratio</a:t>
            </a:r>
            <a:r>
              <a:rPr kumimoji="0" sz="2800" b="0" i="0" u="none" strike="noStrike" kern="0" cap="none" spc="-3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comparing</a:t>
            </a:r>
            <a:r>
              <a:rPr kumimoji="0" sz="2800" b="0" i="0" u="none" strike="noStrike" kern="0" cap="none" spc="-3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two</a:t>
            </a:r>
            <a:r>
              <a:rPr kumimoji="0" sz="2800" b="0" i="0" u="none" strike="noStrike" kern="0" cap="none" spc="-25" normalizeH="0" baseline="0" noProof="0" dirty="0">
                <a:ln>
                  <a:noFill/>
                </a:ln>
                <a:solidFill>
                  <a:sysClr val="windowText" lastClr="000000"/>
                </a:solidFill>
                <a:effectLst/>
                <a:uLnTx/>
                <a:uFillTx/>
                <a:latin typeface="Calibri"/>
                <a:cs typeface="Calibri"/>
              </a:rPr>
              <a:t> </a:t>
            </a:r>
            <a:r>
              <a:rPr kumimoji="0" sz="2800" b="0" i="0" u="none" strike="noStrike" kern="0" cap="none" spc="-20" normalizeH="0" baseline="0" noProof="0" dirty="0">
                <a:ln>
                  <a:noFill/>
                </a:ln>
                <a:solidFill>
                  <a:sysClr val="windowText" lastClr="000000"/>
                </a:solidFill>
                <a:effectLst/>
                <a:uLnTx/>
                <a:uFillTx/>
                <a:latin typeface="Calibri"/>
                <a:cs typeface="Calibri"/>
              </a:rPr>
              <a:t>odds</a:t>
            </a:r>
            <a:endParaRPr kumimoji="0" sz="2800" b="0" i="0" u="none" strike="noStrike" kern="0" cap="none" spc="0" normalizeH="0" baseline="0" noProof="0" dirty="0">
              <a:ln>
                <a:noFill/>
              </a:ln>
              <a:solidFill>
                <a:sysClr val="windowText" lastClr="000000"/>
              </a:solidFill>
              <a:effectLst/>
              <a:uLnTx/>
              <a:uFillTx/>
              <a:latin typeface="Calibri"/>
              <a:cs typeface="Calibri"/>
            </a:endParaRPr>
          </a:p>
        </p:txBody>
      </p:sp>
      <p:pic>
        <p:nvPicPr>
          <p:cNvPr id="15" name="Picture 14">
            <a:extLst>
              <a:ext uri="{FF2B5EF4-FFF2-40B4-BE49-F238E27FC236}">
                <a16:creationId xmlns:a16="http://schemas.microsoft.com/office/drawing/2014/main" id="{AB56474C-7112-9DDF-187B-57BF7736B835}"/>
              </a:ext>
            </a:extLst>
          </p:cNvPr>
          <p:cNvPicPr>
            <a:picLocks noChangeAspect="1"/>
          </p:cNvPicPr>
          <p:nvPr/>
        </p:nvPicPr>
        <p:blipFill>
          <a:blip r:embed="rId2"/>
          <a:stretch>
            <a:fillRect/>
          </a:stretch>
        </p:blipFill>
        <p:spPr>
          <a:xfrm>
            <a:off x="2514593" y="4121107"/>
            <a:ext cx="2370025" cy="983065"/>
          </a:xfrm>
          <a:prstGeom prst="rect">
            <a:avLst/>
          </a:prstGeom>
        </p:spPr>
      </p:pic>
      <p:pic>
        <p:nvPicPr>
          <p:cNvPr id="17" name="Picture 16">
            <a:extLst>
              <a:ext uri="{FF2B5EF4-FFF2-40B4-BE49-F238E27FC236}">
                <a16:creationId xmlns:a16="http://schemas.microsoft.com/office/drawing/2014/main" id="{5E685EED-C58D-3782-919B-FCB8CB56BF01}"/>
              </a:ext>
            </a:extLst>
          </p:cNvPr>
          <p:cNvPicPr>
            <a:picLocks noChangeAspect="1"/>
          </p:cNvPicPr>
          <p:nvPr/>
        </p:nvPicPr>
        <p:blipFill>
          <a:blip r:embed="rId3"/>
          <a:stretch>
            <a:fillRect/>
          </a:stretch>
        </p:blipFill>
        <p:spPr>
          <a:xfrm>
            <a:off x="2590799" y="2185238"/>
            <a:ext cx="2217612" cy="88399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879BD-D38C-2E81-BC17-E57DB33CD8E7}"/>
              </a:ext>
            </a:extLst>
          </p:cNvPr>
          <p:cNvSpPr>
            <a:spLocks noGrp="1"/>
          </p:cNvSpPr>
          <p:nvPr>
            <p:ph type="title"/>
          </p:nvPr>
        </p:nvSpPr>
        <p:spPr>
          <a:xfrm>
            <a:off x="838200" y="365125"/>
            <a:ext cx="5257800" cy="1325563"/>
          </a:xfrm>
        </p:spPr>
        <p:txBody>
          <a:bodyPr/>
          <a:lstStyle/>
          <a:p>
            <a:r>
              <a:rPr lang="en-US" dirty="0"/>
              <a:t>Input/Output Features and relationships</a:t>
            </a:r>
          </a:p>
        </p:txBody>
      </p:sp>
      <p:sp>
        <p:nvSpPr>
          <p:cNvPr id="3" name="Content Placeholder 2">
            <a:extLst>
              <a:ext uri="{FF2B5EF4-FFF2-40B4-BE49-F238E27FC236}">
                <a16:creationId xmlns:a16="http://schemas.microsoft.com/office/drawing/2014/main" id="{EFFE2DD8-E247-5243-8264-BD9D4B203CBD}"/>
              </a:ext>
            </a:extLst>
          </p:cNvPr>
          <p:cNvSpPr>
            <a:spLocks noGrp="1"/>
          </p:cNvSpPr>
          <p:nvPr>
            <p:ph idx="1"/>
          </p:nvPr>
        </p:nvSpPr>
        <p:spPr>
          <a:xfrm>
            <a:off x="838200" y="1859491"/>
            <a:ext cx="5257800" cy="4667251"/>
          </a:xfrm>
        </p:spPr>
        <p:txBody>
          <a:bodyPr>
            <a:normAutofit/>
          </a:bodyPr>
          <a:lstStyle/>
          <a:p>
            <a:r>
              <a:rPr lang="en-US" dirty="0"/>
              <a:t>Determine if input and output are </a:t>
            </a:r>
            <a:r>
              <a:rPr lang="en-US" b="1" dirty="0"/>
              <a:t>correlated</a:t>
            </a:r>
            <a:r>
              <a:rPr lang="en-US" dirty="0"/>
              <a:t>. </a:t>
            </a:r>
          </a:p>
          <a:p>
            <a:r>
              <a:rPr lang="en-US" dirty="0"/>
              <a:t>Use regression analysis to make </a:t>
            </a:r>
            <a:r>
              <a:rPr lang="en-US" b="1" dirty="0"/>
              <a:t>predictions</a:t>
            </a:r>
            <a:r>
              <a:rPr lang="en-US" dirty="0"/>
              <a:t> for the output for given values of input. </a:t>
            </a:r>
          </a:p>
          <a:p>
            <a:r>
              <a:rPr lang="en-US" dirty="0"/>
              <a:t>Use various </a:t>
            </a:r>
            <a:r>
              <a:rPr lang="en-US" b="1" dirty="0"/>
              <a:t>goodness-of-fit measures </a:t>
            </a:r>
            <a:r>
              <a:rPr lang="en-US" dirty="0"/>
              <a:t>to determine the regression model that best fits the data. </a:t>
            </a:r>
          </a:p>
        </p:txBody>
      </p:sp>
      <p:pic>
        <p:nvPicPr>
          <p:cNvPr id="1026" name="Picture 2" descr="scatterplot">
            <a:extLst>
              <a:ext uri="{FF2B5EF4-FFF2-40B4-BE49-F238E27FC236}">
                <a16:creationId xmlns:a16="http://schemas.microsoft.com/office/drawing/2014/main" id="{5A414637-2225-7604-D8EA-8161DE7D73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2154" y="146755"/>
            <a:ext cx="5509846" cy="665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1476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152400"/>
            <a:ext cx="10358120" cy="933076"/>
          </a:xfrm>
          <a:prstGeom prst="rect">
            <a:avLst/>
          </a:prstGeom>
        </p:spPr>
        <p:txBody>
          <a:bodyPr vert="horz" wrap="square" lIns="0" tIns="314452" rIns="0" bIns="0" rtlCol="0">
            <a:spAutoFit/>
          </a:bodyPr>
          <a:lstStyle/>
          <a:p>
            <a:pPr marL="12700">
              <a:lnSpc>
                <a:spcPct val="100000"/>
              </a:lnSpc>
              <a:spcBef>
                <a:spcPts val="100"/>
              </a:spcBef>
            </a:pPr>
            <a:r>
              <a:rPr sz="4000" spc="-20" dirty="0"/>
              <a:t>Odds</a:t>
            </a:r>
          </a:p>
        </p:txBody>
      </p:sp>
      <p:sp>
        <p:nvSpPr>
          <p:cNvPr id="3" name="object 3"/>
          <p:cNvSpPr txBox="1"/>
          <p:nvPr/>
        </p:nvSpPr>
        <p:spPr>
          <a:xfrm>
            <a:off x="916939" y="1219200"/>
            <a:ext cx="10310495" cy="1214120"/>
          </a:xfrm>
          <a:prstGeom prst="rect">
            <a:avLst/>
          </a:prstGeom>
        </p:spPr>
        <p:txBody>
          <a:bodyPr vert="horz" wrap="square" lIns="0" tIns="63500" rIns="0" bIns="0" rtlCol="0">
            <a:spAutoFit/>
          </a:bodyPr>
          <a:lstStyle/>
          <a:p>
            <a:pPr marL="241300" marR="5080" lvl="0" indent="-228600" defTabSz="914400" eaLnBrk="1" fontAlgn="auto" latinLnBrk="0" hangingPunct="1">
              <a:lnSpc>
                <a:spcPts val="3000"/>
              </a:lnSpc>
              <a:spcBef>
                <a:spcPts val="500"/>
              </a:spcBef>
              <a:spcAft>
                <a:spcPts val="0"/>
              </a:spcAft>
              <a:buClrTx/>
              <a:buSzTx/>
              <a:buFont typeface="Arial"/>
              <a:buChar char="•"/>
              <a:tabLst>
                <a:tab pos="241300" algn="l"/>
                <a:tab pos="2628900" algn="l"/>
                <a:tab pos="4449445" algn="l"/>
              </a:tabLst>
              <a:defRPr/>
            </a:pPr>
            <a:r>
              <a:rPr kumimoji="0" sz="2800" b="0" i="0" u="none" strike="noStrike" kern="0" cap="none" spc="0" normalizeH="0" baseline="0" noProof="0" dirty="0">
                <a:ln>
                  <a:noFill/>
                </a:ln>
                <a:solidFill>
                  <a:sysClr val="windowText" lastClr="000000"/>
                </a:solidFill>
                <a:effectLst/>
                <a:uLnTx/>
                <a:uFillTx/>
                <a:latin typeface="Calibri"/>
                <a:cs typeface="Calibri"/>
              </a:rPr>
              <a:t>If</a:t>
            </a:r>
            <a:r>
              <a:rPr kumimoji="0" sz="2800" b="0" i="0" u="none" strike="noStrike" kern="0" cap="none" spc="-3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there</a:t>
            </a:r>
            <a:r>
              <a:rPr kumimoji="0" sz="2800" b="0" i="0" u="none" strike="noStrike" kern="0" cap="none" spc="-2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is</a:t>
            </a:r>
            <a:r>
              <a:rPr kumimoji="0" sz="2800" b="0" i="0" u="none" strike="noStrike" kern="0" cap="none" spc="-1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a</a:t>
            </a:r>
            <a:r>
              <a:rPr kumimoji="0" sz="2800" b="0" i="0" u="none" strike="noStrike" kern="0" cap="none" spc="-2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75%</a:t>
            </a:r>
            <a:r>
              <a:rPr kumimoji="0" sz="2800" b="0" i="0" u="none" strike="noStrike" kern="0" cap="none" spc="-2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chance</a:t>
            </a:r>
            <a:r>
              <a:rPr kumimoji="0" sz="2800" b="0" i="0" u="none" strike="noStrike" kern="0" cap="none" spc="-2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that</a:t>
            </a:r>
            <a:r>
              <a:rPr kumimoji="0" sz="2800" b="0" i="0" u="none" strike="noStrike" kern="0" cap="none" spc="-2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it</a:t>
            </a:r>
            <a:r>
              <a:rPr kumimoji="0" sz="2800" b="0" i="0" u="none" strike="noStrike" kern="0" cap="none" spc="-2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will</a:t>
            </a:r>
            <a:r>
              <a:rPr kumimoji="0" sz="2800" b="0" i="0" u="none" strike="noStrike" kern="0" cap="none" spc="-2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rain</a:t>
            </a:r>
            <a:r>
              <a:rPr kumimoji="0" sz="2800" b="0" i="0" u="none" strike="noStrike" kern="0" cap="none" spc="-15" normalizeH="0" baseline="0" noProof="0" dirty="0">
                <a:ln>
                  <a:noFill/>
                </a:ln>
                <a:solidFill>
                  <a:sysClr val="windowText" lastClr="000000"/>
                </a:solidFill>
                <a:effectLst/>
                <a:uLnTx/>
                <a:uFillTx/>
                <a:latin typeface="Calibri"/>
                <a:cs typeface="Calibri"/>
              </a:rPr>
              <a:t> </a:t>
            </a:r>
            <a:r>
              <a:rPr kumimoji="0" sz="2800" b="0" i="0" u="none" strike="noStrike" kern="0" cap="none" spc="-30" normalizeH="0" baseline="0" noProof="0" dirty="0">
                <a:ln>
                  <a:noFill/>
                </a:ln>
                <a:solidFill>
                  <a:sysClr val="windowText" lastClr="000000"/>
                </a:solidFill>
                <a:effectLst/>
                <a:uLnTx/>
                <a:uFillTx/>
                <a:latin typeface="Calibri"/>
                <a:cs typeface="Calibri"/>
              </a:rPr>
              <a:t>tomorrow,</a:t>
            </a:r>
            <a:r>
              <a:rPr kumimoji="0" sz="2800" b="0" i="0" u="none" strike="noStrike" kern="0" cap="none" spc="-1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then</a:t>
            </a:r>
            <a:r>
              <a:rPr kumimoji="0" sz="2800" b="0" i="0" u="none" strike="noStrike" kern="0" cap="none" spc="-1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3</a:t>
            </a:r>
            <a:r>
              <a:rPr kumimoji="0" sz="2800" b="0" i="0" u="none" strike="noStrike" kern="0" cap="none" spc="-1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out</a:t>
            </a:r>
            <a:r>
              <a:rPr kumimoji="0" sz="2800" b="0" i="0" u="none" strike="noStrike" kern="0" cap="none" spc="-1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of</a:t>
            </a:r>
            <a:r>
              <a:rPr kumimoji="0" sz="2800" b="0" i="0" u="none" strike="noStrike" kern="0" cap="none" spc="-20" normalizeH="0" baseline="0" noProof="0" dirty="0">
                <a:ln>
                  <a:noFill/>
                </a:ln>
                <a:solidFill>
                  <a:sysClr val="windowText" lastClr="000000"/>
                </a:solidFill>
                <a:effectLst/>
                <a:uLnTx/>
                <a:uFillTx/>
                <a:latin typeface="Calibri"/>
                <a:cs typeface="Calibri"/>
              </a:rPr>
              <a:t> </a:t>
            </a:r>
            <a:r>
              <a:rPr kumimoji="0" sz="2800" b="0" i="0" u="none" strike="noStrike" kern="0" cap="none" spc="-50" normalizeH="0" baseline="0" noProof="0" dirty="0">
                <a:ln>
                  <a:noFill/>
                </a:ln>
                <a:solidFill>
                  <a:sysClr val="windowText" lastClr="000000"/>
                </a:solidFill>
                <a:effectLst/>
                <a:uLnTx/>
                <a:uFillTx/>
                <a:latin typeface="Calibri"/>
                <a:cs typeface="Calibri"/>
              </a:rPr>
              <a:t>4 </a:t>
            </a:r>
            <a:r>
              <a:rPr kumimoji="0" sz="2800" b="0" i="0" u="none" strike="noStrike" kern="0" cap="none" spc="0" normalizeH="0" baseline="0" noProof="0" dirty="0">
                <a:ln>
                  <a:noFill/>
                </a:ln>
                <a:solidFill>
                  <a:sysClr val="windowText" lastClr="000000"/>
                </a:solidFill>
                <a:effectLst/>
                <a:uLnTx/>
                <a:uFillTx/>
                <a:latin typeface="Calibri"/>
                <a:cs typeface="Calibri"/>
              </a:rPr>
              <a:t>times</a:t>
            </a:r>
            <a:r>
              <a:rPr kumimoji="0" sz="2800" b="0" i="0" u="none" strike="noStrike" kern="0" cap="none" spc="-3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we</a:t>
            </a:r>
            <a:r>
              <a:rPr kumimoji="0" sz="2800" b="0" i="0" u="none" strike="noStrike" kern="0" cap="none" spc="-2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say</a:t>
            </a:r>
            <a:r>
              <a:rPr kumimoji="0" sz="2800" b="0" i="0" u="none" strike="noStrike" kern="0" cap="none" spc="-3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this</a:t>
            </a:r>
            <a:r>
              <a:rPr kumimoji="0" sz="2800" b="0" i="0" u="none" strike="noStrike" kern="0" cap="none" spc="-1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it</a:t>
            </a:r>
            <a:r>
              <a:rPr kumimoji="0" sz="2800" b="0" i="0" u="none" strike="noStrike" kern="0" cap="none" spc="-2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will</a:t>
            </a:r>
            <a:r>
              <a:rPr kumimoji="0" sz="2800" b="0" i="0" u="none" strike="noStrike" kern="0" cap="none" spc="-20" normalizeH="0" baseline="0" noProof="0" dirty="0">
                <a:ln>
                  <a:noFill/>
                </a:ln>
                <a:solidFill>
                  <a:sysClr val="windowText" lastClr="000000"/>
                </a:solidFill>
                <a:effectLst/>
                <a:uLnTx/>
                <a:uFillTx/>
                <a:latin typeface="Calibri"/>
                <a:cs typeface="Calibri"/>
              </a:rPr>
              <a:t> </a:t>
            </a:r>
            <a:r>
              <a:rPr kumimoji="0" sz="2800" b="0" i="0" u="none" strike="noStrike" kern="0" cap="none" spc="-10" normalizeH="0" baseline="0" noProof="0" dirty="0">
                <a:ln>
                  <a:noFill/>
                </a:ln>
                <a:solidFill>
                  <a:sysClr val="windowText" lastClr="000000"/>
                </a:solidFill>
                <a:effectLst/>
                <a:uLnTx/>
                <a:uFillTx/>
                <a:latin typeface="Calibri"/>
                <a:cs typeface="Calibri"/>
              </a:rPr>
              <a:t>rain.</a:t>
            </a:r>
            <a:r>
              <a:rPr kumimoji="0" sz="2800" b="0" i="0" u="none" strike="noStrike" kern="0" cap="none" spc="0" normalizeH="0" baseline="0" noProof="0" dirty="0">
                <a:ln>
                  <a:noFill/>
                </a:ln>
                <a:solidFill>
                  <a:sysClr val="windowText" lastClr="000000"/>
                </a:solidFill>
                <a:effectLst/>
                <a:uLnTx/>
                <a:uFillTx/>
                <a:latin typeface="Calibri"/>
                <a:cs typeface="Calibri"/>
              </a:rPr>
              <a:t>	That</a:t>
            </a:r>
            <a:r>
              <a:rPr kumimoji="0" sz="2800" b="0" i="0" u="none" strike="noStrike" kern="0" cap="none" spc="-3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means</a:t>
            </a:r>
            <a:r>
              <a:rPr kumimoji="0" sz="2800" b="0" i="0" u="none" strike="noStrike" kern="0" cap="none" spc="-3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for</a:t>
            </a:r>
            <a:r>
              <a:rPr kumimoji="0" sz="2800" b="0" i="0" u="none" strike="noStrike" kern="0" cap="none" spc="-3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every</a:t>
            </a:r>
            <a:r>
              <a:rPr kumimoji="0" sz="2800" b="0" i="0" u="none" strike="noStrike" kern="0" cap="none" spc="-3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three</a:t>
            </a:r>
            <a:r>
              <a:rPr kumimoji="0" sz="2800" b="0" i="0" u="none" strike="noStrike" kern="0" cap="none" spc="-4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times</a:t>
            </a:r>
            <a:r>
              <a:rPr kumimoji="0" sz="2800" b="0" i="0" u="none" strike="noStrike" kern="0" cap="none" spc="-3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it</a:t>
            </a:r>
            <a:r>
              <a:rPr kumimoji="0" sz="2800" b="0" i="0" u="none" strike="noStrike" kern="0" cap="none" spc="-30" normalizeH="0" baseline="0" noProof="0" dirty="0">
                <a:ln>
                  <a:noFill/>
                </a:ln>
                <a:solidFill>
                  <a:sysClr val="windowText" lastClr="000000"/>
                </a:solidFill>
                <a:effectLst/>
                <a:uLnTx/>
                <a:uFillTx/>
                <a:latin typeface="Calibri"/>
                <a:cs typeface="Calibri"/>
              </a:rPr>
              <a:t> </a:t>
            </a:r>
            <a:r>
              <a:rPr kumimoji="0" sz="2800" b="0" i="0" u="none" strike="noStrike" kern="0" cap="none" spc="-10" normalizeH="0" baseline="0" noProof="0" dirty="0">
                <a:ln>
                  <a:noFill/>
                </a:ln>
                <a:solidFill>
                  <a:sysClr val="windowText" lastClr="000000"/>
                </a:solidFill>
                <a:effectLst/>
                <a:uLnTx/>
                <a:uFillTx/>
                <a:latin typeface="Calibri"/>
                <a:cs typeface="Calibri"/>
              </a:rPr>
              <a:t>rains </a:t>
            </a:r>
            <a:r>
              <a:rPr kumimoji="0" sz="2800" b="0" i="0" u="none" strike="noStrike" kern="0" cap="none" spc="0" normalizeH="0" baseline="0" noProof="0" dirty="0">
                <a:ln>
                  <a:noFill/>
                </a:ln>
                <a:solidFill>
                  <a:sysClr val="windowText" lastClr="000000"/>
                </a:solidFill>
                <a:effectLst/>
                <a:uLnTx/>
                <a:uFillTx/>
                <a:latin typeface="Calibri"/>
                <a:cs typeface="Calibri"/>
              </a:rPr>
              <a:t>once</a:t>
            </a:r>
            <a:r>
              <a:rPr kumimoji="0" sz="2800" b="0" i="0" u="none" strike="noStrike" kern="0" cap="none" spc="-1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it</a:t>
            </a:r>
            <a:r>
              <a:rPr kumimoji="0" sz="2800" b="0" i="0" u="none" strike="noStrike" kern="0" cap="none" spc="-1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will</a:t>
            </a:r>
            <a:r>
              <a:rPr kumimoji="0" sz="2800" b="0" i="0" u="none" strike="noStrike" kern="0" cap="none" spc="-5" normalizeH="0" baseline="0" noProof="0" dirty="0">
                <a:ln>
                  <a:noFill/>
                </a:ln>
                <a:solidFill>
                  <a:sysClr val="windowText" lastClr="000000"/>
                </a:solidFill>
                <a:effectLst/>
                <a:uLnTx/>
                <a:uFillTx/>
                <a:latin typeface="Calibri"/>
                <a:cs typeface="Calibri"/>
              </a:rPr>
              <a:t> </a:t>
            </a:r>
            <a:r>
              <a:rPr kumimoji="0" sz="2800" b="0" i="0" u="none" strike="noStrike" kern="0" cap="none" spc="-20" normalizeH="0" baseline="0" noProof="0" dirty="0">
                <a:ln>
                  <a:noFill/>
                </a:ln>
                <a:solidFill>
                  <a:sysClr val="windowText" lastClr="000000"/>
                </a:solidFill>
                <a:effectLst/>
                <a:uLnTx/>
                <a:uFillTx/>
                <a:latin typeface="Calibri"/>
                <a:cs typeface="Calibri"/>
              </a:rPr>
              <a:t>not.</a:t>
            </a:r>
            <a:r>
              <a:rPr kumimoji="0" sz="2800" b="0" i="0" u="none" strike="noStrike" kern="0" cap="none" spc="0" normalizeH="0" baseline="0" noProof="0" dirty="0">
                <a:ln>
                  <a:noFill/>
                </a:ln>
                <a:solidFill>
                  <a:sysClr val="windowText" lastClr="000000"/>
                </a:solidFill>
                <a:effectLst/>
                <a:uLnTx/>
                <a:uFillTx/>
                <a:latin typeface="Calibri"/>
                <a:cs typeface="Calibri"/>
              </a:rPr>
              <a:t>	The</a:t>
            </a:r>
            <a:r>
              <a:rPr kumimoji="0" sz="2800" b="0" i="0" u="none" strike="noStrike" kern="0" cap="none" spc="-4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odds</a:t>
            </a:r>
            <a:r>
              <a:rPr kumimoji="0" sz="2800" b="0" i="0" u="none" strike="noStrike" kern="0" cap="none" spc="-2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of</a:t>
            </a:r>
            <a:r>
              <a:rPr kumimoji="0" sz="2800" b="0" i="0" u="none" strike="noStrike" kern="0" cap="none" spc="-3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it</a:t>
            </a:r>
            <a:r>
              <a:rPr kumimoji="0" sz="2800" b="0" i="0" u="none" strike="noStrike" kern="0" cap="none" spc="-2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raining</a:t>
            </a:r>
            <a:r>
              <a:rPr kumimoji="0" sz="2800" b="0" i="0" u="none" strike="noStrike" kern="0" cap="none" spc="-3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tomorrow</a:t>
            </a:r>
            <a:r>
              <a:rPr kumimoji="0" sz="2800" b="0" i="0" u="none" strike="noStrike" kern="0" cap="none" spc="-2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is</a:t>
            </a:r>
            <a:r>
              <a:rPr kumimoji="0" sz="2800" b="0" i="0" u="none" strike="noStrike" kern="0" cap="none" spc="-2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3</a:t>
            </a:r>
            <a:r>
              <a:rPr kumimoji="0" sz="2800" b="0" i="0" u="none" strike="noStrike" kern="0" cap="none" spc="-1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to</a:t>
            </a:r>
            <a:r>
              <a:rPr kumimoji="0" sz="2800" b="0" i="0" u="none" strike="noStrike" kern="0" cap="none" spc="-25" normalizeH="0" baseline="0" noProof="0" dirty="0">
                <a:ln>
                  <a:noFill/>
                </a:ln>
                <a:solidFill>
                  <a:sysClr val="windowText" lastClr="000000"/>
                </a:solidFill>
                <a:effectLst/>
                <a:uLnTx/>
                <a:uFillTx/>
                <a:latin typeface="Calibri"/>
                <a:cs typeface="Calibri"/>
              </a:rPr>
              <a:t> 1.</a:t>
            </a:r>
            <a:endParaRPr kumimoji="0" sz="2800" b="0" i="0" u="none" strike="noStrike" kern="0" cap="none" spc="0" normalizeH="0" baseline="0" noProof="0" dirty="0">
              <a:ln>
                <a:noFill/>
              </a:ln>
              <a:solidFill>
                <a:sysClr val="windowText" lastClr="000000"/>
              </a:solidFill>
              <a:effectLst/>
              <a:uLnTx/>
              <a:uFillTx/>
              <a:latin typeface="Calibri"/>
              <a:cs typeface="Calibri"/>
            </a:endParaRPr>
          </a:p>
        </p:txBody>
      </p:sp>
      <p:sp>
        <p:nvSpPr>
          <p:cNvPr id="10" name="object 10"/>
          <p:cNvSpPr txBox="1"/>
          <p:nvPr/>
        </p:nvSpPr>
        <p:spPr>
          <a:xfrm>
            <a:off x="916939" y="4119881"/>
            <a:ext cx="9727565" cy="833119"/>
          </a:xfrm>
          <a:prstGeom prst="rect">
            <a:avLst/>
          </a:prstGeom>
        </p:spPr>
        <p:txBody>
          <a:bodyPr vert="horz" wrap="square" lIns="0" tIns="63500" rIns="0" bIns="0" rtlCol="0">
            <a:spAutoFit/>
          </a:bodyPr>
          <a:lstStyle/>
          <a:p>
            <a:pPr marL="241300" marR="5080" lvl="0" indent="-228600" defTabSz="914400" eaLnBrk="1" fontAlgn="auto" latinLnBrk="0" hangingPunct="1">
              <a:lnSpc>
                <a:spcPts val="3000"/>
              </a:lnSpc>
              <a:spcBef>
                <a:spcPts val="500"/>
              </a:spcBef>
              <a:spcAft>
                <a:spcPts val="0"/>
              </a:spcAft>
              <a:buClrTx/>
              <a:buSzTx/>
              <a:buFont typeface="Arial"/>
              <a:buChar char="•"/>
              <a:tabLst>
                <a:tab pos="241300" algn="l"/>
              </a:tabLst>
              <a:defRPr/>
            </a:pPr>
            <a:r>
              <a:rPr kumimoji="0" sz="2800" b="0" i="0" u="none" strike="noStrike" kern="0" cap="none" spc="0" normalizeH="0" baseline="0" noProof="0" dirty="0">
                <a:ln>
                  <a:noFill/>
                </a:ln>
                <a:solidFill>
                  <a:sysClr val="windowText" lastClr="000000"/>
                </a:solidFill>
                <a:effectLst/>
                <a:uLnTx/>
                <a:uFillTx/>
                <a:latin typeface="Calibri"/>
                <a:cs typeface="Calibri"/>
              </a:rPr>
              <a:t>If</a:t>
            </a:r>
            <a:r>
              <a:rPr kumimoji="0" sz="2800" b="0" i="0" u="none" strike="noStrike" kern="0" cap="none" spc="-3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the</a:t>
            </a:r>
            <a:r>
              <a:rPr kumimoji="0" sz="2800" b="0" i="0" u="none" strike="noStrike" kern="0" cap="none" spc="-2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odds</a:t>
            </a:r>
            <a:r>
              <a:rPr kumimoji="0" sz="2800" b="0" i="0" u="none" strike="noStrike" kern="0" cap="none" spc="-1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that</a:t>
            </a:r>
            <a:r>
              <a:rPr kumimoji="0" sz="2800" b="0" i="0" u="none" strike="noStrike" kern="0" cap="none" spc="-2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my</a:t>
            </a:r>
            <a:r>
              <a:rPr kumimoji="0" sz="2800" b="0" i="0" u="none" strike="noStrike" kern="0" cap="none" spc="-3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pony</a:t>
            </a:r>
            <a:r>
              <a:rPr kumimoji="0" sz="2800" b="0" i="0" u="none" strike="noStrike" kern="0" cap="none" spc="-2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will</a:t>
            </a:r>
            <a:r>
              <a:rPr kumimoji="0" sz="2800" b="0" i="0" u="none" strike="noStrike" kern="0" cap="none" spc="-2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win</a:t>
            </a:r>
            <a:r>
              <a:rPr kumimoji="0" sz="2800" b="0" i="0" u="none" strike="noStrike" kern="0" cap="none" spc="-1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the</a:t>
            </a:r>
            <a:r>
              <a:rPr kumimoji="0" sz="2800" b="0" i="0" u="none" strike="noStrike" kern="0" cap="none" spc="-3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race</a:t>
            </a:r>
            <a:r>
              <a:rPr kumimoji="0" sz="2800" b="0" i="0" u="none" strike="noStrike" kern="0" cap="none" spc="-2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is</a:t>
            </a:r>
            <a:r>
              <a:rPr kumimoji="0" sz="2800" b="0" i="0" u="none" strike="noStrike" kern="0" cap="none" spc="-1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1</a:t>
            </a:r>
            <a:r>
              <a:rPr kumimoji="0" sz="2800" b="0" i="0" u="none" strike="noStrike" kern="0" cap="none" spc="-1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to</a:t>
            </a:r>
            <a:r>
              <a:rPr kumimoji="0" sz="2800" b="0" i="0" u="none" strike="noStrike" kern="0" cap="none" spc="-2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3,</a:t>
            </a:r>
            <a:r>
              <a:rPr kumimoji="0" sz="2800" b="0" i="0" u="none" strike="noStrike" kern="0" cap="none" spc="-1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that</a:t>
            </a:r>
            <a:r>
              <a:rPr kumimoji="0" sz="2800" b="0" i="0" u="none" strike="noStrike" kern="0" cap="none" spc="-2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means</a:t>
            </a:r>
            <a:r>
              <a:rPr kumimoji="0" sz="2800" b="0" i="0" u="none" strike="noStrike" kern="0" cap="none" spc="-15" normalizeH="0" baseline="0" noProof="0" dirty="0">
                <a:ln>
                  <a:noFill/>
                </a:ln>
                <a:solidFill>
                  <a:sysClr val="windowText" lastClr="000000"/>
                </a:solidFill>
                <a:effectLst/>
                <a:uLnTx/>
                <a:uFillTx/>
                <a:latin typeface="Calibri"/>
                <a:cs typeface="Calibri"/>
              </a:rPr>
              <a:t> </a:t>
            </a:r>
            <a:r>
              <a:rPr kumimoji="0" sz="2800" b="0" i="0" u="none" strike="noStrike" kern="0" cap="none" spc="-25" normalizeH="0" baseline="0" noProof="0" dirty="0">
                <a:ln>
                  <a:noFill/>
                </a:ln>
                <a:solidFill>
                  <a:sysClr val="windowText" lastClr="000000"/>
                </a:solidFill>
                <a:effectLst/>
                <a:uLnTx/>
                <a:uFillTx/>
                <a:latin typeface="Calibri"/>
                <a:cs typeface="Calibri"/>
              </a:rPr>
              <a:t>for </a:t>
            </a:r>
            <a:r>
              <a:rPr kumimoji="0" sz="2800" b="0" i="0" u="none" strike="noStrike" kern="0" cap="none" spc="0" normalizeH="0" baseline="0" noProof="0" dirty="0">
                <a:ln>
                  <a:noFill/>
                </a:ln>
                <a:solidFill>
                  <a:sysClr val="windowText" lastClr="000000"/>
                </a:solidFill>
                <a:effectLst/>
                <a:uLnTx/>
                <a:uFillTx/>
                <a:latin typeface="Calibri"/>
                <a:cs typeface="Calibri"/>
              </a:rPr>
              <a:t>every</a:t>
            </a:r>
            <a:r>
              <a:rPr kumimoji="0" sz="2800" b="0" i="0" u="none" strike="noStrike" kern="0" cap="none" spc="-3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4</a:t>
            </a:r>
            <a:r>
              <a:rPr kumimoji="0" sz="2800" b="0" i="0" u="none" strike="noStrike" kern="0" cap="none" spc="-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races</a:t>
            </a:r>
            <a:r>
              <a:rPr kumimoji="0" sz="2800" b="0" i="0" u="none" strike="noStrike" kern="0" cap="none" spc="-1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it</a:t>
            </a:r>
            <a:r>
              <a:rPr kumimoji="0" sz="2800" b="0" i="0" u="none" strike="noStrike" kern="0" cap="none" spc="-1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runs,</a:t>
            </a:r>
            <a:r>
              <a:rPr kumimoji="0" sz="2800" b="0" i="0" u="none" strike="noStrike" kern="0" cap="none" spc="-1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it</a:t>
            </a:r>
            <a:r>
              <a:rPr kumimoji="0" sz="2800" b="0" i="0" u="none" strike="noStrike" kern="0" cap="none" spc="-1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will</a:t>
            </a:r>
            <a:r>
              <a:rPr kumimoji="0" sz="2800" b="0" i="0" u="none" strike="noStrike" kern="0" cap="none" spc="-2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win</a:t>
            </a:r>
            <a:r>
              <a:rPr kumimoji="0" sz="2800" b="0" i="0" u="none" strike="noStrike" kern="0" cap="none" spc="-1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1</a:t>
            </a:r>
            <a:r>
              <a:rPr kumimoji="0" sz="2800" b="0" i="0" u="none" strike="noStrike" kern="0" cap="none" spc="-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and</a:t>
            </a:r>
            <a:r>
              <a:rPr kumimoji="0" sz="2800" b="0" i="0" u="none" strike="noStrike" kern="0" cap="none" spc="-1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lose</a:t>
            </a:r>
            <a:r>
              <a:rPr kumimoji="0" sz="2800" b="0" i="0" u="none" strike="noStrike" kern="0" cap="none" spc="-20" normalizeH="0" baseline="0" noProof="0" dirty="0">
                <a:ln>
                  <a:noFill/>
                </a:ln>
                <a:solidFill>
                  <a:sysClr val="windowText" lastClr="000000"/>
                </a:solidFill>
                <a:effectLst/>
                <a:uLnTx/>
                <a:uFillTx/>
                <a:latin typeface="Calibri"/>
                <a:cs typeface="Calibri"/>
              </a:rPr>
              <a:t> </a:t>
            </a:r>
            <a:r>
              <a:rPr kumimoji="0" sz="2800" b="0" i="0" u="none" strike="noStrike" kern="0" cap="none" spc="-25" normalizeH="0" baseline="0" noProof="0" dirty="0">
                <a:ln>
                  <a:noFill/>
                </a:ln>
                <a:solidFill>
                  <a:sysClr val="windowText" lastClr="000000"/>
                </a:solidFill>
                <a:effectLst/>
                <a:uLnTx/>
                <a:uFillTx/>
                <a:latin typeface="Calibri"/>
                <a:cs typeface="Calibri"/>
              </a:rPr>
              <a:t>3.</a:t>
            </a:r>
            <a:endParaRPr kumimoji="0" sz="2800" b="0" i="0" u="none" strike="noStrike" kern="0" cap="none" spc="0" normalizeH="0" baseline="0" noProof="0" dirty="0">
              <a:ln>
                <a:noFill/>
              </a:ln>
              <a:solidFill>
                <a:sysClr val="windowText" lastClr="000000"/>
              </a:solidFill>
              <a:effectLst/>
              <a:uLnTx/>
              <a:uFillTx/>
              <a:latin typeface="Calibri"/>
              <a:cs typeface="Calibri"/>
            </a:endParaRPr>
          </a:p>
        </p:txBody>
      </p:sp>
      <p:pic>
        <p:nvPicPr>
          <p:cNvPr id="19" name="Picture 18">
            <a:extLst>
              <a:ext uri="{FF2B5EF4-FFF2-40B4-BE49-F238E27FC236}">
                <a16:creationId xmlns:a16="http://schemas.microsoft.com/office/drawing/2014/main" id="{F5434BA8-D5F7-DCB7-2D9F-CCAF1FC7EC56}"/>
              </a:ext>
            </a:extLst>
          </p:cNvPr>
          <p:cNvPicPr>
            <a:picLocks noChangeAspect="1"/>
          </p:cNvPicPr>
          <p:nvPr/>
        </p:nvPicPr>
        <p:blipFill>
          <a:blip r:embed="rId2"/>
          <a:stretch>
            <a:fillRect/>
          </a:stretch>
        </p:blipFill>
        <p:spPr>
          <a:xfrm>
            <a:off x="3276600" y="2642082"/>
            <a:ext cx="4005187" cy="1244118"/>
          </a:xfrm>
          <a:prstGeom prst="rect">
            <a:avLst/>
          </a:prstGeom>
        </p:spPr>
      </p:pic>
      <p:pic>
        <p:nvPicPr>
          <p:cNvPr id="21" name="Picture 20">
            <a:extLst>
              <a:ext uri="{FF2B5EF4-FFF2-40B4-BE49-F238E27FC236}">
                <a16:creationId xmlns:a16="http://schemas.microsoft.com/office/drawing/2014/main" id="{6257907C-BD8D-FCC0-B3CE-35020308FEE7}"/>
              </a:ext>
            </a:extLst>
          </p:cNvPr>
          <p:cNvPicPr>
            <a:picLocks noChangeAspect="1"/>
          </p:cNvPicPr>
          <p:nvPr/>
        </p:nvPicPr>
        <p:blipFill>
          <a:blip r:embed="rId3"/>
          <a:stretch>
            <a:fillRect/>
          </a:stretch>
        </p:blipFill>
        <p:spPr>
          <a:xfrm>
            <a:off x="3276600" y="5318084"/>
            <a:ext cx="3962744" cy="1387516"/>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0080" y="5576887"/>
            <a:ext cx="10911840" cy="640081"/>
          </a:xfrm>
          <a:prstGeom prst="rect">
            <a:avLst/>
          </a:prstGeom>
        </p:spPr>
        <p:txBody>
          <a:bodyPr vert="horz" lIns="91440" tIns="45720" rIns="91440" bIns="45720" rtlCol="0" anchor="ctr">
            <a:normAutofit/>
          </a:bodyPr>
          <a:lstStyle/>
          <a:p>
            <a:pPr marL="12700" algn="ctr" rtl="0">
              <a:lnSpc>
                <a:spcPct val="90000"/>
              </a:lnSpc>
              <a:spcBef>
                <a:spcPct val="0"/>
              </a:spcBef>
            </a:pPr>
            <a:r>
              <a:rPr lang="en-US" sz="3200" kern="1200" dirty="0">
                <a:solidFill>
                  <a:schemeClr val="bg1"/>
                </a:solidFill>
                <a:latin typeface="+mj-lt"/>
                <a:cs typeface="+mj-cs"/>
              </a:rPr>
              <a:t>Odds</a:t>
            </a:r>
            <a:r>
              <a:rPr lang="en-US" sz="3200" kern="1200" spc="-20" dirty="0">
                <a:solidFill>
                  <a:schemeClr val="bg1"/>
                </a:solidFill>
                <a:latin typeface="+mj-lt"/>
                <a:cs typeface="+mj-cs"/>
              </a:rPr>
              <a:t> </a:t>
            </a:r>
            <a:r>
              <a:rPr lang="en-US" sz="3200" kern="1200" dirty="0">
                <a:solidFill>
                  <a:schemeClr val="bg1"/>
                </a:solidFill>
                <a:latin typeface="+mj-lt"/>
                <a:cs typeface="+mj-cs"/>
              </a:rPr>
              <a:t>in</a:t>
            </a:r>
            <a:r>
              <a:rPr lang="en-US" sz="3200" kern="1200" spc="-15" dirty="0">
                <a:solidFill>
                  <a:schemeClr val="bg1"/>
                </a:solidFill>
                <a:latin typeface="+mj-lt"/>
                <a:cs typeface="+mj-cs"/>
              </a:rPr>
              <a:t> </a:t>
            </a:r>
            <a:r>
              <a:rPr lang="en-US" sz="3200" kern="1200" dirty="0">
                <a:solidFill>
                  <a:schemeClr val="bg1"/>
                </a:solidFill>
                <a:latin typeface="+mj-lt"/>
                <a:cs typeface="+mj-cs"/>
              </a:rPr>
              <a:t>the</a:t>
            </a:r>
            <a:r>
              <a:rPr lang="en-US" sz="3200" kern="1200" spc="-15" dirty="0">
                <a:solidFill>
                  <a:schemeClr val="bg1"/>
                </a:solidFill>
                <a:latin typeface="+mj-lt"/>
                <a:cs typeface="+mj-cs"/>
              </a:rPr>
              <a:t> </a:t>
            </a:r>
            <a:r>
              <a:rPr lang="en-US" sz="3200" kern="1200" dirty="0">
                <a:solidFill>
                  <a:schemeClr val="bg1"/>
                </a:solidFill>
                <a:latin typeface="+mj-lt"/>
                <a:cs typeface="+mj-cs"/>
              </a:rPr>
              <a:t>Logistic</a:t>
            </a:r>
            <a:r>
              <a:rPr lang="en-US" sz="3200" kern="1200" spc="-5" dirty="0">
                <a:solidFill>
                  <a:schemeClr val="bg1"/>
                </a:solidFill>
                <a:latin typeface="+mj-lt"/>
                <a:cs typeface="+mj-cs"/>
              </a:rPr>
              <a:t> </a:t>
            </a:r>
            <a:r>
              <a:rPr lang="en-US" sz="3200" kern="1200" spc="-10" dirty="0">
                <a:solidFill>
                  <a:schemeClr val="bg1"/>
                </a:solidFill>
                <a:latin typeface="+mj-lt"/>
                <a:cs typeface="+mj-cs"/>
              </a:rPr>
              <a:t>Regression</a:t>
            </a:r>
          </a:p>
        </p:txBody>
      </p:sp>
      <p:pic>
        <p:nvPicPr>
          <p:cNvPr id="15" name="Picture 14">
            <a:extLst>
              <a:ext uri="{FF2B5EF4-FFF2-40B4-BE49-F238E27FC236}">
                <a16:creationId xmlns:a16="http://schemas.microsoft.com/office/drawing/2014/main" id="{E932185F-1D9D-349E-12CF-2C330737FB6D}"/>
              </a:ext>
            </a:extLst>
          </p:cNvPr>
          <p:cNvPicPr>
            <a:picLocks noChangeAspect="1"/>
          </p:cNvPicPr>
          <p:nvPr/>
        </p:nvPicPr>
        <p:blipFill rotWithShape="1">
          <a:blip r:embed="rId2"/>
          <a:srcRect t="6668" r="1" b="3786"/>
          <a:stretch/>
        </p:blipFill>
        <p:spPr>
          <a:xfrm>
            <a:off x="640080" y="640080"/>
            <a:ext cx="10911840" cy="4836795"/>
          </a:xfrm>
          <a:prstGeom prst="rect">
            <a:avLst/>
          </a:prstGeom>
          <a:ln w="19050">
            <a:solidFill>
              <a:schemeClr val="tx1"/>
            </a:solidFill>
            <a:miter lim="800000"/>
          </a:ln>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21165E4D-D72A-8591-8890-74EC65BB3C45}"/>
              </a:ext>
            </a:extLst>
          </p:cNvPr>
          <p:cNvSpPr>
            <a:spLocks noGrp="1"/>
          </p:cNvSpPr>
          <p:nvPr>
            <p:ph type="title"/>
          </p:nvPr>
        </p:nvSpPr>
        <p:spPr>
          <a:xfrm>
            <a:off x="479394" y="1070800"/>
            <a:ext cx="3939688" cy="5583126"/>
          </a:xfrm>
        </p:spPr>
        <p:txBody>
          <a:bodyPr>
            <a:normAutofit/>
          </a:bodyPr>
          <a:lstStyle/>
          <a:p>
            <a:pPr algn="r">
              <a:lnSpc>
                <a:spcPct val="90000"/>
              </a:lnSpc>
            </a:pPr>
            <a:r>
              <a:rPr lang="en-US" sz="6800"/>
              <a:t>Odds</a:t>
            </a:r>
            <a:r>
              <a:rPr lang="en-US" sz="6800" spc="-20"/>
              <a:t> </a:t>
            </a:r>
            <a:r>
              <a:rPr lang="en-US" sz="6800"/>
              <a:t>in</a:t>
            </a:r>
            <a:r>
              <a:rPr lang="en-US" sz="6800" spc="-15"/>
              <a:t> </a:t>
            </a:r>
            <a:r>
              <a:rPr lang="en-US" sz="6800"/>
              <a:t>the</a:t>
            </a:r>
            <a:r>
              <a:rPr lang="en-US" sz="6800" spc="-15"/>
              <a:t> </a:t>
            </a:r>
            <a:r>
              <a:rPr lang="en-US" sz="6800"/>
              <a:t>Logistic</a:t>
            </a:r>
            <a:r>
              <a:rPr lang="en-US" sz="6800" spc="-5"/>
              <a:t> </a:t>
            </a:r>
            <a:r>
              <a:rPr lang="en-US" sz="6800" spc="-10"/>
              <a:t>Regression</a:t>
            </a:r>
            <a:endParaRPr lang="en-US" sz="6800"/>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Text Placeholder 2">
            <a:extLst>
              <a:ext uri="{FF2B5EF4-FFF2-40B4-BE49-F238E27FC236}">
                <a16:creationId xmlns:a16="http://schemas.microsoft.com/office/drawing/2014/main" id="{D867A564-5977-3D6C-D489-D10B22BE003C}"/>
              </a:ext>
            </a:extLst>
          </p:cNvPr>
          <p:cNvGraphicFramePr/>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56300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3" descr="Solo journey">
            <a:extLst>
              <a:ext uri="{FF2B5EF4-FFF2-40B4-BE49-F238E27FC236}">
                <a16:creationId xmlns:a16="http://schemas.microsoft.com/office/drawing/2014/main" id="{CBA56CC4-3358-6F4F-1CCE-3167FB8C6600}"/>
              </a:ext>
            </a:extLst>
          </p:cNvPr>
          <p:cNvPicPr>
            <a:picLocks noChangeAspect="1"/>
          </p:cNvPicPr>
          <p:nvPr/>
        </p:nvPicPr>
        <p:blipFill rotWithShape="1">
          <a:blip r:embed="rId2"/>
          <a:srcRect t="14293" b="10707"/>
          <a:stretch/>
        </p:blipFill>
        <p:spPr>
          <a:xfrm>
            <a:off x="20" y="10"/>
            <a:ext cx="12191980" cy="6857990"/>
          </a:xfrm>
          <a:prstGeom prst="rect">
            <a:avLst/>
          </a:prstGeom>
        </p:spPr>
      </p:pic>
      <p:sp>
        <p:nvSpPr>
          <p:cNvPr id="2" name="object 2"/>
          <p:cNvSpPr txBox="1">
            <a:spLocks noGrp="1"/>
          </p:cNvSpPr>
          <p:nvPr>
            <p:ph type="ctr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marL="12700" algn="ctr" rtl="0">
              <a:lnSpc>
                <a:spcPct val="90000"/>
              </a:lnSpc>
              <a:spcBef>
                <a:spcPct val="0"/>
              </a:spcBef>
            </a:pPr>
            <a:r>
              <a:rPr lang="en-US" sz="2200" b="0" kern="1200">
                <a:solidFill>
                  <a:srgbClr val="262626"/>
                </a:solidFill>
                <a:latin typeface="+mj-lt"/>
                <a:cs typeface="+mj-cs"/>
              </a:rPr>
              <a:t>Assumptions</a:t>
            </a:r>
            <a:r>
              <a:rPr lang="en-US" sz="2200" b="0" kern="1200" spc="-20">
                <a:solidFill>
                  <a:srgbClr val="262626"/>
                </a:solidFill>
                <a:latin typeface="+mj-lt"/>
                <a:cs typeface="+mj-cs"/>
              </a:rPr>
              <a:t> </a:t>
            </a:r>
            <a:r>
              <a:rPr lang="en-US" sz="2200" b="0" kern="1200">
                <a:solidFill>
                  <a:srgbClr val="262626"/>
                </a:solidFill>
                <a:latin typeface="+mj-lt"/>
                <a:cs typeface="+mj-cs"/>
              </a:rPr>
              <a:t>and</a:t>
            </a:r>
            <a:r>
              <a:rPr lang="en-US" sz="2200" b="0" kern="1200" spc="-5">
                <a:solidFill>
                  <a:srgbClr val="262626"/>
                </a:solidFill>
                <a:latin typeface="+mj-lt"/>
                <a:cs typeface="+mj-cs"/>
              </a:rPr>
              <a:t> </a:t>
            </a:r>
            <a:r>
              <a:rPr lang="en-US" sz="2200" b="0" kern="1200" spc="-20">
                <a:solidFill>
                  <a:srgbClr val="262626"/>
                </a:solidFill>
                <a:latin typeface="+mj-lt"/>
                <a:cs typeface="+mj-cs"/>
              </a:rPr>
              <a:t>Interpretations</a:t>
            </a:r>
            <a:endParaRPr lang="en-US" sz="2200" kern="1200">
              <a:solidFill>
                <a:srgbClr val="262626"/>
              </a:solidFill>
              <a:latin typeface="+mj-lt"/>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5897CCA-486C-491C-B4C1-5E5C95A82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object 2"/>
          <p:cNvSpPr txBox="1">
            <a:spLocks noGrp="1"/>
          </p:cNvSpPr>
          <p:nvPr>
            <p:ph type="title"/>
          </p:nvPr>
        </p:nvSpPr>
        <p:spPr>
          <a:xfrm>
            <a:off x="831988" y="385474"/>
            <a:ext cx="6356606" cy="1843283"/>
          </a:xfrm>
          <a:prstGeom prst="rect">
            <a:avLst/>
          </a:prstGeom>
        </p:spPr>
        <p:txBody>
          <a:bodyPr vert="horz" lIns="91440" tIns="45720" rIns="91440" bIns="45720" rtlCol="0" anchor="ctr">
            <a:normAutofit/>
          </a:bodyPr>
          <a:lstStyle/>
          <a:p>
            <a:pPr marL="12700" algn="l" rtl="0">
              <a:lnSpc>
                <a:spcPct val="90000"/>
              </a:lnSpc>
              <a:spcBef>
                <a:spcPct val="0"/>
              </a:spcBef>
            </a:pPr>
            <a:r>
              <a:rPr lang="en-US" sz="4000" kern="1200" spc="-10">
                <a:latin typeface="+mj-lt"/>
                <a:cs typeface="+mj-cs"/>
              </a:rPr>
              <a:t>Assumptions</a:t>
            </a:r>
          </a:p>
        </p:txBody>
      </p:sp>
      <p:sp>
        <p:nvSpPr>
          <p:cNvPr id="3" name="object 3"/>
          <p:cNvSpPr txBox="1"/>
          <p:nvPr/>
        </p:nvSpPr>
        <p:spPr>
          <a:xfrm>
            <a:off x="304800" y="1905000"/>
            <a:ext cx="6885619" cy="4224087"/>
          </a:xfrm>
          <a:prstGeom prst="rect">
            <a:avLst/>
          </a:prstGeom>
        </p:spPr>
        <p:txBody>
          <a:bodyPr vert="horz" lIns="91440" tIns="45720" rIns="91440" bIns="45720" rtlCol="0">
            <a:normAutofit/>
          </a:bodyPr>
          <a:lstStyle/>
          <a:p>
            <a:pPr marL="526415" marR="0" lvl="0" indent="-228600" algn="l" defTabSz="914400" rtl="0" eaLnBrk="1" fontAlgn="auto" latinLnBrk="0" hangingPunct="1">
              <a:lnSpc>
                <a:spcPct val="90000"/>
              </a:lnSpc>
              <a:spcBef>
                <a:spcPts val="675"/>
              </a:spcBef>
              <a:spcAft>
                <a:spcPts val="0"/>
              </a:spcAft>
              <a:buClrTx/>
              <a:buSzTx/>
              <a:buFont typeface="Arial" panose="020B0604020202020204" pitchFamily="34" charset="0"/>
              <a:buChar char="•"/>
              <a:tabLst>
                <a:tab pos="526415" algn="l"/>
                <a:tab pos="527050" algn="l"/>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Dichotomous</a:t>
            </a:r>
            <a:r>
              <a:rPr kumimoji="0" lang="en-US" sz="2400" b="0" i="0" u="none" strike="noStrike" kern="1200" cap="none" spc="-5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outcome</a:t>
            </a:r>
            <a:r>
              <a:rPr kumimoji="0" lang="en-US" sz="2400" b="0" i="0" u="none" strike="noStrike" kern="1200" cap="none" spc="-3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variable</a:t>
            </a:r>
            <a:r>
              <a:rPr kumimoji="0" lang="en-US" sz="2400" b="0" i="0" u="none" strike="noStrike" kern="1200" cap="none" spc="-3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(usually</a:t>
            </a:r>
            <a:r>
              <a:rPr kumimoji="0" lang="en-US" sz="2400" b="0" i="0" u="none" strike="noStrike" kern="1200" cap="none" spc="-3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coded</a:t>
            </a:r>
            <a:r>
              <a:rPr kumimoji="0" lang="en-US" sz="2400" b="0" i="0" u="none" strike="noStrike" kern="1200" cap="none" spc="-4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as</a:t>
            </a:r>
            <a:r>
              <a:rPr kumimoji="0" lang="en-US" sz="2400" b="0" i="0" u="none" strike="noStrike" kern="1200" cap="none" spc="-3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“1”</a:t>
            </a:r>
            <a:r>
              <a:rPr kumimoji="0" lang="en-US" sz="2400" b="0" i="0" u="none" strike="noStrike" kern="1200" cap="none" spc="-3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and</a:t>
            </a:r>
            <a:r>
              <a:rPr kumimoji="0" lang="en-US" sz="2400" b="0" i="0" u="none" strike="noStrike" kern="1200" cap="none" spc="-40" normalizeH="0" baseline="0" noProof="0" dirty="0">
                <a:ln>
                  <a:noFill/>
                </a:ln>
                <a:solidFill>
                  <a:prstClr val="black"/>
                </a:solidFill>
                <a:effectLst/>
                <a:uLnTx/>
                <a:uFillTx/>
                <a:latin typeface="Calibri"/>
                <a:ea typeface="+mn-ea"/>
                <a:cs typeface="+mn-cs"/>
              </a:rPr>
              <a:t> </a:t>
            </a:r>
            <a:r>
              <a:rPr kumimoji="0" lang="en-US" sz="2400" b="0" i="0" u="none" strike="noStrike" kern="1200" cap="none" spc="-20" normalizeH="0" baseline="0" noProof="0" dirty="0">
                <a:ln>
                  <a:noFill/>
                </a:ln>
                <a:solidFill>
                  <a:prstClr val="black"/>
                </a:solidFill>
                <a:effectLst/>
                <a:uLnTx/>
                <a:uFillTx/>
                <a:latin typeface="Calibri"/>
                <a:ea typeface="+mn-ea"/>
                <a:cs typeface="+mn-cs"/>
              </a:rPr>
              <a:t>“0”)</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526415" marR="469900" lvl="0" indent="-228600" algn="l" defTabSz="914400" rtl="0" eaLnBrk="1" fontAlgn="auto" latinLnBrk="0" hangingPunct="1">
              <a:lnSpc>
                <a:spcPct val="90000"/>
              </a:lnSpc>
              <a:spcBef>
                <a:spcPts val="705"/>
              </a:spcBef>
              <a:spcAft>
                <a:spcPts val="0"/>
              </a:spcAft>
              <a:buClrTx/>
              <a:buSzTx/>
              <a:buFont typeface="Arial" panose="020B0604020202020204" pitchFamily="34" charset="0"/>
              <a:buChar char="•"/>
              <a:tabLst>
                <a:tab pos="526415" algn="l"/>
                <a:tab pos="527050" algn="l"/>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The</a:t>
            </a:r>
            <a:r>
              <a:rPr kumimoji="0" lang="en-US" sz="2400" b="0" i="0" u="none" strike="noStrike" kern="1200" cap="none" spc="-5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categories</a:t>
            </a:r>
            <a:r>
              <a:rPr kumimoji="0" lang="en-US" sz="2400" b="0" i="0" u="none" strike="noStrike" kern="1200" cap="none" spc="-4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of</a:t>
            </a:r>
            <a:r>
              <a:rPr kumimoji="0" lang="en-US" sz="2400" b="0" i="0" u="none" strike="noStrike" kern="1200" cap="none" spc="-4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the</a:t>
            </a:r>
            <a:r>
              <a:rPr kumimoji="0" lang="en-US" sz="2400" b="0" i="0" u="none" strike="noStrike" kern="1200" cap="none" spc="-4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outcome</a:t>
            </a:r>
            <a:r>
              <a:rPr kumimoji="0" lang="en-US" sz="2400" b="0" i="0" u="none" strike="noStrike" kern="1200" cap="none" spc="-4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variable</a:t>
            </a:r>
            <a:r>
              <a:rPr kumimoji="0" lang="en-US" sz="2400" b="0" i="0" u="none" strike="noStrike" kern="1200" cap="none" spc="-4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are</a:t>
            </a:r>
            <a:r>
              <a:rPr kumimoji="0" lang="en-US" sz="2400" b="0" i="0" u="none" strike="noStrike" kern="1200" cap="none" spc="-4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exhaustive</a:t>
            </a:r>
            <a:r>
              <a:rPr kumimoji="0" lang="en-US" sz="2400" b="0" i="0" u="none" strike="noStrike" kern="1200" cap="none" spc="-4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and</a:t>
            </a:r>
            <a:r>
              <a:rPr kumimoji="0" lang="en-US" sz="2400" b="0" i="0" u="none" strike="noStrike" kern="1200" cap="none" spc="-5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mutually</a:t>
            </a:r>
            <a:r>
              <a:rPr kumimoji="0" lang="en-US" sz="2400" b="0" i="0" u="none" strike="noStrike" kern="1200" cap="none" spc="-40" normalizeH="0" baseline="0" noProof="0" dirty="0">
                <a:ln>
                  <a:noFill/>
                </a:ln>
                <a:solidFill>
                  <a:prstClr val="black"/>
                </a:solidFill>
                <a:effectLst/>
                <a:uLnTx/>
                <a:uFillTx/>
                <a:latin typeface="Calibri"/>
                <a:ea typeface="+mn-ea"/>
                <a:cs typeface="+mn-cs"/>
              </a:rPr>
              <a:t> </a:t>
            </a:r>
            <a:r>
              <a:rPr kumimoji="0" lang="en-US" sz="2400" b="0" i="0" u="none" strike="noStrike" kern="1200" cap="none" spc="-10" normalizeH="0" baseline="0" noProof="0" dirty="0">
                <a:ln>
                  <a:noFill/>
                </a:ln>
                <a:solidFill>
                  <a:prstClr val="black"/>
                </a:solidFill>
                <a:effectLst/>
                <a:uLnTx/>
                <a:uFillTx/>
                <a:latin typeface="Calibri"/>
                <a:ea typeface="+mn-ea"/>
                <a:cs typeface="+mn-cs"/>
              </a:rPr>
              <a:t>exclusive</a:t>
            </a:r>
            <a:r>
              <a:rPr kumimoji="0" lang="en-US" sz="2400" b="0" i="0" u="none" strike="noStrike" kern="1200" cap="none" spc="-40" normalizeH="0" baseline="0" noProof="0" dirty="0">
                <a:ln>
                  <a:noFill/>
                </a:ln>
                <a:solidFill>
                  <a:prstClr val="black"/>
                </a:solidFill>
                <a:effectLst/>
                <a:uLnTx/>
                <a:uFillTx/>
                <a:latin typeface="Calibri"/>
                <a:ea typeface="+mn-ea"/>
                <a:cs typeface="+mn-cs"/>
              </a:rPr>
              <a:t> </a:t>
            </a:r>
            <a:r>
              <a:rPr kumimoji="0" lang="en-US" sz="2400" b="0" i="0" u="none" strike="noStrike" kern="1200" cap="none" spc="-10" normalizeH="0" baseline="0" noProof="0" dirty="0">
                <a:ln>
                  <a:noFill/>
                </a:ln>
                <a:solidFill>
                  <a:prstClr val="black"/>
                </a:solidFill>
                <a:effectLst/>
                <a:uLnTx/>
                <a:uFillTx/>
                <a:latin typeface="Calibri"/>
                <a:ea typeface="+mn-ea"/>
                <a:cs typeface="+mn-cs"/>
              </a:rPr>
              <a:t>i.e., </a:t>
            </a:r>
            <a:r>
              <a:rPr kumimoji="0" lang="en-US" sz="2400" b="0" i="0" u="none" strike="noStrike" kern="1200" cap="none" spc="0" normalizeH="0" baseline="0" noProof="0" dirty="0">
                <a:ln>
                  <a:noFill/>
                </a:ln>
                <a:solidFill>
                  <a:prstClr val="black"/>
                </a:solidFill>
                <a:effectLst/>
                <a:uLnTx/>
                <a:uFillTx/>
                <a:latin typeface="Calibri"/>
                <a:ea typeface="+mn-ea"/>
                <a:cs typeface="+mn-cs"/>
              </a:rPr>
              <a:t>each</a:t>
            </a:r>
            <a:r>
              <a:rPr kumimoji="0" lang="en-US" sz="2400" b="0" i="0" u="none" strike="noStrike" kern="1200" cap="none" spc="-4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observation</a:t>
            </a:r>
            <a:r>
              <a:rPr kumimoji="0" lang="en-US" sz="2400" b="0" i="0" u="none" strike="noStrike" kern="1200" cap="none" spc="-2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in</a:t>
            </a:r>
            <a:r>
              <a:rPr kumimoji="0" lang="en-US" sz="2400" b="0" i="0" u="none" strike="noStrike" kern="1200" cap="none" spc="-2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the</a:t>
            </a:r>
            <a:r>
              <a:rPr kumimoji="0" lang="en-US" sz="2400" b="0" i="0" u="none" strike="noStrike" kern="1200" cap="none" spc="-1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study</a:t>
            </a:r>
            <a:r>
              <a:rPr kumimoji="0" lang="en-US" sz="2400" b="0" i="0" u="none" strike="noStrike" kern="1200" cap="none" spc="-1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must</a:t>
            </a:r>
            <a:r>
              <a:rPr kumimoji="0" lang="en-US" sz="2400" b="0" i="0" u="none" strike="noStrike" kern="1200" cap="none" spc="-2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be</a:t>
            </a:r>
            <a:r>
              <a:rPr kumimoji="0" lang="en-US" sz="2400" b="0" i="0" u="none" strike="noStrike" kern="1200" cap="none" spc="-1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a</a:t>
            </a:r>
            <a:r>
              <a:rPr kumimoji="0" lang="en-US" sz="2400" b="0" i="0" u="none" strike="noStrike" kern="1200" cap="none" spc="-2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member</a:t>
            </a:r>
            <a:r>
              <a:rPr kumimoji="0" lang="en-US" sz="2400" b="0" i="0" u="none" strike="noStrike" kern="1200" cap="none" spc="-2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of</a:t>
            </a:r>
            <a:r>
              <a:rPr kumimoji="0" lang="en-US" sz="2400" b="0" i="0" u="none" strike="noStrike" kern="1200" cap="none" spc="-1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one</a:t>
            </a:r>
            <a:r>
              <a:rPr kumimoji="0" lang="en-US" sz="2400" b="0" i="0" u="none" strike="noStrike" kern="1200" cap="none" spc="-1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group</a:t>
            </a:r>
            <a:r>
              <a:rPr kumimoji="0" lang="en-US" sz="2400" b="0" i="0" u="none" strike="noStrike" kern="1200" cap="none" spc="-2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but</a:t>
            </a:r>
            <a:r>
              <a:rPr kumimoji="0" lang="en-US" sz="2400" b="0" i="0" u="none" strike="noStrike" kern="1200" cap="none" spc="-2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not</a:t>
            </a:r>
            <a:r>
              <a:rPr kumimoji="0" lang="en-US" sz="2400" b="0" i="0" u="none" strike="noStrike" kern="1200" cap="none" spc="-20" normalizeH="0" baseline="0" noProof="0" dirty="0">
                <a:ln>
                  <a:noFill/>
                </a:ln>
                <a:solidFill>
                  <a:prstClr val="black"/>
                </a:solidFill>
                <a:effectLst/>
                <a:uLnTx/>
                <a:uFillTx/>
                <a:latin typeface="Calibri"/>
                <a:ea typeface="+mn-ea"/>
                <a:cs typeface="+mn-cs"/>
              </a:rPr>
              <a:t> both</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526415" marR="0" lvl="0" indent="-228600" algn="l" defTabSz="914400" rtl="0" eaLnBrk="1" fontAlgn="auto" latinLnBrk="0" hangingPunct="1">
              <a:lnSpc>
                <a:spcPct val="90000"/>
              </a:lnSpc>
              <a:spcBef>
                <a:spcPts val="595"/>
              </a:spcBef>
              <a:spcAft>
                <a:spcPts val="0"/>
              </a:spcAft>
              <a:buClrTx/>
              <a:buSzTx/>
              <a:buFont typeface="Arial" panose="020B0604020202020204" pitchFamily="34" charset="0"/>
              <a:buChar char="•"/>
              <a:tabLst>
                <a:tab pos="526415" algn="l"/>
                <a:tab pos="527050" algn="l"/>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Independent</a:t>
            </a:r>
            <a:r>
              <a:rPr kumimoji="0" lang="en-US" sz="2400" b="0" i="0" u="none" strike="noStrike" kern="1200" cap="none" spc="-75" normalizeH="0" baseline="0" noProof="0" dirty="0">
                <a:ln>
                  <a:noFill/>
                </a:ln>
                <a:solidFill>
                  <a:prstClr val="black"/>
                </a:solidFill>
                <a:effectLst/>
                <a:uLnTx/>
                <a:uFillTx/>
                <a:latin typeface="Calibri"/>
                <a:ea typeface="+mn-ea"/>
                <a:cs typeface="+mn-cs"/>
              </a:rPr>
              <a:t> </a:t>
            </a:r>
            <a:r>
              <a:rPr kumimoji="0" lang="en-US" sz="2400" b="0" i="0" u="none" strike="noStrike" kern="1200" cap="none" spc="-10" normalizeH="0" baseline="0" noProof="0" dirty="0">
                <a:ln>
                  <a:noFill/>
                </a:ln>
                <a:solidFill>
                  <a:prstClr val="black"/>
                </a:solidFill>
                <a:effectLst/>
                <a:uLnTx/>
                <a:uFillTx/>
                <a:latin typeface="Calibri"/>
                <a:ea typeface="+mn-ea"/>
                <a:cs typeface="+mn-cs"/>
              </a:rPr>
              <a:t>observations</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526415" marR="5080" lvl="0" indent="-228600" algn="l" defTabSz="914400" rtl="0" eaLnBrk="1" fontAlgn="auto" latinLnBrk="0" hangingPunct="1">
              <a:lnSpc>
                <a:spcPct val="90000"/>
              </a:lnSpc>
              <a:spcBef>
                <a:spcPts val="540"/>
              </a:spcBef>
              <a:spcAft>
                <a:spcPts val="0"/>
              </a:spcAft>
              <a:buClrTx/>
              <a:buSzTx/>
              <a:buFont typeface="Arial" panose="020B0604020202020204" pitchFamily="34" charset="0"/>
              <a:buChar char="•"/>
              <a:tabLst>
                <a:tab pos="526415" algn="l"/>
                <a:tab pos="527050" algn="l"/>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Correctly</a:t>
            </a:r>
            <a:r>
              <a:rPr kumimoji="0" lang="en-US" sz="2400" b="0" i="0" u="none" strike="noStrike" kern="1200" cap="none" spc="-4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specified</a:t>
            </a:r>
            <a:r>
              <a:rPr kumimoji="0" lang="en-US" sz="2400" b="0" i="0" u="none" strike="noStrike" kern="1200" cap="none" spc="-4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model:</a:t>
            </a:r>
            <a:r>
              <a:rPr kumimoji="0" lang="en-US" sz="2400" b="0" i="0" u="none" strike="noStrike" kern="1200" cap="none" spc="-3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it</a:t>
            </a:r>
            <a:r>
              <a:rPr kumimoji="0" lang="en-US" sz="2400" b="0" i="0" u="none" strike="noStrike" kern="1200" cap="none" spc="-3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includes</a:t>
            </a:r>
            <a:r>
              <a:rPr kumimoji="0" lang="en-US" sz="2400" b="0" i="0" u="none" strike="noStrike" kern="1200" cap="none" spc="-3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all</a:t>
            </a:r>
            <a:r>
              <a:rPr kumimoji="0" lang="en-US" sz="2400" b="0" i="0" u="none" strike="noStrike" kern="1200" cap="none" spc="-40" normalizeH="0" baseline="0" noProof="0" dirty="0">
                <a:ln>
                  <a:noFill/>
                </a:ln>
                <a:solidFill>
                  <a:prstClr val="black"/>
                </a:solidFill>
                <a:effectLst/>
                <a:uLnTx/>
                <a:uFillTx/>
                <a:latin typeface="Calibri"/>
                <a:ea typeface="+mn-ea"/>
                <a:cs typeface="+mn-cs"/>
              </a:rPr>
              <a:t> </a:t>
            </a:r>
            <a:r>
              <a:rPr kumimoji="0" lang="en-US" sz="2400" b="0" i="0" u="none" strike="noStrike" kern="1200" cap="none" spc="-10" normalizeH="0" baseline="0" noProof="0" dirty="0">
                <a:ln>
                  <a:noFill/>
                </a:ln>
                <a:solidFill>
                  <a:prstClr val="black"/>
                </a:solidFill>
                <a:effectLst/>
                <a:uLnTx/>
                <a:uFillTx/>
                <a:latin typeface="Calibri"/>
                <a:ea typeface="+mn-ea"/>
                <a:cs typeface="+mn-cs"/>
              </a:rPr>
              <a:t>relevant</a:t>
            </a:r>
            <a:r>
              <a:rPr kumimoji="0" lang="en-US" sz="2400" b="0" i="0" u="none" strike="noStrike" kern="1200" cap="none" spc="-35" normalizeH="0" baseline="0" noProof="0" dirty="0">
                <a:ln>
                  <a:noFill/>
                </a:ln>
                <a:solidFill>
                  <a:prstClr val="black"/>
                </a:solidFill>
                <a:effectLst/>
                <a:uLnTx/>
                <a:uFillTx/>
                <a:latin typeface="Calibri"/>
                <a:ea typeface="+mn-ea"/>
                <a:cs typeface="+mn-cs"/>
              </a:rPr>
              <a:t> </a:t>
            </a:r>
            <a:r>
              <a:rPr kumimoji="0" lang="en-US" sz="2400" b="0" i="0" u="none" strike="noStrike" kern="1200" cap="none" spc="-10" normalizeH="0" baseline="0" noProof="0" dirty="0">
                <a:ln>
                  <a:noFill/>
                </a:ln>
                <a:solidFill>
                  <a:prstClr val="black"/>
                </a:solidFill>
                <a:effectLst/>
                <a:uLnTx/>
                <a:uFillTx/>
                <a:latin typeface="Calibri"/>
                <a:ea typeface="+mn-ea"/>
                <a:cs typeface="+mn-cs"/>
              </a:rPr>
              <a:t>predictors</a:t>
            </a:r>
            <a:r>
              <a:rPr kumimoji="0" lang="en-US" sz="2400" b="0" i="0" u="none" strike="noStrike" kern="1200" cap="none" spc="-3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and</a:t>
            </a:r>
            <a:r>
              <a:rPr kumimoji="0" lang="en-US" sz="2400" b="0" i="0" u="none" strike="noStrike" kern="1200" cap="none" spc="-3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excludes</a:t>
            </a:r>
            <a:r>
              <a:rPr kumimoji="0" lang="en-US" sz="2400" b="0" i="0" u="none" strike="noStrike" kern="1200" cap="none" spc="-35" normalizeH="0" baseline="0" noProof="0" dirty="0">
                <a:ln>
                  <a:noFill/>
                </a:ln>
                <a:solidFill>
                  <a:prstClr val="black"/>
                </a:solidFill>
                <a:effectLst/>
                <a:uLnTx/>
                <a:uFillTx/>
                <a:latin typeface="Calibri"/>
                <a:ea typeface="+mn-ea"/>
                <a:cs typeface="+mn-cs"/>
              </a:rPr>
              <a:t> </a:t>
            </a:r>
            <a:r>
              <a:rPr kumimoji="0" lang="en-US" sz="2400" b="0" i="0" u="none" strike="noStrike" kern="1200" cap="none" spc="-10" normalizeH="0" baseline="0" noProof="0" dirty="0">
                <a:ln>
                  <a:noFill/>
                </a:ln>
                <a:solidFill>
                  <a:prstClr val="black"/>
                </a:solidFill>
                <a:effectLst/>
                <a:uLnTx/>
                <a:uFillTx/>
                <a:latin typeface="Calibri"/>
                <a:ea typeface="+mn-ea"/>
                <a:cs typeface="+mn-cs"/>
              </a:rPr>
              <a:t>irrelevant predictors</a:t>
            </a:r>
            <a:r>
              <a:rPr kumimoji="0" lang="en-US" sz="2400" b="0" i="0" u="none" strike="noStrike" kern="1200" cap="none" spc="-5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(essential</a:t>
            </a:r>
            <a:r>
              <a:rPr kumimoji="0" lang="en-US" sz="2400" b="0" i="0" u="none" strike="noStrike" kern="1200" cap="none" spc="-5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for</a:t>
            </a:r>
            <a:r>
              <a:rPr kumimoji="0" lang="en-US" sz="2400" b="0" i="0" u="none" strike="noStrike" kern="1200" cap="none" spc="-5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all</a:t>
            </a:r>
            <a:r>
              <a:rPr kumimoji="0" lang="en-US" sz="2400" b="0" i="0" u="none" strike="noStrike" kern="1200" cap="none" spc="-50" normalizeH="0" baseline="0" noProof="0" dirty="0">
                <a:ln>
                  <a:noFill/>
                </a:ln>
                <a:solidFill>
                  <a:prstClr val="black"/>
                </a:solidFill>
                <a:effectLst/>
                <a:uLnTx/>
                <a:uFillTx/>
                <a:latin typeface="Calibri"/>
                <a:ea typeface="+mn-ea"/>
                <a:cs typeface="+mn-cs"/>
              </a:rPr>
              <a:t> </a:t>
            </a:r>
            <a:r>
              <a:rPr kumimoji="0" lang="en-US" sz="2400" b="0" i="0" u="none" strike="noStrike" kern="1200" cap="none" spc="-10" normalizeH="0" baseline="0" noProof="0" dirty="0">
                <a:ln>
                  <a:noFill/>
                </a:ln>
                <a:solidFill>
                  <a:prstClr val="black"/>
                </a:solidFill>
                <a:effectLst/>
                <a:uLnTx/>
                <a:uFillTx/>
                <a:latin typeface="Calibri"/>
                <a:ea typeface="+mn-ea"/>
                <a:cs typeface="+mn-cs"/>
              </a:rPr>
              <a:t>statistical</a:t>
            </a:r>
            <a:r>
              <a:rPr kumimoji="0" lang="en-US" sz="2400" b="0" i="0" u="none" strike="noStrike" kern="1200" cap="none" spc="-5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analyses,</a:t>
            </a:r>
            <a:r>
              <a:rPr kumimoji="0" lang="en-US" sz="2400" b="0" i="0" u="none" strike="noStrike" kern="1200" cap="none" spc="-5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although</a:t>
            </a:r>
            <a:r>
              <a:rPr kumimoji="0" lang="en-US" sz="2400" b="0" i="0" u="none" strike="noStrike" kern="1200" cap="none" spc="-5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not</a:t>
            </a:r>
            <a:r>
              <a:rPr kumimoji="0" lang="en-US" sz="2400" b="0" i="0" u="none" strike="noStrike" kern="1200" cap="none" spc="-4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always</a:t>
            </a:r>
            <a:r>
              <a:rPr kumimoji="0" lang="en-US" sz="2400" b="0" i="0" u="none" strike="noStrike" kern="1200" cap="none" spc="-5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explicitly</a:t>
            </a:r>
            <a:r>
              <a:rPr kumimoji="0" lang="en-US" sz="2400" b="0" i="0" u="none" strike="noStrike" kern="1200" cap="none" spc="-4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stated</a:t>
            </a:r>
            <a:r>
              <a:rPr kumimoji="0" lang="en-US" sz="2400" b="0" i="0" u="none" strike="noStrike" kern="1200" cap="none" spc="-50" normalizeH="0" baseline="0" noProof="0" dirty="0">
                <a:ln>
                  <a:noFill/>
                </a:ln>
                <a:solidFill>
                  <a:prstClr val="black"/>
                </a:solidFill>
                <a:effectLst/>
                <a:uLnTx/>
                <a:uFillTx/>
                <a:latin typeface="Calibri"/>
                <a:ea typeface="+mn-ea"/>
                <a:cs typeface="+mn-cs"/>
              </a:rPr>
              <a:t> </a:t>
            </a:r>
            <a:r>
              <a:rPr kumimoji="0" lang="en-US" sz="2400" b="0" i="0" u="none" strike="noStrike" kern="1200" cap="none" spc="-25" normalizeH="0" baseline="0" noProof="0" dirty="0">
                <a:ln>
                  <a:noFill/>
                </a:ln>
                <a:solidFill>
                  <a:prstClr val="black"/>
                </a:solidFill>
                <a:effectLst/>
                <a:uLnTx/>
                <a:uFillTx/>
                <a:latin typeface="Calibri"/>
                <a:ea typeface="+mn-ea"/>
                <a:cs typeface="+mn-cs"/>
              </a:rPr>
              <a:t>as </a:t>
            </a:r>
            <a:r>
              <a:rPr kumimoji="0" lang="en-US" sz="2400" b="0" i="0" u="none" strike="noStrike" kern="1200" cap="none" spc="0" normalizeH="0" baseline="0" noProof="0" dirty="0">
                <a:ln>
                  <a:noFill/>
                </a:ln>
                <a:solidFill>
                  <a:prstClr val="black"/>
                </a:solidFill>
                <a:effectLst/>
                <a:uLnTx/>
                <a:uFillTx/>
                <a:latin typeface="Calibri"/>
                <a:ea typeface="+mn-ea"/>
                <a:cs typeface="+mn-cs"/>
              </a:rPr>
              <a:t>a</a:t>
            </a:r>
            <a:r>
              <a:rPr kumimoji="0" lang="en-US" sz="2400" b="0" i="0" u="none" strike="noStrike" kern="1200" cap="none" spc="-15"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model</a:t>
            </a:r>
            <a:r>
              <a:rPr kumimoji="0" lang="en-US" sz="2400" b="0" i="0" u="none" strike="noStrike" kern="1200" cap="none" spc="-5" normalizeH="0" baseline="0" noProof="0" dirty="0">
                <a:ln>
                  <a:noFill/>
                </a:ln>
                <a:solidFill>
                  <a:prstClr val="black"/>
                </a:solidFill>
                <a:effectLst/>
                <a:uLnTx/>
                <a:uFillTx/>
                <a:latin typeface="Calibri"/>
                <a:ea typeface="+mn-ea"/>
                <a:cs typeface="+mn-cs"/>
              </a:rPr>
              <a:t> </a:t>
            </a:r>
            <a:r>
              <a:rPr kumimoji="0" lang="en-US" sz="2400" b="0" i="0" u="none" strike="noStrike" kern="1200" cap="none" spc="-10" normalizeH="0" baseline="0" noProof="0" dirty="0">
                <a:ln>
                  <a:noFill/>
                </a:ln>
                <a:solidFill>
                  <a:prstClr val="black"/>
                </a:solidFill>
                <a:effectLst/>
                <a:uLnTx/>
                <a:uFillTx/>
                <a:latin typeface="Calibri"/>
                <a:ea typeface="+mn-ea"/>
                <a:cs typeface="+mn-cs"/>
              </a:rPr>
              <a:t>assumption)</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descr="One in a crowd">
            <a:extLst>
              <a:ext uri="{FF2B5EF4-FFF2-40B4-BE49-F238E27FC236}">
                <a16:creationId xmlns:a16="http://schemas.microsoft.com/office/drawing/2014/main" id="{179672D4-B5E1-F48C-4472-CADAAD453956}"/>
              </a:ext>
            </a:extLst>
          </p:cNvPr>
          <p:cNvPicPr>
            <a:picLocks noChangeAspect="1"/>
          </p:cNvPicPr>
          <p:nvPr/>
        </p:nvPicPr>
        <p:blipFill rotWithShape="1">
          <a:blip r:embed="rId2"/>
          <a:srcRect l="27465" r="18748"/>
          <a:stretch/>
        </p:blipFill>
        <p:spPr>
          <a:xfrm>
            <a:off x="7556409" y="557190"/>
            <a:ext cx="3995928" cy="5571896"/>
          </a:xfrm>
          <a:prstGeom prst="rect">
            <a:avLst/>
          </a:prstGeom>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4452" rIns="0" bIns="0" rtlCol="0">
            <a:spAutoFit/>
          </a:bodyPr>
          <a:lstStyle/>
          <a:p>
            <a:pPr marL="12700">
              <a:lnSpc>
                <a:spcPct val="100000"/>
              </a:lnSpc>
              <a:spcBef>
                <a:spcPts val="100"/>
              </a:spcBef>
            </a:pPr>
            <a:r>
              <a:rPr dirty="0"/>
              <a:t>Interpreting</a:t>
            </a:r>
            <a:r>
              <a:rPr spc="-204" dirty="0"/>
              <a:t> </a:t>
            </a:r>
            <a:r>
              <a:rPr spc="-10" dirty="0"/>
              <a:t>Coefficients</a:t>
            </a:r>
          </a:p>
        </p:txBody>
      </p:sp>
      <p:sp>
        <p:nvSpPr>
          <p:cNvPr id="9" name="object 9"/>
          <p:cNvSpPr txBox="1"/>
          <p:nvPr/>
        </p:nvSpPr>
        <p:spPr>
          <a:xfrm>
            <a:off x="1120139" y="2456179"/>
            <a:ext cx="9423400" cy="708660"/>
          </a:xfrm>
          <a:prstGeom prst="rect">
            <a:avLst/>
          </a:prstGeom>
        </p:spPr>
        <p:txBody>
          <a:bodyPr vert="horz" wrap="square" lIns="0" tIns="63500" rIns="0" bIns="0" rtlCol="0">
            <a:spAutoFit/>
          </a:bodyPr>
          <a:lstStyle/>
          <a:p>
            <a:pPr marL="38100" marR="30480" lvl="0" indent="0" defTabSz="914400" eaLnBrk="1" fontAlgn="auto" latinLnBrk="0" hangingPunct="1">
              <a:lnSpc>
                <a:spcPts val="2500"/>
              </a:lnSpc>
              <a:spcBef>
                <a:spcPts val="500"/>
              </a:spcBef>
              <a:spcAft>
                <a:spcPts val="0"/>
              </a:spcAft>
              <a:buClrTx/>
              <a:buSzTx/>
              <a:buFontTx/>
              <a:buNone/>
              <a:tabLst/>
              <a:defRPr/>
            </a:pPr>
            <a:r>
              <a:rPr kumimoji="0" sz="2400" b="0" i="0" u="none" strike="noStrike" kern="0" cap="none" spc="0" normalizeH="0" baseline="0" noProof="0" dirty="0">
                <a:ln>
                  <a:noFill/>
                </a:ln>
                <a:solidFill>
                  <a:sysClr val="windowText" lastClr="000000"/>
                </a:solidFill>
                <a:effectLst/>
                <a:uLnTx/>
                <a:uFillTx/>
                <a:latin typeface="Calibri"/>
                <a:cs typeface="Calibri"/>
              </a:rPr>
              <a:t>The</a:t>
            </a:r>
            <a:r>
              <a:rPr kumimoji="0" sz="2400" b="0" i="0" u="none" strike="noStrike" kern="0" cap="none" spc="-2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coefficient</a:t>
            </a:r>
            <a:r>
              <a:rPr kumimoji="0" sz="2400" b="0" i="0" u="none" strike="noStrike" kern="0" cap="none" spc="-3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mbria Math"/>
                <a:cs typeface="Cambria Math"/>
              </a:rPr>
              <a:t>𝛽</a:t>
            </a:r>
            <a:r>
              <a:rPr kumimoji="0" lang="en-US" sz="2700" b="0" i="0" u="none" strike="noStrike" kern="0" cap="none" spc="0" normalizeH="0" baseline="-15432" noProof="0" dirty="0">
                <a:ln>
                  <a:noFill/>
                </a:ln>
                <a:solidFill>
                  <a:sysClr val="windowText" lastClr="000000"/>
                </a:solidFill>
                <a:effectLst/>
                <a:uLnTx/>
                <a:uFillTx/>
                <a:latin typeface="Cambria Math"/>
                <a:cs typeface="Cambria Math"/>
              </a:rPr>
              <a:t>i</a:t>
            </a:r>
            <a:r>
              <a:rPr kumimoji="0" sz="2700" b="0" i="0" u="none" strike="noStrike" kern="0" cap="none" spc="367" normalizeH="0" baseline="-15432" noProof="0" dirty="0">
                <a:ln>
                  <a:noFill/>
                </a:ln>
                <a:solidFill>
                  <a:sysClr val="windowText" lastClr="000000"/>
                </a:solidFill>
                <a:effectLst/>
                <a:uLnTx/>
                <a:uFillTx/>
                <a:latin typeface="Cambria Math"/>
                <a:cs typeface="Cambria Math"/>
              </a:rPr>
              <a:t> </a:t>
            </a:r>
            <a:r>
              <a:rPr kumimoji="0" sz="2400" b="0" i="0" u="none" strike="noStrike" kern="0" cap="none" spc="0" normalizeH="0" baseline="0" noProof="0" dirty="0">
                <a:ln>
                  <a:noFill/>
                </a:ln>
                <a:solidFill>
                  <a:sysClr val="windowText" lastClr="000000"/>
                </a:solidFill>
                <a:effectLst/>
                <a:uLnTx/>
                <a:uFillTx/>
                <a:latin typeface="Calibri"/>
                <a:cs typeface="Calibri"/>
              </a:rPr>
              <a:t>represents</a:t>
            </a:r>
            <a:r>
              <a:rPr kumimoji="0" sz="2400" b="0" i="0" u="none" strike="noStrike" kern="0" cap="none" spc="-3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the</a:t>
            </a:r>
            <a:r>
              <a:rPr kumimoji="0" sz="2400" b="0" i="0" u="none" strike="noStrike" kern="0" cap="none" spc="-2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change</a:t>
            </a:r>
            <a:r>
              <a:rPr kumimoji="0" sz="2400" b="0" i="0" u="none" strike="noStrike" kern="0" cap="none" spc="-2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in</a:t>
            </a:r>
            <a:r>
              <a:rPr kumimoji="0" sz="2400" b="0" i="0" u="none" strike="noStrike" kern="0" cap="none" spc="-2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the</a:t>
            </a:r>
            <a:r>
              <a:rPr kumimoji="0" sz="2400" b="0" i="0" u="none" strike="noStrike" kern="0" cap="none" spc="-2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log</a:t>
            </a:r>
            <a:r>
              <a:rPr kumimoji="0" sz="2400" b="0" i="0" u="none" strike="noStrike" kern="0" cap="none" spc="-3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odds</a:t>
            </a:r>
            <a:r>
              <a:rPr kumimoji="0" sz="2400" b="0" i="0" u="none" strike="noStrike" kern="0" cap="none" spc="-3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as</a:t>
            </a:r>
            <a:r>
              <a:rPr kumimoji="0" sz="2400" b="0" i="0" u="none" strike="noStrike" kern="0" cap="none" spc="-1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mbria Math"/>
                <a:cs typeface="Cambria Math"/>
              </a:rPr>
              <a:t>𝑥</a:t>
            </a:r>
            <a:r>
              <a:rPr kumimoji="0" lang="en-US" sz="2700" b="0" i="0" u="none" strike="noStrike" kern="0" cap="none" spc="0" normalizeH="0" baseline="-15432" noProof="0" dirty="0">
                <a:ln>
                  <a:noFill/>
                </a:ln>
                <a:solidFill>
                  <a:sysClr val="windowText" lastClr="000000"/>
                </a:solidFill>
                <a:effectLst/>
                <a:uLnTx/>
                <a:uFillTx/>
                <a:latin typeface="Cambria Math"/>
                <a:cs typeface="Cambria Math"/>
              </a:rPr>
              <a:t>i</a:t>
            </a:r>
            <a:r>
              <a:rPr kumimoji="0" sz="2700" b="0" i="0" u="none" strike="noStrike" kern="0" cap="none" spc="359" normalizeH="0" baseline="-15432" noProof="0" dirty="0">
                <a:ln>
                  <a:noFill/>
                </a:ln>
                <a:solidFill>
                  <a:sysClr val="windowText" lastClr="000000"/>
                </a:solidFill>
                <a:effectLst/>
                <a:uLnTx/>
                <a:uFillTx/>
                <a:latin typeface="Cambria Math"/>
                <a:cs typeface="Cambria Math"/>
              </a:rPr>
              <a:t> </a:t>
            </a:r>
            <a:r>
              <a:rPr kumimoji="0" sz="2400" b="0" i="0" u="none" strike="noStrike" kern="0" cap="none" spc="0" normalizeH="0" baseline="0" noProof="0" dirty="0">
                <a:ln>
                  <a:noFill/>
                </a:ln>
                <a:solidFill>
                  <a:sysClr val="windowText" lastClr="000000"/>
                </a:solidFill>
                <a:effectLst/>
                <a:uLnTx/>
                <a:uFillTx/>
                <a:latin typeface="Calibri"/>
                <a:cs typeface="Calibri"/>
              </a:rPr>
              <a:t>changes</a:t>
            </a:r>
            <a:r>
              <a:rPr kumimoji="0" sz="2400" b="0" i="0" u="none" strike="noStrike" kern="0" cap="none" spc="-25" normalizeH="0" baseline="0" noProof="0" dirty="0">
                <a:ln>
                  <a:noFill/>
                </a:ln>
                <a:solidFill>
                  <a:sysClr val="windowText" lastClr="000000"/>
                </a:solidFill>
                <a:effectLst/>
                <a:uLnTx/>
                <a:uFillTx/>
                <a:latin typeface="Calibri"/>
                <a:cs typeface="Calibri"/>
              </a:rPr>
              <a:t> </a:t>
            </a:r>
            <a:r>
              <a:rPr kumimoji="0" sz="2400" b="0" i="0" u="none" strike="noStrike" kern="0" cap="none" spc="-10" normalizeH="0" baseline="0" noProof="0" dirty="0">
                <a:ln>
                  <a:noFill/>
                </a:ln>
                <a:solidFill>
                  <a:sysClr val="windowText" lastClr="000000"/>
                </a:solidFill>
                <a:effectLst/>
                <a:uLnTx/>
                <a:uFillTx/>
                <a:latin typeface="Calibri"/>
                <a:cs typeface="Calibri"/>
              </a:rPr>
              <a:t>while </a:t>
            </a:r>
            <a:r>
              <a:rPr kumimoji="0" sz="2400" b="0" i="0" u="none" strike="noStrike" kern="0" cap="none" spc="0" normalizeH="0" baseline="0" noProof="0" dirty="0">
                <a:ln>
                  <a:noFill/>
                </a:ln>
                <a:solidFill>
                  <a:sysClr val="windowText" lastClr="000000"/>
                </a:solidFill>
                <a:effectLst/>
                <a:uLnTx/>
                <a:uFillTx/>
                <a:latin typeface="Calibri"/>
                <a:cs typeface="Calibri"/>
              </a:rPr>
              <a:t>holding</a:t>
            </a:r>
            <a:r>
              <a:rPr kumimoji="0" sz="2400" b="0" i="0" u="none" strike="noStrike" kern="0" cap="none" spc="-4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other</a:t>
            </a:r>
            <a:r>
              <a:rPr kumimoji="0" sz="2400" b="0" i="0" u="none" strike="noStrike" kern="0" cap="none" spc="-2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independent</a:t>
            </a:r>
            <a:r>
              <a:rPr kumimoji="0" sz="2400" b="0" i="0" u="none" strike="noStrike" kern="0" cap="none" spc="-2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variables</a:t>
            </a:r>
            <a:r>
              <a:rPr kumimoji="0" sz="2400" b="0" i="0" u="none" strike="noStrike" kern="0" cap="none" spc="-30" normalizeH="0" baseline="0" noProof="0" dirty="0">
                <a:ln>
                  <a:noFill/>
                </a:ln>
                <a:solidFill>
                  <a:sysClr val="windowText" lastClr="000000"/>
                </a:solidFill>
                <a:effectLst/>
                <a:uLnTx/>
                <a:uFillTx/>
                <a:latin typeface="Calibri"/>
                <a:cs typeface="Calibri"/>
              </a:rPr>
              <a:t> </a:t>
            </a:r>
            <a:r>
              <a:rPr kumimoji="0" sz="2400" b="0" i="0" u="none" strike="noStrike" kern="0" cap="none" spc="-10" normalizeH="0" baseline="0" noProof="0" dirty="0">
                <a:ln>
                  <a:noFill/>
                </a:ln>
                <a:solidFill>
                  <a:sysClr val="windowText" lastClr="000000"/>
                </a:solidFill>
                <a:effectLst/>
                <a:uLnTx/>
                <a:uFillTx/>
                <a:latin typeface="Calibri"/>
                <a:cs typeface="Calibri"/>
              </a:rPr>
              <a:t>constant.</a:t>
            </a:r>
            <a:r>
              <a:rPr kumimoji="0" sz="2400" b="0" i="0" u="none" strike="noStrike" kern="0" cap="none" spc="-3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(Not</a:t>
            </a:r>
            <a:r>
              <a:rPr kumimoji="0" sz="2400" b="0" i="0" u="none" strike="noStrike" kern="0" cap="none" spc="-2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a</a:t>
            </a:r>
            <a:r>
              <a:rPr kumimoji="0" sz="2400" b="0" i="0" u="none" strike="noStrike" kern="0" cap="none" spc="-2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useful</a:t>
            </a:r>
            <a:r>
              <a:rPr kumimoji="0" sz="2400" b="0" i="0" u="none" strike="noStrike" kern="0" cap="none" spc="-25" normalizeH="0" baseline="0" noProof="0" dirty="0">
                <a:ln>
                  <a:noFill/>
                </a:ln>
                <a:solidFill>
                  <a:sysClr val="windowText" lastClr="000000"/>
                </a:solidFill>
                <a:effectLst/>
                <a:uLnTx/>
                <a:uFillTx/>
                <a:latin typeface="Calibri"/>
                <a:cs typeface="Calibri"/>
              </a:rPr>
              <a:t> </a:t>
            </a:r>
            <a:r>
              <a:rPr kumimoji="0" sz="2400" b="0" i="0" u="none" strike="noStrike" kern="0" cap="none" spc="-10" normalizeH="0" baseline="0" noProof="0" dirty="0">
                <a:ln>
                  <a:noFill/>
                </a:ln>
                <a:solidFill>
                  <a:sysClr val="windowText" lastClr="000000"/>
                </a:solidFill>
                <a:effectLst/>
                <a:uLnTx/>
                <a:uFillTx/>
                <a:latin typeface="Calibri"/>
                <a:cs typeface="Calibri"/>
              </a:rPr>
              <a:t>interpretation)</a:t>
            </a:r>
            <a:endParaRPr kumimoji="0" sz="2400" b="0" i="0" u="none" strike="noStrike" kern="0" cap="none" spc="0" normalizeH="0" baseline="0" noProof="0" dirty="0">
              <a:ln>
                <a:noFill/>
              </a:ln>
              <a:solidFill>
                <a:sysClr val="windowText" lastClr="000000"/>
              </a:solidFill>
              <a:effectLst/>
              <a:uLnTx/>
              <a:uFillTx/>
              <a:latin typeface="Calibri"/>
              <a:cs typeface="Calibri"/>
            </a:endParaRPr>
          </a:p>
        </p:txBody>
      </p:sp>
      <p:sp>
        <p:nvSpPr>
          <p:cNvPr id="17" name="object 17"/>
          <p:cNvSpPr txBox="1"/>
          <p:nvPr/>
        </p:nvSpPr>
        <p:spPr>
          <a:xfrm>
            <a:off x="1120139" y="4648200"/>
            <a:ext cx="9831070" cy="1822230"/>
          </a:xfrm>
          <a:prstGeom prst="rect">
            <a:avLst/>
          </a:prstGeom>
        </p:spPr>
        <p:txBody>
          <a:bodyPr vert="horz" wrap="square" lIns="0" tIns="12700" rIns="0" bIns="0" rtlCol="0">
            <a:spAutoFit/>
          </a:bodyPr>
          <a:lstStyle/>
          <a:p>
            <a:pPr marL="38100" marR="30480" lvl="0" indent="0" defTabSz="914400" eaLnBrk="1" fontAlgn="auto" latinLnBrk="0" hangingPunct="1">
              <a:lnSpc>
                <a:spcPct val="121700"/>
              </a:lnSpc>
              <a:spcBef>
                <a:spcPts val="100"/>
              </a:spcBef>
              <a:spcAft>
                <a:spcPts val="0"/>
              </a:spcAft>
              <a:buClrTx/>
              <a:buSzTx/>
              <a:buFontTx/>
              <a:buNone/>
              <a:tabLst/>
              <a:defRPr/>
            </a:pPr>
            <a:r>
              <a:rPr kumimoji="0" sz="2400" b="0" i="0" u="none" strike="noStrike" kern="0" cap="none" spc="0" normalizeH="0" baseline="0" noProof="0" dirty="0">
                <a:ln>
                  <a:noFill/>
                </a:ln>
                <a:solidFill>
                  <a:sysClr val="windowText" lastClr="000000"/>
                </a:solidFill>
                <a:effectLst/>
                <a:uLnTx/>
                <a:uFillTx/>
                <a:latin typeface="Calibri"/>
                <a:cs typeface="Calibri"/>
              </a:rPr>
              <a:t>The</a:t>
            </a:r>
            <a:r>
              <a:rPr kumimoji="0" sz="2400" b="0" i="0" u="none" strike="noStrike" kern="0" cap="none" spc="-1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marginal</a:t>
            </a:r>
            <a:r>
              <a:rPr kumimoji="0" sz="2400" b="0" i="0" u="none" strike="noStrike" kern="0" cap="none" spc="-2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effect</a:t>
            </a:r>
            <a:r>
              <a:rPr kumimoji="0" sz="2400" b="0" i="0" u="none" strike="noStrike" kern="0" cap="none" spc="-1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of</a:t>
            </a:r>
            <a:r>
              <a:rPr kumimoji="0" sz="2400" b="0" i="0" u="none" strike="noStrike" kern="0" cap="none" spc="-1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a</a:t>
            </a:r>
            <a:r>
              <a:rPr kumimoji="0" sz="2400" b="0" i="0" u="none" strike="noStrike" kern="0" cap="none" spc="-1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change</a:t>
            </a:r>
            <a:r>
              <a:rPr kumimoji="0" sz="2400" b="0" i="0" u="none" strike="noStrike" kern="0" cap="none" spc="-1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in</a:t>
            </a:r>
            <a:r>
              <a:rPr kumimoji="0" sz="2400" b="0" i="0" u="none" strike="noStrike" kern="0" cap="none" spc="-1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mbria Math"/>
                <a:cs typeface="Cambria Math"/>
              </a:rPr>
              <a:t>𝑥</a:t>
            </a:r>
            <a:r>
              <a:rPr kumimoji="0" lang="en-US" sz="2700" b="0" i="0" u="none" strike="noStrike" kern="0" cap="none" spc="0" normalizeH="0" baseline="-15432" noProof="0" dirty="0">
                <a:ln>
                  <a:noFill/>
                </a:ln>
                <a:solidFill>
                  <a:sysClr val="windowText" lastClr="000000"/>
                </a:solidFill>
                <a:effectLst/>
                <a:uLnTx/>
                <a:uFillTx/>
                <a:latin typeface="Cambria Math"/>
                <a:cs typeface="Cambria Math"/>
              </a:rPr>
              <a:t>i</a:t>
            </a:r>
            <a:r>
              <a:rPr kumimoji="0" sz="2700" b="0" i="0" u="none" strike="noStrike" kern="0" cap="none" spc="405" normalizeH="0" baseline="-15432" noProof="0" dirty="0">
                <a:ln>
                  <a:noFill/>
                </a:ln>
                <a:solidFill>
                  <a:sysClr val="windowText" lastClr="000000"/>
                </a:solidFill>
                <a:effectLst/>
                <a:uLnTx/>
                <a:uFillTx/>
                <a:latin typeface="Cambria Math"/>
                <a:cs typeface="Cambria Math"/>
              </a:rPr>
              <a:t> </a:t>
            </a:r>
            <a:r>
              <a:rPr kumimoji="0" sz="2400" b="0" i="0" u="none" strike="noStrike" kern="0" cap="none" spc="0" normalizeH="0" baseline="0" noProof="0" dirty="0">
                <a:ln>
                  <a:noFill/>
                </a:ln>
                <a:solidFill>
                  <a:sysClr val="windowText" lastClr="000000"/>
                </a:solidFill>
                <a:effectLst/>
                <a:uLnTx/>
                <a:uFillTx/>
                <a:latin typeface="Calibri"/>
                <a:cs typeface="Calibri"/>
              </a:rPr>
              <a:t>on</a:t>
            </a:r>
            <a:r>
              <a:rPr kumimoji="0" sz="2400" b="0" i="0" u="none" strike="noStrike" kern="0" cap="none" spc="-1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the</a:t>
            </a:r>
            <a:r>
              <a:rPr kumimoji="0" sz="2400" b="0" i="0" u="none" strike="noStrike" kern="0" cap="none" spc="-1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probability</a:t>
            </a:r>
            <a:r>
              <a:rPr kumimoji="0" sz="2400" b="0" i="0" u="none" strike="noStrike" kern="0" cap="none" spc="-1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is</a:t>
            </a:r>
            <a:r>
              <a:rPr kumimoji="0" lang="en-US" sz="2400" b="0" i="0" u="none" strike="noStrike" kern="0" cap="none" spc="0" normalizeH="0" baseline="0" noProof="0" dirty="0">
                <a:ln>
                  <a:noFill/>
                </a:ln>
                <a:solidFill>
                  <a:sysClr val="windowText" lastClr="000000"/>
                </a:solidFill>
                <a:effectLst/>
                <a:uLnTx/>
                <a:uFillTx/>
                <a:latin typeface="Calibri"/>
                <a:cs typeface="Calibri"/>
              </a:rPr>
              <a:t> </a:t>
            </a:r>
          </a:p>
          <a:p>
            <a:pPr marL="38100" marR="30480" lvl="0" indent="0" defTabSz="914400" eaLnBrk="1" fontAlgn="auto" latinLnBrk="0" hangingPunct="1">
              <a:lnSpc>
                <a:spcPct val="121700"/>
              </a:lnSpc>
              <a:spcBef>
                <a:spcPts val="100"/>
              </a:spcBef>
              <a:spcAft>
                <a:spcPts val="0"/>
              </a:spcAft>
              <a:buClrTx/>
              <a:buSzTx/>
              <a:buFontTx/>
              <a:buNone/>
              <a:tabLst/>
              <a:defRPr/>
            </a:pPr>
            <a:endParaRPr kumimoji="0" lang="en-US" sz="2400" b="0" i="0" u="none" strike="noStrike" kern="0" cap="none" spc="-25" normalizeH="0" baseline="0" noProof="0" dirty="0">
              <a:ln>
                <a:noFill/>
              </a:ln>
              <a:solidFill>
                <a:sysClr val="windowText" lastClr="000000"/>
              </a:solidFill>
              <a:effectLst/>
              <a:uLnTx/>
              <a:uFillTx/>
              <a:latin typeface="Calibri"/>
              <a:cs typeface="Calibri"/>
            </a:endParaRPr>
          </a:p>
          <a:p>
            <a:pPr marL="38100" marR="30480" lvl="0" indent="0" defTabSz="914400" eaLnBrk="1" fontAlgn="auto" latinLnBrk="0" hangingPunct="1">
              <a:lnSpc>
                <a:spcPct val="121700"/>
              </a:lnSpc>
              <a:spcBef>
                <a:spcPts val="100"/>
              </a:spcBef>
              <a:spcAft>
                <a:spcPts val="0"/>
              </a:spcAft>
              <a:buClrTx/>
              <a:buSzTx/>
              <a:buFontTx/>
              <a:buNone/>
              <a:tabLst/>
              <a:defRPr/>
            </a:pPr>
            <a:r>
              <a:rPr kumimoji="0" sz="2400" b="0" i="0" u="none" strike="noStrike" kern="0" cap="none" spc="-25" normalizeH="0" baseline="0" noProof="0" dirty="0">
                <a:ln>
                  <a:noFill/>
                </a:ln>
                <a:solidFill>
                  <a:sysClr val="windowText" lastClr="000000"/>
                </a:solidFill>
                <a:effectLst/>
                <a:uLnTx/>
                <a:uFillTx/>
                <a:latin typeface="Calibri"/>
                <a:cs typeface="Calibri"/>
              </a:rPr>
              <a:t> </a:t>
            </a:r>
            <a:endParaRPr kumimoji="0" lang="en-US" sz="2400" b="0" i="0" u="none" strike="noStrike" kern="0" cap="none" spc="-25" normalizeH="0" baseline="0" noProof="0" dirty="0">
              <a:ln>
                <a:noFill/>
              </a:ln>
              <a:solidFill>
                <a:sysClr val="windowText" lastClr="000000"/>
              </a:solidFill>
              <a:effectLst/>
              <a:uLnTx/>
              <a:uFillTx/>
              <a:latin typeface="Calibri"/>
              <a:cs typeface="Calibri"/>
            </a:endParaRPr>
          </a:p>
          <a:p>
            <a:pPr marL="38100" marR="30480" lvl="0" indent="0" defTabSz="914400" eaLnBrk="1" fontAlgn="auto" latinLnBrk="0" hangingPunct="1">
              <a:lnSpc>
                <a:spcPct val="121700"/>
              </a:lnSpc>
              <a:spcBef>
                <a:spcPts val="100"/>
              </a:spcBef>
              <a:spcAft>
                <a:spcPts val="0"/>
              </a:spcAft>
              <a:buClrTx/>
              <a:buSzTx/>
              <a:buFontTx/>
              <a:buNone/>
              <a:tabLst/>
              <a:defRPr/>
            </a:pPr>
            <a:r>
              <a:rPr kumimoji="0" sz="2400" b="0" i="0" u="none" strike="noStrike" kern="0" cap="none" spc="-20" normalizeH="0" baseline="0" noProof="0" dirty="0">
                <a:ln>
                  <a:noFill/>
                </a:ln>
                <a:solidFill>
                  <a:sysClr val="windowText" lastClr="000000"/>
                </a:solidFill>
                <a:effectLst/>
                <a:uLnTx/>
                <a:uFillTx/>
                <a:latin typeface="Calibri"/>
                <a:cs typeface="Calibri"/>
              </a:rPr>
              <a:t>(Not </a:t>
            </a:r>
            <a:r>
              <a:rPr kumimoji="0" sz="2400" b="0" i="0" u="none" strike="noStrike" kern="0" cap="none" spc="0" normalizeH="0" baseline="0" noProof="0" dirty="0">
                <a:ln>
                  <a:noFill/>
                </a:ln>
                <a:solidFill>
                  <a:sysClr val="windowText" lastClr="000000"/>
                </a:solidFill>
                <a:effectLst/>
                <a:uLnTx/>
                <a:uFillTx/>
                <a:latin typeface="Calibri"/>
                <a:cs typeface="Calibri"/>
              </a:rPr>
              <a:t>an</a:t>
            </a:r>
            <a:r>
              <a:rPr kumimoji="0" sz="2400" b="0" i="0" u="none" strike="noStrike" kern="0" cap="none" spc="-2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easy</a:t>
            </a:r>
            <a:r>
              <a:rPr kumimoji="0" sz="2400" b="0" i="0" u="none" strike="noStrike" kern="0" cap="none" spc="-25" normalizeH="0" baseline="0" noProof="0" dirty="0">
                <a:ln>
                  <a:noFill/>
                </a:ln>
                <a:solidFill>
                  <a:sysClr val="windowText" lastClr="000000"/>
                </a:solidFill>
                <a:effectLst/>
                <a:uLnTx/>
                <a:uFillTx/>
                <a:latin typeface="Calibri"/>
                <a:cs typeface="Calibri"/>
              </a:rPr>
              <a:t> </a:t>
            </a:r>
            <a:r>
              <a:rPr kumimoji="0" sz="2400" b="0" i="0" u="none" strike="noStrike" kern="0" cap="none" spc="-10" normalizeH="0" baseline="0" noProof="0" dirty="0">
                <a:ln>
                  <a:noFill/>
                </a:ln>
                <a:solidFill>
                  <a:sysClr val="windowText" lastClr="000000"/>
                </a:solidFill>
                <a:effectLst/>
                <a:uLnTx/>
                <a:uFillTx/>
                <a:latin typeface="Calibri"/>
                <a:cs typeface="Calibri"/>
              </a:rPr>
              <a:t>interpretation)</a:t>
            </a:r>
            <a:endParaRPr kumimoji="0" sz="2400" b="0" i="0" u="none" strike="noStrike" kern="0" cap="none" spc="0" normalizeH="0" baseline="0" noProof="0" dirty="0">
              <a:ln>
                <a:noFill/>
              </a:ln>
              <a:solidFill>
                <a:sysClr val="windowText" lastClr="000000"/>
              </a:solidFill>
              <a:effectLst/>
              <a:uLnTx/>
              <a:uFillTx/>
              <a:latin typeface="Calibri"/>
              <a:cs typeface="Calibri"/>
            </a:endParaRPr>
          </a:p>
        </p:txBody>
      </p:sp>
      <p:pic>
        <p:nvPicPr>
          <p:cNvPr id="20" name="Picture 19">
            <a:extLst>
              <a:ext uri="{FF2B5EF4-FFF2-40B4-BE49-F238E27FC236}">
                <a16:creationId xmlns:a16="http://schemas.microsoft.com/office/drawing/2014/main" id="{8BE83CCF-9187-4755-A2BE-F7C42A6656C5}"/>
              </a:ext>
            </a:extLst>
          </p:cNvPr>
          <p:cNvPicPr>
            <a:picLocks noChangeAspect="1"/>
          </p:cNvPicPr>
          <p:nvPr/>
        </p:nvPicPr>
        <p:blipFill>
          <a:blip r:embed="rId2"/>
          <a:stretch>
            <a:fillRect/>
          </a:stretch>
        </p:blipFill>
        <p:spPr>
          <a:xfrm>
            <a:off x="1120139" y="1604760"/>
            <a:ext cx="6287045" cy="632515"/>
          </a:xfrm>
          <a:prstGeom prst="rect">
            <a:avLst/>
          </a:prstGeom>
        </p:spPr>
      </p:pic>
      <p:pic>
        <p:nvPicPr>
          <p:cNvPr id="22" name="Picture 21">
            <a:extLst>
              <a:ext uri="{FF2B5EF4-FFF2-40B4-BE49-F238E27FC236}">
                <a16:creationId xmlns:a16="http://schemas.microsoft.com/office/drawing/2014/main" id="{92DD6BB1-F20C-D928-363F-68D868AA2B40}"/>
              </a:ext>
            </a:extLst>
          </p:cNvPr>
          <p:cNvPicPr>
            <a:picLocks noChangeAspect="1"/>
          </p:cNvPicPr>
          <p:nvPr/>
        </p:nvPicPr>
        <p:blipFill>
          <a:blip r:embed="rId3"/>
          <a:stretch>
            <a:fillRect/>
          </a:stretch>
        </p:blipFill>
        <p:spPr>
          <a:xfrm>
            <a:off x="2026587" y="3363327"/>
            <a:ext cx="4907613" cy="827673"/>
          </a:xfrm>
          <a:prstGeom prst="rect">
            <a:avLst/>
          </a:prstGeom>
        </p:spPr>
      </p:pic>
      <p:pic>
        <p:nvPicPr>
          <p:cNvPr id="24" name="Picture 23">
            <a:extLst>
              <a:ext uri="{FF2B5EF4-FFF2-40B4-BE49-F238E27FC236}">
                <a16:creationId xmlns:a16="http://schemas.microsoft.com/office/drawing/2014/main" id="{461AF302-5A4A-4F11-2EF2-49829CD59055}"/>
              </a:ext>
            </a:extLst>
          </p:cNvPr>
          <p:cNvPicPr>
            <a:picLocks noChangeAspect="1"/>
          </p:cNvPicPr>
          <p:nvPr/>
        </p:nvPicPr>
        <p:blipFill>
          <a:blip r:embed="rId4"/>
          <a:stretch>
            <a:fillRect/>
          </a:stretch>
        </p:blipFill>
        <p:spPr>
          <a:xfrm>
            <a:off x="1880806" y="5334000"/>
            <a:ext cx="2080440" cy="69348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8" name="Rectangle 15">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object 2"/>
          <p:cNvSpPr txBox="1">
            <a:spLocks noGrp="1"/>
          </p:cNvSpPr>
          <p:nvPr>
            <p:ph type="title"/>
          </p:nvPr>
        </p:nvSpPr>
        <p:spPr>
          <a:xfrm>
            <a:off x="838200" y="556995"/>
            <a:ext cx="10515600" cy="1133693"/>
          </a:xfrm>
          <a:prstGeom prst="rect">
            <a:avLst/>
          </a:prstGeom>
        </p:spPr>
        <p:txBody>
          <a:bodyPr vert="horz" lIns="91440" tIns="45720" rIns="91440" bIns="45720" rtlCol="0">
            <a:normAutofit/>
          </a:bodyPr>
          <a:lstStyle/>
          <a:p>
            <a:pPr marL="12700" rtl="0">
              <a:spcBef>
                <a:spcPct val="0"/>
              </a:spcBef>
            </a:pPr>
            <a:r>
              <a:rPr lang="en-US" sz="5200" kern="1200">
                <a:latin typeface="+mj-lt"/>
                <a:ea typeface="+mj-ea"/>
                <a:cs typeface="+mj-cs"/>
              </a:rPr>
              <a:t>Interpreting</a:t>
            </a:r>
            <a:r>
              <a:rPr lang="en-US" sz="5200" kern="1200" spc="-204">
                <a:latin typeface="+mj-lt"/>
                <a:ea typeface="+mj-ea"/>
                <a:cs typeface="+mj-cs"/>
              </a:rPr>
              <a:t> </a:t>
            </a:r>
            <a:r>
              <a:rPr lang="en-US" sz="5200" kern="1200" spc="-10">
                <a:latin typeface="+mj-lt"/>
                <a:ea typeface="+mj-ea"/>
                <a:cs typeface="+mj-cs"/>
              </a:rPr>
              <a:t>Coefficients</a:t>
            </a:r>
          </a:p>
        </p:txBody>
      </p:sp>
      <p:graphicFrame>
        <p:nvGraphicFramePr>
          <p:cNvPr id="5" name="object 3">
            <a:extLst>
              <a:ext uri="{FF2B5EF4-FFF2-40B4-BE49-F238E27FC236}">
                <a16:creationId xmlns:a16="http://schemas.microsoft.com/office/drawing/2014/main" id="{E5A7CAAD-F17D-983E-D217-E5BC921A4FBC}"/>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4452" rIns="0" bIns="0" rtlCol="0">
            <a:spAutoFit/>
          </a:bodyPr>
          <a:lstStyle/>
          <a:p>
            <a:pPr marL="12700">
              <a:lnSpc>
                <a:spcPct val="100000"/>
              </a:lnSpc>
              <a:spcBef>
                <a:spcPts val="100"/>
              </a:spcBef>
            </a:pPr>
            <a:r>
              <a:rPr dirty="0"/>
              <a:t>Example</a:t>
            </a:r>
            <a:r>
              <a:rPr spc="-120" dirty="0"/>
              <a:t> </a:t>
            </a:r>
            <a:r>
              <a:rPr dirty="0"/>
              <a:t>Logistic</a:t>
            </a:r>
            <a:r>
              <a:rPr spc="-114" dirty="0"/>
              <a:t> </a:t>
            </a:r>
            <a:r>
              <a:rPr dirty="0"/>
              <a:t>Regression</a:t>
            </a:r>
            <a:r>
              <a:rPr spc="-114" dirty="0"/>
              <a:t> </a:t>
            </a:r>
            <a:r>
              <a:rPr spc="-10" dirty="0"/>
              <a:t>Output</a:t>
            </a:r>
          </a:p>
        </p:txBody>
      </p:sp>
      <p:sp>
        <p:nvSpPr>
          <p:cNvPr id="3" name="object 3"/>
          <p:cNvSpPr txBox="1"/>
          <p:nvPr/>
        </p:nvSpPr>
        <p:spPr>
          <a:xfrm>
            <a:off x="916939" y="1795779"/>
            <a:ext cx="9656445" cy="833119"/>
          </a:xfrm>
          <a:prstGeom prst="rect">
            <a:avLst/>
          </a:prstGeom>
        </p:spPr>
        <p:txBody>
          <a:bodyPr vert="horz" wrap="square" lIns="0" tIns="63500" rIns="0" bIns="0" rtlCol="0">
            <a:spAutoFit/>
          </a:bodyPr>
          <a:lstStyle/>
          <a:p>
            <a:pPr marL="12700" marR="5080" lvl="0" indent="0" defTabSz="914400" eaLnBrk="1" fontAlgn="auto" latinLnBrk="0" hangingPunct="1">
              <a:lnSpc>
                <a:spcPts val="3000"/>
              </a:lnSpc>
              <a:spcBef>
                <a:spcPts val="500"/>
              </a:spcBef>
              <a:spcAft>
                <a:spcPts val="0"/>
              </a:spcAft>
              <a:buClrTx/>
              <a:buSzTx/>
              <a:buFontTx/>
              <a:buNone/>
              <a:tabLst/>
              <a:defRPr/>
            </a:pPr>
            <a:r>
              <a:rPr kumimoji="0" sz="2800" b="0" i="0" u="none" strike="noStrike" kern="0" cap="none" spc="0" normalizeH="0" baseline="0" noProof="0" dirty="0">
                <a:ln>
                  <a:noFill/>
                </a:ln>
                <a:solidFill>
                  <a:sysClr val="windowText" lastClr="000000"/>
                </a:solidFill>
                <a:effectLst/>
                <a:uLnTx/>
                <a:uFillTx/>
                <a:latin typeface="Calibri"/>
                <a:cs typeface="Calibri"/>
              </a:rPr>
              <a:t>How</a:t>
            </a:r>
            <a:r>
              <a:rPr kumimoji="0" sz="2800" b="0" i="0" u="none" strike="noStrike" kern="0" cap="none" spc="-4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does</a:t>
            </a:r>
            <a:r>
              <a:rPr kumimoji="0" sz="2800" b="0" i="0" u="none" strike="noStrike" kern="0" cap="none" spc="-1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the</a:t>
            </a:r>
            <a:r>
              <a:rPr kumimoji="0" sz="2800" b="0" i="0" u="none" strike="noStrike" kern="0" cap="none" spc="-3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odds</a:t>
            </a:r>
            <a:r>
              <a:rPr kumimoji="0" sz="2800" b="0" i="0" u="none" strike="noStrike" kern="0" cap="none" spc="-2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of</a:t>
            </a:r>
            <a:r>
              <a:rPr kumimoji="0" sz="2800" b="0" i="0" u="none" strike="noStrike" kern="0" cap="none" spc="-2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evacuation</a:t>
            </a:r>
            <a:r>
              <a:rPr kumimoji="0" sz="2800" b="0" i="0" u="none" strike="noStrike" kern="0" cap="none" spc="-2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for</a:t>
            </a:r>
            <a:r>
              <a:rPr kumimoji="0" sz="2800" b="0" i="0" u="none" strike="noStrike" kern="0" cap="none" spc="-2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someone</a:t>
            </a:r>
            <a:r>
              <a:rPr kumimoji="0" sz="2800" b="0" i="0" u="none" strike="noStrike" kern="0" cap="none" spc="-3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who</a:t>
            </a:r>
            <a:r>
              <a:rPr kumimoji="0" sz="2800" b="0" i="0" u="none" strike="noStrike" kern="0" cap="none" spc="-3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lived</a:t>
            </a:r>
            <a:r>
              <a:rPr kumimoji="0" sz="2800" b="0" i="0" u="none" strike="noStrike" kern="0" cap="none" spc="-2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in</a:t>
            </a:r>
            <a:r>
              <a:rPr kumimoji="0" sz="2800" b="0" i="0" u="none" strike="noStrike" kern="0" cap="none" spc="-20" normalizeH="0" baseline="0" noProof="0" dirty="0">
                <a:ln>
                  <a:noFill/>
                </a:ln>
                <a:solidFill>
                  <a:sysClr val="windowText" lastClr="000000"/>
                </a:solidFill>
                <a:effectLst/>
                <a:uLnTx/>
                <a:uFillTx/>
                <a:latin typeface="Calibri"/>
                <a:cs typeface="Calibri"/>
              </a:rPr>
              <a:t> </a:t>
            </a:r>
            <a:r>
              <a:rPr kumimoji="0" sz="2800" b="0" i="0" u="none" strike="noStrike" kern="0" cap="none" spc="-10" normalizeH="0" baseline="0" noProof="0" dirty="0">
                <a:ln>
                  <a:noFill/>
                </a:ln>
                <a:solidFill>
                  <a:sysClr val="windowText" lastClr="000000"/>
                </a:solidFill>
                <a:effectLst/>
                <a:uLnTx/>
                <a:uFillTx/>
                <a:latin typeface="Calibri"/>
                <a:cs typeface="Calibri"/>
              </a:rPr>
              <a:t>mobile </a:t>
            </a:r>
            <a:r>
              <a:rPr kumimoji="0" sz="2800" b="0" i="0" u="none" strike="noStrike" kern="0" cap="none" spc="0" normalizeH="0" baseline="0" noProof="0" dirty="0">
                <a:ln>
                  <a:noFill/>
                </a:ln>
                <a:solidFill>
                  <a:sysClr val="windowText" lastClr="000000"/>
                </a:solidFill>
                <a:effectLst/>
                <a:uLnTx/>
                <a:uFillTx/>
                <a:latin typeface="Calibri"/>
                <a:cs typeface="Calibri"/>
              </a:rPr>
              <a:t>home</a:t>
            </a:r>
            <a:r>
              <a:rPr kumimoji="0" sz="2800" b="0" i="0" u="none" strike="noStrike" kern="0" cap="none" spc="-65" normalizeH="0" baseline="0" noProof="0" dirty="0">
                <a:ln>
                  <a:noFill/>
                </a:ln>
                <a:solidFill>
                  <a:sysClr val="windowText" lastClr="000000"/>
                </a:solidFill>
                <a:effectLst/>
                <a:uLnTx/>
                <a:uFillTx/>
                <a:latin typeface="Calibri"/>
                <a:cs typeface="Calibri"/>
              </a:rPr>
              <a:t> </a:t>
            </a:r>
            <a:r>
              <a:rPr kumimoji="0" lang="en-US" sz="2800" b="0" i="0" u="none" strike="noStrike" kern="0" cap="none" spc="0" normalizeH="0" baseline="0" noProof="0" dirty="0">
                <a:ln>
                  <a:noFill/>
                </a:ln>
                <a:solidFill>
                  <a:sysClr val="windowText" lastClr="000000"/>
                </a:solidFill>
                <a:effectLst/>
                <a:uLnTx/>
                <a:uFillTx/>
                <a:latin typeface="Calibri"/>
                <a:cs typeface="Calibri"/>
              </a:rPr>
              <a:t>compared</a:t>
            </a:r>
            <a:r>
              <a:rPr kumimoji="0" sz="2800" b="0" i="0" u="none" strike="noStrike" kern="0" cap="none" spc="-6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to</a:t>
            </a:r>
            <a:r>
              <a:rPr kumimoji="0" sz="2800" b="0" i="0" u="none" strike="noStrike" kern="0" cap="none" spc="-6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that</a:t>
            </a:r>
            <a:r>
              <a:rPr kumimoji="0" sz="2800" b="0" i="0" u="none" strike="noStrike" kern="0" cap="none" spc="-6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for</a:t>
            </a:r>
            <a:r>
              <a:rPr kumimoji="0" sz="2800" b="0" i="0" u="none" strike="noStrike" kern="0" cap="none" spc="-6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those</a:t>
            </a:r>
            <a:r>
              <a:rPr kumimoji="0" sz="2800" b="0" i="0" u="none" strike="noStrike" kern="0" cap="none" spc="-6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from</a:t>
            </a:r>
            <a:r>
              <a:rPr kumimoji="0" sz="2800" b="0" i="0" u="none" strike="noStrike" kern="0" cap="none" spc="-55" normalizeH="0" baseline="0" noProof="0" dirty="0">
                <a:ln>
                  <a:noFill/>
                </a:ln>
                <a:solidFill>
                  <a:sysClr val="windowText" lastClr="000000"/>
                </a:solidFill>
                <a:effectLst/>
                <a:uLnTx/>
                <a:uFillTx/>
                <a:latin typeface="Calibri"/>
                <a:cs typeface="Calibri"/>
              </a:rPr>
              <a:t> </a:t>
            </a:r>
            <a:r>
              <a:rPr kumimoji="0" sz="2800" b="0" i="0" u="none" strike="noStrike" kern="0" cap="none" spc="-30" normalizeH="0" baseline="0" noProof="0" dirty="0">
                <a:ln>
                  <a:noFill/>
                </a:ln>
                <a:solidFill>
                  <a:sysClr val="windowText" lastClr="000000"/>
                </a:solidFill>
                <a:effectLst/>
                <a:uLnTx/>
                <a:uFillTx/>
                <a:latin typeface="Calibri"/>
                <a:cs typeface="Calibri"/>
              </a:rPr>
              <a:t>brick-</a:t>
            </a:r>
            <a:r>
              <a:rPr kumimoji="0" sz="2800" b="0" i="0" u="none" strike="noStrike" kern="0" cap="none" spc="-10" normalizeH="0" baseline="0" noProof="0" dirty="0">
                <a:ln>
                  <a:noFill/>
                </a:ln>
                <a:solidFill>
                  <a:sysClr val="windowText" lastClr="000000"/>
                </a:solidFill>
                <a:effectLst/>
                <a:uLnTx/>
                <a:uFillTx/>
                <a:latin typeface="Calibri"/>
                <a:cs typeface="Calibri"/>
              </a:rPr>
              <a:t>and-</a:t>
            </a:r>
            <a:r>
              <a:rPr kumimoji="0" sz="2800" b="0" i="0" u="none" strike="noStrike" kern="0" cap="none" spc="0" normalizeH="0" baseline="0" noProof="0" dirty="0">
                <a:ln>
                  <a:noFill/>
                </a:ln>
                <a:solidFill>
                  <a:sysClr val="windowText" lastClr="000000"/>
                </a:solidFill>
                <a:effectLst/>
                <a:uLnTx/>
                <a:uFillTx/>
                <a:latin typeface="Calibri"/>
                <a:cs typeface="Calibri"/>
              </a:rPr>
              <a:t>mortar</a:t>
            </a:r>
            <a:r>
              <a:rPr kumimoji="0" sz="2800" b="0" i="0" u="none" strike="noStrike" kern="0" cap="none" spc="-55" normalizeH="0" baseline="0" noProof="0" dirty="0">
                <a:ln>
                  <a:noFill/>
                </a:ln>
                <a:solidFill>
                  <a:sysClr val="windowText" lastClr="000000"/>
                </a:solidFill>
                <a:effectLst/>
                <a:uLnTx/>
                <a:uFillTx/>
                <a:latin typeface="Calibri"/>
                <a:cs typeface="Calibri"/>
              </a:rPr>
              <a:t> </a:t>
            </a:r>
            <a:r>
              <a:rPr kumimoji="0" sz="2800" b="0" i="0" u="none" strike="noStrike" kern="0" cap="none" spc="-10" normalizeH="0" baseline="0" noProof="0" dirty="0">
                <a:ln>
                  <a:noFill/>
                </a:ln>
                <a:solidFill>
                  <a:sysClr val="windowText" lastClr="000000"/>
                </a:solidFill>
                <a:effectLst/>
                <a:uLnTx/>
                <a:uFillTx/>
                <a:latin typeface="Calibri"/>
                <a:cs typeface="Calibri"/>
              </a:rPr>
              <a:t>home?</a:t>
            </a:r>
            <a:endParaRPr kumimoji="0" sz="2800" b="0" i="0" u="none" strike="noStrike" kern="0" cap="none" spc="0" normalizeH="0" baseline="0" noProof="0" dirty="0">
              <a:ln>
                <a:noFill/>
              </a:ln>
              <a:solidFill>
                <a:sysClr val="windowText" lastClr="000000"/>
              </a:solidFill>
              <a:effectLst/>
              <a:uLnTx/>
              <a:uFillTx/>
              <a:latin typeface="Calibri"/>
              <a:cs typeface="Calibri"/>
            </a:endParaRPr>
          </a:p>
        </p:txBody>
      </p:sp>
      <p:sp>
        <p:nvSpPr>
          <p:cNvPr id="4" name="object 4"/>
          <p:cNvSpPr txBox="1"/>
          <p:nvPr/>
        </p:nvSpPr>
        <p:spPr>
          <a:xfrm>
            <a:off x="916939" y="5257800"/>
            <a:ext cx="10325735" cy="833119"/>
          </a:xfrm>
          <a:prstGeom prst="rect">
            <a:avLst/>
          </a:prstGeom>
        </p:spPr>
        <p:txBody>
          <a:bodyPr vert="horz" wrap="square" lIns="0" tIns="63500" rIns="0" bIns="0" rtlCol="0">
            <a:spAutoFit/>
          </a:bodyPr>
          <a:lstStyle/>
          <a:p>
            <a:pPr marL="12700" marR="5080" lvl="0" indent="0" defTabSz="914400" eaLnBrk="1" fontAlgn="auto" latinLnBrk="0" hangingPunct="1">
              <a:lnSpc>
                <a:spcPts val="3000"/>
              </a:lnSpc>
              <a:spcBef>
                <a:spcPts val="500"/>
              </a:spcBef>
              <a:spcAft>
                <a:spcPts val="0"/>
              </a:spcAft>
              <a:buClrTx/>
              <a:buSzTx/>
              <a:buFontTx/>
              <a:buNone/>
              <a:tabLst/>
              <a:defRPr/>
            </a:pPr>
            <a:r>
              <a:rPr kumimoji="0" sz="2800" b="0" i="0" u="none" strike="noStrike" kern="0" cap="none" spc="0" normalizeH="0" baseline="0" noProof="0" dirty="0">
                <a:ln>
                  <a:noFill/>
                </a:ln>
                <a:solidFill>
                  <a:srgbClr val="FF0000"/>
                </a:solidFill>
                <a:effectLst/>
                <a:uLnTx/>
                <a:uFillTx/>
                <a:latin typeface="Calibri"/>
                <a:cs typeface="Calibri"/>
              </a:rPr>
              <a:t>Households</a:t>
            </a:r>
            <a:r>
              <a:rPr kumimoji="0" sz="2800" b="0" i="0" u="none" strike="noStrike" kern="0" cap="none" spc="-65" normalizeH="0" baseline="0" noProof="0" dirty="0">
                <a:ln>
                  <a:noFill/>
                </a:ln>
                <a:solidFill>
                  <a:srgbClr val="FF0000"/>
                </a:solidFill>
                <a:effectLst/>
                <a:uLnTx/>
                <a:uFillTx/>
                <a:latin typeface="Calibri"/>
                <a:cs typeface="Calibri"/>
              </a:rPr>
              <a:t> </a:t>
            </a:r>
            <a:r>
              <a:rPr kumimoji="0" sz="2800" b="0" i="0" u="none" strike="noStrike" kern="0" cap="none" spc="0" normalizeH="0" baseline="0" noProof="0" dirty="0">
                <a:ln>
                  <a:noFill/>
                </a:ln>
                <a:solidFill>
                  <a:srgbClr val="FF0000"/>
                </a:solidFill>
                <a:effectLst/>
                <a:uLnTx/>
                <a:uFillTx/>
                <a:latin typeface="Calibri"/>
                <a:cs typeface="Calibri"/>
              </a:rPr>
              <a:t>that</a:t>
            </a:r>
            <a:r>
              <a:rPr kumimoji="0" sz="2800" b="0" i="0" u="none" strike="noStrike" kern="0" cap="none" spc="-60" normalizeH="0" baseline="0" noProof="0" dirty="0">
                <a:ln>
                  <a:noFill/>
                </a:ln>
                <a:solidFill>
                  <a:srgbClr val="FF0000"/>
                </a:solidFill>
                <a:effectLst/>
                <a:uLnTx/>
                <a:uFillTx/>
                <a:latin typeface="Calibri"/>
                <a:cs typeface="Calibri"/>
              </a:rPr>
              <a:t> </a:t>
            </a:r>
            <a:r>
              <a:rPr kumimoji="0" sz="2800" b="0" i="0" u="none" strike="noStrike" kern="0" cap="none" spc="0" normalizeH="0" baseline="0" noProof="0" dirty="0">
                <a:ln>
                  <a:noFill/>
                </a:ln>
                <a:solidFill>
                  <a:srgbClr val="FF0000"/>
                </a:solidFill>
                <a:effectLst/>
                <a:uLnTx/>
                <a:uFillTx/>
                <a:latin typeface="Calibri"/>
                <a:cs typeface="Calibri"/>
              </a:rPr>
              <a:t>are</a:t>
            </a:r>
            <a:r>
              <a:rPr kumimoji="0" sz="2800" b="0" i="0" u="none" strike="noStrike" kern="0" cap="none" spc="-65" normalizeH="0" baseline="0" noProof="0" dirty="0">
                <a:ln>
                  <a:noFill/>
                </a:ln>
                <a:solidFill>
                  <a:srgbClr val="FF0000"/>
                </a:solidFill>
                <a:effectLst/>
                <a:uLnTx/>
                <a:uFillTx/>
                <a:latin typeface="Calibri"/>
                <a:cs typeface="Calibri"/>
              </a:rPr>
              <a:t> </a:t>
            </a:r>
            <a:r>
              <a:rPr kumimoji="0" sz="2800" b="0" i="0" u="none" strike="noStrike" kern="0" cap="none" spc="0" normalizeH="0" baseline="0" noProof="0" dirty="0">
                <a:ln>
                  <a:noFill/>
                </a:ln>
                <a:solidFill>
                  <a:srgbClr val="FF0000"/>
                </a:solidFill>
                <a:effectLst/>
                <a:uLnTx/>
                <a:uFillTx/>
                <a:latin typeface="Calibri"/>
                <a:cs typeface="Calibri"/>
              </a:rPr>
              <a:t>mobile</a:t>
            </a:r>
            <a:r>
              <a:rPr kumimoji="0" sz="2800" b="0" i="0" u="none" strike="noStrike" kern="0" cap="none" spc="-65" normalizeH="0" baseline="0" noProof="0" dirty="0">
                <a:ln>
                  <a:noFill/>
                </a:ln>
                <a:solidFill>
                  <a:srgbClr val="FF0000"/>
                </a:solidFill>
                <a:effectLst/>
                <a:uLnTx/>
                <a:uFillTx/>
                <a:latin typeface="Calibri"/>
                <a:cs typeface="Calibri"/>
              </a:rPr>
              <a:t> </a:t>
            </a:r>
            <a:r>
              <a:rPr kumimoji="0" sz="2800" b="0" i="0" u="none" strike="noStrike" kern="0" cap="none" spc="0" normalizeH="0" baseline="0" noProof="0" dirty="0">
                <a:ln>
                  <a:noFill/>
                </a:ln>
                <a:solidFill>
                  <a:srgbClr val="FF0000"/>
                </a:solidFill>
                <a:effectLst/>
                <a:uLnTx/>
                <a:uFillTx/>
                <a:latin typeface="Calibri"/>
                <a:cs typeface="Calibri"/>
              </a:rPr>
              <a:t>homes</a:t>
            </a:r>
            <a:r>
              <a:rPr kumimoji="0" sz="2800" b="0" i="0" u="none" strike="noStrike" kern="0" cap="none" spc="-55" normalizeH="0" baseline="0" noProof="0" dirty="0">
                <a:ln>
                  <a:noFill/>
                </a:ln>
                <a:solidFill>
                  <a:srgbClr val="FF0000"/>
                </a:solidFill>
                <a:effectLst/>
                <a:uLnTx/>
                <a:uFillTx/>
                <a:latin typeface="Calibri"/>
                <a:cs typeface="Calibri"/>
              </a:rPr>
              <a:t> </a:t>
            </a:r>
            <a:r>
              <a:rPr kumimoji="0" sz="2800" b="0" i="0" u="none" strike="noStrike" kern="0" cap="none" spc="0" normalizeH="0" baseline="0" noProof="0" dirty="0">
                <a:ln>
                  <a:noFill/>
                </a:ln>
                <a:solidFill>
                  <a:srgbClr val="FF0000"/>
                </a:solidFill>
                <a:effectLst/>
                <a:uLnTx/>
                <a:uFillTx/>
                <a:latin typeface="Calibri"/>
                <a:cs typeface="Calibri"/>
              </a:rPr>
              <a:t>have</a:t>
            </a:r>
            <a:r>
              <a:rPr kumimoji="0" sz="2800" b="0" i="0" u="none" strike="noStrike" kern="0" cap="none" spc="-65" normalizeH="0" baseline="0" noProof="0" dirty="0">
                <a:ln>
                  <a:noFill/>
                </a:ln>
                <a:solidFill>
                  <a:srgbClr val="FF0000"/>
                </a:solidFill>
                <a:effectLst/>
                <a:uLnTx/>
                <a:uFillTx/>
                <a:latin typeface="Calibri"/>
                <a:cs typeface="Calibri"/>
              </a:rPr>
              <a:t> </a:t>
            </a:r>
            <a:r>
              <a:rPr kumimoji="0" sz="2800" b="0" i="0" u="none" strike="noStrike" kern="0" cap="none" spc="0" normalizeH="0" baseline="0" noProof="0" dirty="0">
                <a:ln>
                  <a:noFill/>
                </a:ln>
                <a:solidFill>
                  <a:srgbClr val="FF0000"/>
                </a:solidFill>
                <a:effectLst/>
                <a:uLnTx/>
                <a:uFillTx/>
                <a:latin typeface="Calibri"/>
                <a:cs typeface="Calibri"/>
              </a:rPr>
              <a:t>4.88</a:t>
            </a:r>
            <a:r>
              <a:rPr kumimoji="0" sz="2800" b="0" i="0" u="none" strike="noStrike" kern="0" cap="none" spc="-50" normalizeH="0" baseline="0" noProof="0" dirty="0">
                <a:ln>
                  <a:noFill/>
                </a:ln>
                <a:solidFill>
                  <a:srgbClr val="FF0000"/>
                </a:solidFill>
                <a:effectLst/>
                <a:uLnTx/>
                <a:uFillTx/>
                <a:latin typeface="Calibri"/>
                <a:cs typeface="Calibri"/>
              </a:rPr>
              <a:t> </a:t>
            </a:r>
            <a:r>
              <a:rPr kumimoji="0" sz="2800" b="0" i="0" u="none" strike="noStrike" kern="0" cap="none" spc="0" normalizeH="0" baseline="0" noProof="0" dirty="0">
                <a:ln>
                  <a:noFill/>
                </a:ln>
                <a:solidFill>
                  <a:srgbClr val="FF0000"/>
                </a:solidFill>
                <a:effectLst/>
                <a:uLnTx/>
                <a:uFillTx/>
                <a:latin typeface="Calibri"/>
                <a:cs typeface="Calibri"/>
              </a:rPr>
              <a:t>times</a:t>
            </a:r>
            <a:r>
              <a:rPr kumimoji="0" sz="2800" b="0" i="0" u="none" strike="noStrike" kern="0" cap="none" spc="-55" normalizeH="0" baseline="0" noProof="0" dirty="0">
                <a:ln>
                  <a:noFill/>
                </a:ln>
                <a:solidFill>
                  <a:srgbClr val="FF0000"/>
                </a:solidFill>
                <a:effectLst/>
                <a:uLnTx/>
                <a:uFillTx/>
                <a:latin typeface="Calibri"/>
                <a:cs typeface="Calibri"/>
              </a:rPr>
              <a:t> </a:t>
            </a:r>
            <a:r>
              <a:rPr kumimoji="0" sz="2800" b="0" i="0" u="none" strike="noStrike" kern="0" cap="none" spc="0" normalizeH="0" baseline="0" noProof="0" dirty="0">
                <a:ln>
                  <a:noFill/>
                </a:ln>
                <a:solidFill>
                  <a:srgbClr val="FF0000"/>
                </a:solidFill>
                <a:effectLst/>
                <a:uLnTx/>
                <a:uFillTx/>
                <a:latin typeface="Calibri"/>
                <a:cs typeface="Calibri"/>
              </a:rPr>
              <a:t>odds</a:t>
            </a:r>
            <a:r>
              <a:rPr kumimoji="0" sz="2800" b="0" i="0" u="none" strike="noStrike" kern="0" cap="none" spc="-55" normalizeH="0" baseline="0" noProof="0" dirty="0">
                <a:ln>
                  <a:noFill/>
                </a:ln>
                <a:solidFill>
                  <a:srgbClr val="FF0000"/>
                </a:solidFill>
                <a:effectLst/>
                <a:uLnTx/>
                <a:uFillTx/>
                <a:latin typeface="Calibri"/>
                <a:cs typeface="Calibri"/>
              </a:rPr>
              <a:t> </a:t>
            </a:r>
            <a:r>
              <a:rPr kumimoji="0" sz="2800" b="0" i="0" u="none" strike="noStrike" kern="0" cap="none" spc="0" normalizeH="0" baseline="0" noProof="0" dirty="0">
                <a:ln>
                  <a:noFill/>
                </a:ln>
                <a:solidFill>
                  <a:srgbClr val="FF0000"/>
                </a:solidFill>
                <a:effectLst/>
                <a:uLnTx/>
                <a:uFillTx/>
                <a:latin typeface="Calibri"/>
                <a:cs typeface="Calibri"/>
              </a:rPr>
              <a:t>to</a:t>
            </a:r>
            <a:r>
              <a:rPr kumimoji="0" sz="2800" b="0" i="0" u="none" strike="noStrike" kern="0" cap="none" spc="-60" normalizeH="0" baseline="0" noProof="0" dirty="0">
                <a:ln>
                  <a:noFill/>
                </a:ln>
                <a:solidFill>
                  <a:srgbClr val="FF0000"/>
                </a:solidFill>
                <a:effectLst/>
                <a:uLnTx/>
                <a:uFillTx/>
                <a:latin typeface="Calibri"/>
                <a:cs typeface="Calibri"/>
              </a:rPr>
              <a:t> </a:t>
            </a:r>
            <a:r>
              <a:rPr kumimoji="0" sz="2800" b="0" i="0" u="none" strike="noStrike" kern="0" cap="none" spc="-10" normalizeH="0" baseline="0" noProof="0" dirty="0">
                <a:ln>
                  <a:noFill/>
                </a:ln>
                <a:solidFill>
                  <a:srgbClr val="FF0000"/>
                </a:solidFill>
                <a:effectLst/>
                <a:uLnTx/>
                <a:uFillTx/>
                <a:latin typeface="Calibri"/>
                <a:cs typeface="Calibri"/>
              </a:rPr>
              <a:t>evacuate</a:t>
            </a:r>
            <a:r>
              <a:rPr kumimoji="0" sz="2800" b="0" i="0" u="none" strike="noStrike" kern="0" cap="none" spc="-60" normalizeH="0" baseline="0" noProof="0" dirty="0">
                <a:ln>
                  <a:noFill/>
                </a:ln>
                <a:solidFill>
                  <a:srgbClr val="FF0000"/>
                </a:solidFill>
                <a:effectLst/>
                <a:uLnTx/>
                <a:uFillTx/>
                <a:latin typeface="Calibri"/>
                <a:cs typeface="Calibri"/>
              </a:rPr>
              <a:t> </a:t>
            </a:r>
            <a:r>
              <a:rPr kumimoji="0" sz="2800" b="0" i="0" u="none" strike="noStrike" kern="0" cap="none" spc="-25" normalizeH="0" baseline="0" noProof="0" dirty="0">
                <a:ln>
                  <a:noFill/>
                </a:ln>
                <a:solidFill>
                  <a:srgbClr val="FF0000"/>
                </a:solidFill>
                <a:effectLst/>
                <a:uLnTx/>
                <a:uFillTx/>
                <a:latin typeface="Calibri"/>
                <a:cs typeface="Calibri"/>
              </a:rPr>
              <a:t>as </a:t>
            </a:r>
            <a:r>
              <a:rPr kumimoji="0" sz="2800" b="0" i="0" u="none" strike="noStrike" kern="0" cap="none" spc="0" normalizeH="0" baseline="0" noProof="0" dirty="0">
                <a:ln>
                  <a:noFill/>
                </a:ln>
                <a:solidFill>
                  <a:srgbClr val="FF0000"/>
                </a:solidFill>
                <a:effectLst/>
                <a:uLnTx/>
                <a:uFillTx/>
                <a:latin typeface="Calibri"/>
                <a:cs typeface="Calibri"/>
              </a:rPr>
              <a:t>those</a:t>
            </a:r>
            <a:r>
              <a:rPr kumimoji="0" sz="2800" b="0" i="0" u="none" strike="noStrike" kern="0" cap="none" spc="-55" normalizeH="0" baseline="0" noProof="0" dirty="0">
                <a:ln>
                  <a:noFill/>
                </a:ln>
                <a:solidFill>
                  <a:srgbClr val="FF0000"/>
                </a:solidFill>
                <a:effectLst/>
                <a:uLnTx/>
                <a:uFillTx/>
                <a:latin typeface="Calibri"/>
                <a:cs typeface="Calibri"/>
              </a:rPr>
              <a:t> </a:t>
            </a:r>
            <a:r>
              <a:rPr kumimoji="0" sz="2800" b="0" i="0" u="none" strike="noStrike" kern="0" cap="none" spc="0" normalizeH="0" baseline="0" noProof="0" dirty="0">
                <a:ln>
                  <a:noFill/>
                </a:ln>
                <a:solidFill>
                  <a:srgbClr val="FF0000"/>
                </a:solidFill>
                <a:effectLst/>
                <a:uLnTx/>
                <a:uFillTx/>
                <a:latin typeface="Calibri"/>
                <a:cs typeface="Calibri"/>
              </a:rPr>
              <a:t>from</a:t>
            </a:r>
            <a:r>
              <a:rPr kumimoji="0" sz="2800" b="0" i="0" u="none" strike="noStrike" kern="0" cap="none" spc="-45" normalizeH="0" baseline="0" noProof="0" dirty="0">
                <a:ln>
                  <a:noFill/>
                </a:ln>
                <a:solidFill>
                  <a:srgbClr val="FF0000"/>
                </a:solidFill>
                <a:effectLst/>
                <a:uLnTx/>
                <a:uFillTx/>
                <a:latin typeface="Calibri"/>
                <a:cs typeface="Calibri"/>
              </a:rPr>
              <a:t> </a:t>
            </a:r>
            <a:r>
              <a:rPr kumimoji="0" sz="2800" b="0" i="0" u="none" strike="noStrike" kern="0" cap="none" spc="-30" normalizeH="0" baseline="0" noProof="0" dirty="0">
                <a:ln>
                  <a:noFill/>
                </a:ln>
                <a:solidFill>
                  <a:srgbClr val="FF0000"/>
                </a:solidFill>
                <a:effectLst/>
                <a:uLnTx/>
                <a:uFillTx/>
                <a:latin typeface="Calibri"/>
                <a:cs typeface="Calibri"/>
              </a:rPr>
              <a:t>brick-</a:t>
            </a:r>
            <a:r>
              <a:rPr kumimoji="0" sz="2800" b="0" i="0" u="none" strike="noStrike" kern="0" cap="none" spc="-10" normalizeH="0" baseline="0" noProof="0" dirty="0">
                <a:ln>
                  <a:noFill/>
                </a:ln>
                <a:solidFill>
                  <a:srgbClr val="FF0000"/>
                </a:solidFill>
                <a:effectLst/>
                <a:uLnTx/>
                <a:uFillTx/>
                <a:latin typeface="Calibri"/>
                <a:cs typeface="Calibri"/>
              </a:rPr>
              <a:t>and-</a:t>
            </a:r>
            <a:r>
              <a:rPr kumimoji="0" sz="2800" b="0" i="0" u="none" strike="noStrike" kern="0" cap="none" spc="0" normalizeH="0" baseline="0" noProof="0" dirty="0">
                <a:ln>
                  <a:noFill/>
                </a:ln>
                <a:solidFill>
                  <a:srgbClr val="FF0000"/>
                </a:solidFill>
                <a:effectLst/>
                <a:uLnTx/>
                <a:uFillTx/>
                <a:latin typeface="Calibri"/>
                <a:cs typeface="Calibri"/>
              </a:rPr>
              <a:t>mortar</a:t>
            </a:r>
            <a:r>
              <a:rPr kumimoji="0" sz="2800" b="0" i="0" u="none" strike="noStrike" kern="0" cap="none" spc="-50" normalizeH="0" baseline="0" noProof="0" dirty="0">
                <a:ln>
                  <a:noFill/>
                </a:ln>
                <a:solidFill>
                  <a:srgbClr val="FF0000"/>
                </a:solidFill>
                <a:effectLst/>
                <a:uLnTx/>
                <a:uFillTx/>
                <a:latin typeface="Calibri"/>
                <a:cs typeface="Calibri"/>
              </a:rPr>
              <a:t> </a:t>
            </a:r>
            <a:r>
              <a:rPr kumimoji="0" sz="2800" b="0" i="0" u="none" strike="noStrike" kern="0" cap="none" spc="-10" normalizeH="0" baseline="0" noProof="0" dirty="0">
                <a:ln>
                  <a:noFill/>
                </a:ln>
                <a:solidFill>
                  <a:srgbClr val="FF0000"/>
                </a:solidFill>
                <a:effectLst/>
                <a:uLnTx/>
                <a:uFillTx/>
                <a:latin typeface="Calibri"/>
                <a:cs typeface="Calibri"/>
              </a:rPr>
              <a:t>homes.</a:t>
            </a:r>
            <a:endParaRPr kumimoji="0" sz="2800" b="0" i="0" u="none" strike="noStrike" kern="0" cap="none" spc="0" normalizeH="0" baseline="0" noProof="0">
              <a:ln>
                <a:noFill/>
              </a:ln>
              <a:solidFill>
                <a:sysClr val="windowText" lastClr="000000"/>
              </a:solidFill>
              <a:effectLst/>
              <a:uLnTx/>
              <a:uFillTx/>
              <a:latin typeface="Calibri"/>
              <a:cs typeface="Calibri"/>
            </a:endParaRPr>
          </a:p>
        </p:txBody>
      </p:sp>
      <p:graphicFrame>
        <p:nvGraphicFramePr>
          <p:cNvPr id="5" name="object 5"/>
          <p:cNvGraphicFramePr>
            <a:graphicFrameLocks noGrp="1"/>
          </p:cNvGraphicFramePr>
          <p:nvPr/>
        </p:nvGraphicFramePr>
        <p:xfrm>
          <a:off x="1898617" y="2810440"/>
          <a:ext cx="8375648" cy="2076450"/>
        </p:xfrm>
        <a:graphic>
          <a:graphicData uri="http://schemas.openxmlformats.org/drawingml/2006/table">
            <a:tbl>
              <a:tblPr firstRow="1" bandRow="1">
                <a:tableStyleId>{2D5ABB26-0587-4C30-8999-92F81FD0307C}</a:tableStyleId>
              </a:tblPr>
              <a:tblGrid>
                <a:gridCol w="1487805">
                  <a:extLst>
                    <a:ext uri="{9D8B030D-6E8A-4147-A177-3AD203B41FA5}">
                      <a16:colId xmlns:a16="http://schemas.microsoft.com/office/drawing/2014/main" val="20000"/>
                    </a:ext>
                  </a:extLst>
                </a:gridCol>
                <a:gridCol w="1118870">
                  <a:extLst>
                    <a:ext uri="{9D8B030D-6E8A-4147-A177-3AD203B41FA5}">
                      <a16:colId xmlns:a16="http://schemas.microsoft.com/office/drawing/2014/main" val="20001"/>
                    </a:ext>
                  </a:extLst>
                </a:gridCol>
                <a:gridCol w="825500">
                  <a:extLst>
                    <a:ext uri="{9D8B030D-6E8A-4147-A177-3AD203B41FA5}">
                      <a16:colId xmlns:a16="http://schemas.microsoft.com/office/drawing/2014/main" val="20002"/>
                    </a:ext>
                  </a:extLst>
                </a:gridCol>
                <a:gridCol w="929004">
                  <a:extLst>
                    <a:ext uri="{9D8B030D-6E8A-4147-A177-3AD203B41FA5}">
                      <a16:colId xmlns:a16="http://schemas.microsoft.com/office/drawing/2014/main" val="20003"/>
                    </a:ext>
                  </a:extLst>
                </a:gridCol>
                <a:gridCol w="1071879">
                  <a:extLst>
                    <a:ext uri="{9D8B030D-6E8A-4147-A177-3AD203B41FA5}">
                      <a16:colId xmlns:a16="http://schemas.microsoft.com/office/drawing/2014/main" val="20004"/>
                    </a:ext>
                  </a:extLst>
                </a:gridCol>
                <a:gridCol w="998220">
                  <a:extLst>
                    <a:ext uri="{9D8B030D-6E8A-4147-A177-3AD203B41FA5}">
                      <a16:colId xmlns:a16="http://schemas.microsoft.com/office/drawing/2014/main" val="20005"/>
                    </a:ext>
                  </a:extLst>
                </a:gridCol>
                <a:gridCol w="963295">
                  <a:extLst>
                    <a:ext uri="{9D8B030D-6E8A-4147-A177-3AD203B41FA5}">
                      <a16:colId xmlns:a16="http://schemas.microsoft.com/office/drawing/2014/main" val="20006"/>
                    </a:ext>
                  </a:extLst>
                </a:gridCol>
                <a:gridCol w="981075">
                  <a:extLst>
                    <a:ext uri="{9D8B030D-6E8A-4147-A177-3AD203B41FA5}">
                      <a16:colId xmlns:a16="http://schemas.microsoft.com/office/drawing/2014/main" val="20007"/>
                    </a:ext>
                  </a:extLst>
                </a:gridCol>
              </a:tblGrid>
              <a:tr h="346075">
                <a:tc>
                  <a:txBody>
                    <a:bodyPr/>
                    <a:lstStyle/>
                    <a:p>
                      <a:pPr>
                        <a:lnSpc>
                          <a:spcPct val="100000"/>
                        </a:lnSpc>
                      </a:pPr>
                      <a:endParaRPr sz="2100">
                        <a:latin typeface="Times New Roman"/>
                        <a:cs typeface="Times New Roman"/>
                      </a:endParaRPr>
                    </a:p>
                  </a:txBody>
                  <a:tcPr marL="0" marR="0" marT="0" marB="0">
                    <a:lnL w="19050">
                      <a:solidFill>
                        <a:srgbClr val="D3D3D3"/>
                      </a:solidFill>
                      <a:prstDash val="solid"/>
                    </a:lnL>
                    <a:lnR w="19050">
                      <a:solidFill>
                        <a:srgbClr val="D3D3D3"/>
                      </a:solidFill>
                      <a:prstDash val="solid"/>
                    </a:lnR>
                    <a:lnT w="28575">
                      <a:solidFill>
                        <a:srgbClr val="000000"/>
                      </a:solidFill>
                      <a:prstDash val="solid"/>
                    </a:lnT>
                    <a:lnB w="28575">
                      <a:solidFill>
                        <a:srgbClr val="000000"/>
                      </a:solidFill>
                      <a:prstDash val="solid"/>
                    </a:lnB>
                  </a:tcPr>
                </a:tc>
                <a:tc>
                  <a:txBody>
                    <a:bodyPr/>
                    <a:lstStyle/>
                    <a:p>
                      <a:pPr marL="194310">
                        <a:lnSpc>
                          <a:spcPts val="2625"/>
                        </a:lnSpc>
                      </a:pPr>
                      <a:r>
                        <a:rPr sz="2200" i="1" dirty="0">
                          <a:latin typeface="Calibri"/>
                          <a:cs typeface="Calibri"/>
                        </a:rPr>
                        <a:t>coef</a:t>
                      </a:r>
                      <a:r>
                        <a:rPr sz="2200" i="1" spc="-45" dirty="0">
                          <a:latin typeface="Calibri"/>
                          <a:cs typeface="Calibri"/>
                        </a:rPr>
                        <a:t> </a:t>
                      </a:r>
                      <a:r>
                        <a:rPr sz="2200" i="1" spc="-50" dirty="0">
                          <a:latin typeface="Calibri"/>
                          <a:cs typeface="Calibri"/>
                        </a:rPr>
                        <a:t>b</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28575">
                      <a:solidFill>
                        <a:srgbClr val="000000"/>
                      </a:solidFill>
                      <a:prstDash val="solid"/>
                    </a:lnT>
                    <a:lnB w="28575">
                      <a:solidFill>
                        <a:srgbClr val="000000"/>
                      </a:solidFill>
                      <a:prstDash val="solid"/>
                    </a:lnB>
                  </a:tcPr>
                </a:tc>
                <a:tc>
                  <a:txBody>
                    <a:bodyPr/>
                    <a:lstStyle/>
                    <a:p>
                      <a:pPr marL="380365">
                        <a:lnSpc>
                          <a:spcPts val="2625"/>
                        </a:lnSpc>
                      </a:pPr>
                      <a:r>
                        <a:rPr sz="2200" i="1" spc="-20" dirty="0">
                          <a:latin typeface="Calibri"/>
                          <a:cs typeface="Calibri"/>
                        </a:rPr>
                        <a:t>s.e.</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28575">
                      <a:solidFill>
                        <a:srgbClr val="000000"/>
                      </a:solidFill>
                      <a:prstDash val="solid"/>
                    </a:lnT>
                    <a:lnB w="28575">
                      <a:solidFill>
                        <a:srgbClr val="000000"/>
                      </a:solidFill>
                      <a:prstDash val="solid"/>
                    </a:lnB>
                  </a:tcPr>
                </a:tc>
                <a:tc>
                  <a:txBody>
                    <a:bodyPr/>
                    <a:lstStyle/>
                    <a:p>
                      <a:pPr marL="287655">
                        <a:lnSpc>
                          <a:spcPts val="2625"/>
                        </a:lnSpc>
                      </a:pPr>
                      <a:r>
                        <a:rPr sz="2200" i="1" spc="-20" dirty="0">
                          <a:latin typeface="Calibri"/>
                          <a:cs typeface="Calibri"/>
                        </a:rPr>
                        <a:t>Wald</a:t>
                      </a:r>
                      <a:endParaRPr sz="2200">
                        <a:latin typeface="Calibri"/>
                        <a:cs typeface="Calibri"/>
                      </a:endParaRPr>
                    </a:p>
                  </a:txBody>
                  <a:tcPr marL="0" marR="0" marT="0" marB="0">
                    <a:lnL w="19050">
                      <a:solidFill>
                        <a:srgbClr val="D3D3D3"/>
                      </a:solidFill>
                      <a:prstDash val="solid"/>
                    </a:lnL>
                    <a:lnR w="28575">
                      <a:solidFill>
                        <a:srgbClr val="D3D3D3"/>
                      </a:solidFill>
                      <a:prstDash val="solid"/>
                    </a:lnR>
                    <a:lnT w="28575">
                      <a:solidFill>
                        <a:srgbClr val="000000"/>
                      </a:solidFill>
                      <a:prstDash val="solid"/>
                    </a:lnT>
                    <a:lnB w="28575">
                      <a:solidFill>
                        <a:srgbClr val="000000"/>
                      </a:solidFill>
                      <a:prstDash val="solid"/>
                    </a:lnB>
                  </a:tcPr>
                </a:tc>
                <a:tc>
                  <a:txBody>
                    <a:bodyPr/>
                    <a:lstStyle/>
                    <a:p>
                      <a:pPr marR="57785" algn="r">
                        <a:lnSpc>
                          <a:spcPts val="2625"/>
                        </a:lnSpc>
                      </a:pPr>
                      <a:r>
                        <a:rPr sz="2200" i="1" dirty="0">
                          <a:latin typeface="Calibri"/>
                          <a:cs typeface="Calibri"/>
                        </a:rPr>
                        <a:t>p-</a:t>
                      </a:r>
                      <a:r>
                        <a:rPr sz="2200" i="1" spc="-10" dirty="0">
                          <a:latin typeface="Calibri"/>
                          <a:cs typeface="Calibri"/>
                        </a:rPr>
                        <a:t>value</a:t>
                      </a:r>
                      <a:endParaRPr sz="2200">
                        <a:latin typeface="Calibri"/>
                        <a:cs typeface="Calibri"/>
                      </a:endParaRPr>
                    </a:p>
                  </a:txBody>
                  <a:tcPr marL="0" marR="0" marT="0" marB="0">
                    <a:lnL w="28575">
                      <a:solidFill>
                        <a:srgbClr val="D3D3D3"/>
                      </a:solidFill>
                      <a:prstDash val="solid"/>
                    </a:lnL>
                    <a:lnR w="19050">
                      <a:solidFill>
                        <a:srgbClr val="D3D3D3"/>
                      </a:solidFill>
                      <a:prstDash val="solid"/>
                    </a:lnR>
                    <a:lnT w="28575">
                      <a:solidFill>
                        <a:srgbClr val="000000"/>
                      </a:solidFill>
                      <a:prstDash val="solid"/>
                    </a:lnT>
                    <a:lnB w="28575">
                      <a:solidFill>
                        <a:srgbClr val="000000"/>
                      </a:solidFill>
                      <a:prstDash val="solid"/>
                    </a:lnB>
                  </a:tcPr>
                </a:tc>
                <a:tc>
                  <a:txBody>
                    <a:bodyPr/>
                    <a:lstStyle/>
                    <a:p>
                      <a:pPr marL="147320" algn="ctr">
                        <a:lnSpc>
                          <a:spcPts val="2625"/>
                        </a:lnSpc>
                      </a:pPr>
                      <a:r>
                        <a:rPr sz="2200" i="1" spc="-10" dirty="0">
                          <a:latin typeface="Calibri"/>
                          <a:cs typeface="Calibri"/>
                        </a:rPr>
                        <a:t>exp(b)</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28575">
                      <a:solidFill>
                        <a:srgbClr val="000000"/>
                      </a:solidFill>
                      <a:prstDash val="solid"/>
                    </a:lnT>
                    <a:lnB w="28575">
                      <a:solidFill>
                        <a:srgbClr val="000000"/>
                      </a:solidFill>
                      <a:prstDash val="solid"/>
                    </a:lnB>
                  </a:tcPr>
                </a:tc>
                <a:tc>
                  <a:txBody>
                    <a:bodyPr/>
                    <a:lstStyle/>
                    <a:p>
                      <a:pPr marL="269240">
                        <a:lnSpc>
                          <a:spcPts val="2625"/>
                        </a:lnSpc>
                      </a:pPr>
                      <a:r>
                        <a:rPr sz="2200" i="1" spc="-10" dirty="0">
                          <a:latin typeface="Calibri"/>
                          <a:cs typeface="Calibri"/>
                        </a:rPr>
                        <a:t>lower</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28575">
                      <a:solidFill>
                        <a:srgbClr val="000000"/>
                      </a:solidFill>
                      <a:prstDash val="solid"/>
                    </a:lnT>
                    <a:lnB w="28575">
                      <a:solidFill>
                        <a:srgbClr val="000000"/>
                      </a:solidFill>
                      <a:prstDash val="solid"/>
                    </a:lnB>
                  </a:tcPr>
                </a:tc>
                <a:tc>
                  <a:txBody>
                    <a:bodyPr/>
                    <a:lstStyle/>
                    <a:p>
                      <a:pPr marL="250190">
                        <a:lnSpc>
                          <a:spcPts val="2625"/>
                        </a:lnSpc>
                      </a:pPr>
                      <a:r>
                        <a:rPr sz="2200" i="1" spc="-10" dirty="0">
                          <a:latin typeface="Calibri"/>
                          <a:cs typeface="Calibri"/>
                        </a:rPr>
                        <a:t>upper</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r h="346075">
                <a:tc>
                  <a:txBody>
                    <a:bodyPr/>
                    <a:lstStyle/>
                    <a:p>
                      <a:pPr marL="46355">
                        <a:lnSpc>
                          <a:spcPts val="2615"/>
                        </a:lnSpc>
                      </a:pPr>
                      <a:r>
                        <a:rPr sz="2200" spc="-10" dirty="0">
                          <a:latin typeface="Calibri"/>
                          <a:cs typeface="Calibri"/>
                        </a:rPr>
                        <a:t>Intercept</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28575">
                      <a:solidFill>
                        <a:srgbClr val="000000"/>
                      </a:solidFill>
                      <a:prstDash val="solid"/>
                    </a:lnT>
                    <a:lnB w="19050">
                      <a:solidFill>
                        <a:srgbClr val="D3D3D3"/>
                      </a:solidFill>
                      <a:prstDash val="solid"/>
                    </a:lnB>
                  </a:tcPr>
                </a:tc>
                <a:tc>
                  <a:txBody>
                    <a:bodyPr/>
                    <a:lstStyle/>
                    <a:p>
                      <a:pPr marR="41275" algn="r">
                        <a:lnSpc>
                          <a:spcPts val="2615"/>
                        </a:lnSpc>
                      </a:pPr>
                      <a:r>
                        <a:rPr sz="2200" spc="-100" dirty="0">
                          <a:latin typeface="Calibri"/>
                          <a:cs typeface="Calibri"/>
                        </a:rPr>
                        <a:t>-</a:t>
                      </a:r>
                      <a:r>
                        <a:rPr sz="2200" spc="-10" dirty="0">
                          <a:latin typeface="Calibri"/>
                          <a:cs typeface="Calibri"/>
                        </a:rPr>
                        <a:t>1.015</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28575">
                      <a:solidFill>
                        <a:srgbClr val="000000"/>
                      </a:solidFill>
                      <a:prstDash val="solid"/>
                    </a:lnT>
                    <a:lnB w="19050">
                      <a:solidFill>
                        <a:srgbClr val="D3D3D3"/>
                      </a:solidFill>
                      <a:prstDash val="solid"/>
                    </a:lnB>
                  </a:tcPr>
                </a:tc>
                <a:tc>
                  <a:txBody>
                    <a:bodyPr/>
                    <a:lstStyle/>
                    <a:p>
                      <a:pPr marL="105410">
                        <a:lnSpc>
                          <a:spcPts val="2615"/>
                        </a:lnSpc>
                      </a:pPr>
                      <a:r>
                        <a:rPr sz="2200" spc="-10" dirty="0">
                          <a:latin typeface="Calibri"/>
                          <a:cs typeface="Calibri"/>
                        </a:rPr>
                        <a:t>0.688</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28575">
                      <a:solidFill>
                        <a:srgbClr val="000000"/>
                      </a:solidFill>
                      <a:prstDash val="solid"/>
                    </a:lnT>
                    <a:lnB w="19050">
                      <a:solidFill>
                        <a:srgbClr val="D3D3D3"/>
                      </a:solidFill>
                      <a:prstDash val="solid"/>
                    </a:lnB>
                  </a:tcPr>
                </a:tc>
                <a:tc>
                  <a:txBody>
                    <a:bodyPr/>
                    <a:lstStyle/>
                    <a:p>
                      <a:pPr marL="208279">
                        <a:lnSpc>
                          <a:spcPts val="2615"/>
                        </a:lnSpc>
                      </a:pPr>
                      <a:r>
                        <a:rPr sz="2200" spc="-10" dirty="0">
                          <a:latin typeface="Calibri"/>
                          <a:cs typeface="Calibri"/>
                        </a:rPr>
                        <a:t>2.178</a:t>
                      </a:r>
                      <a:endParaRPr sz="2200">
                        <a:latin typeface="Calibri"/>
                        <a:cs typeface="Calibri"/>
                      </a:endParaRPr>
                    </a:p>
                  </a:txBody>
                  <a:tcPr marL="0" marR="0" marT="0" marB="0">
                    <a:lnL w="19050">
                      <a:solidFill>
                        <a:srgbClr val="D3D3D3"/>
                      </a:solidFill>
                      <a:prstDash val="solid"/>
                    </a:lnL>
                    <a:lnR w="28575">
                      <a:solidFill>
                        <a:srgbClr val="D3D3D3"/>
                      </a:solidFill>
                      <a:prstDash val="solid"/>
                    </a:lnR>
                    <a:lnT w="28575">
                      <a:solidFill>
                        <a:srgbClr val="000000"/>
                      </a:solidFill>
                      <a:prstDash val="solid"/>
                    </a:lnT>
                    <a:lnB w="19050">
                      <a:solidFill>
                        <a:srgbClr val="D3D3D3"/>
                      </a:solidFill>
                      <a:prstDash val="solid"/>
                    </a:lnB>
                  </a:tcPr>
                </a:tc>
                <a:tc>
                  <a:txBody>
                    <a:bodyPr/>
                    <a:lstStyle/>
                    <a:p>
                      <a:pPr marR="112395" algn="r">
                        <a:lnSpc>
                          <a:spcPts val="2615"/>
                        </a:lnSpc>
                      </a:pPr>
                      <a:r>
                        <a:rPr sz="2200" spc="-10" dirty="0">
                          <a:latin typeface="Calibri"/>
                          <a:cs typeface="Calibri"/>
                        </a:rPr>
                        <a:t>0.140</a:t>
                      </a:r>
                      <a:endParaRPr sz="2200">
                        <a:latin typeface="Calibri"/>
                        <a:cs typeface="Calibri"/>
                      </a:endParaRPr>
                    </a:p>
                  </a:txBody>
                  <a:tcPr marL="0" marR="0" marT="0" marB="0">
                    <a:lnL w="28575">
                      <a:solidFill>
                        <a:srgbClr val="D3D3D3"/>
                      </a:solidFill>
                      <a:prstDash val="solid"/>
                    </a:lnL>
                    <a:lnR w="19050">
                      <a:solidFill>
                        <a:srgbClr val="D3D3D3"/>
                      </a:solidFill>
                      <a:prstDash val="solid"/>
                    </a:lnR>
                    <a:lnT w="28575">
                      <a:solidFill>
                        <a:srgbClr val="000000"/>
                      </a:solidFill>
                      <a:prstDash val="solid"/>
                    </a:lnT>
                    <a:lnB w="19050">
                      <a:solidFill>
                        <a:srgbClr val="D3D3D3"/>
                      </a:solidFill>
                      <a:prstDash val="solid"/>
                    </a:lnB>
                  </a:tcPr>
                </a:tc>
                <a:tc>
                  <a:txBody>
                    <a:bodyPr/>
                    <a:lstStyle/>
                    <a:p>
                      <a:pPr marL="156210" algn="ctr">
                        <a:lnSpc>
                          <a:spcPts val="2615"/>
                        </a:lnSpc>
                      </a:pPr>
                      <a:r>
                        <a:rPr sz="2200" spc="-10" dirty="0">
                          <a:latin typeface="Calibri"/>
                          <a:cs typeface="Calibri"/>
                        </a:rPr>
                        <a:t>0.362</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28575">
                      <a:solidFill>
                        <a:srgbClr val="000000"/>
                      </a:solidFill>
                      <a:prstDash val="solid"/>
                    </a:lnT>
                    <a:lnB w="19050">
                      <a:solidFill>
                        <a:srgbClr val="D3D3D3"/>
                      </a:solidFill>
                      <a:prstDash val="solid"/>
                    </a:lnB>
                  </a:tcPr>
                </a:tc>
                <a:tc>
                  <a:txBody>
                    <a:bodyPr/>
                    <a:lstStyle/>
                    <a:p>
                      <a:pPr>
                        <a:lnSpc>
                          <a:spcPct val="100000"/>
                        </a:lnSpc>
                      </a:pPr>
                      <a:endParaRPr sz="2100">
                        <a:latin typeface="Times New Roman"/>
                        <a:cs typeface="Times New Roman"/>
                      </a:endParaRPr>
                    </a:p>
                  </a:txBody>
                  <a:tcPr marL="0" marR="0" marT="0" marB="0">
                    <a:lnL w="19050">
                      <a:solidFill>
                        <a:srgbClr val="D3D3D3"/>
                      </a:solidFill>
                      <a:prstDash val="solid"/>
                    </a:lnL>
                    <a:lnR w="19050">
                      <a:solidFill>
                        <a:srgbClr val="D3D3D3"/>
                      </a:solidFill>
                      <a:prstDash val="solid"/>
                    </a:lnR>
                    <a:lnT w="28575">
                      <a:solidFill>
                        <a:srgbClr val="000000"/>
                      </a:solidFill>
                      <a:prstDash val="solid"/>
                    </a:lnT>
                    <a:lnB w="19050">
                      <a:solidFill>
                        <a:srgbClr val="D3D3D3"/>
                      </a:solidFill>
                      <a:prstDash val="solid"/>
                    </a:lnB>
                  </a:tcPr>
                </a:tc>
                <a:tc>
                  <a:txBody>
                    <a:bodyPr/>
                    <a:lstStyle/>
                    <a:p>
                      <a:pPr>
                        <a:lnSpc>
                          <a:spcPct val="100000"/>
                        </a:lnSpc>
                      </a:pPr>
                      <a:endParaRPr sz="2100">
                        <a:latin typeface="Times New Roman"/>
                        <a:cs typeface="Times New Roman"/>
                      </a:endParaRPr>
                    </a:p>
                  </a:txBody>
                  <a:tcPr marL="0" marR="0" marT="0" marB="0">
                    <a:lnL w="19050">
                      <a:solidFill>
                        <a:srgbClr val="D3D3D3"/>
                      </a:solidFill>
                      <a:prstDash val="solid"/>
                    </a:lnL>
                    <a:lnR w="19050">
                      <a:solidFill>
                        <a:srgbClr val="D3D3D3"/>
                      </a:solidFill>
                      <a:prstDash val="solid"/>
                    </a:lnR>
                    <a:lnT w="28575">
                      <a:solidFill>
                        <a:srgbClr val="000000"/>
                      </a:solidFill>
                      <a:prstDash val="solid"/>
                    </a:lnT>
                    <a:lnB w="19050">
                      <a:solidFill>
                        <a:srgbClr val="D3D3D3"/>
                      </a:solidFill>
                      <a:prstDash val="solid"/>
                    </a:lnB>
                  </a:tcPr>
                </a:tc>
                <a:extLst>
                  <a:ext uri="{0D108BD9-81ED-4DB2-BD59-A6C34878D82A}">
                    <a16:rowId xmlns:a16="http://schemas.microsoft.com/office/drawing/2014/main" val="10001"/>
                  </a:ext>
                </a:extLst>
              </a:tr>
              <a:tr h="346075">
                <a:tc>
                  <a:txBody>
                    <a:bodyPr/>
                    <a:lstStyle/>
                    <a:p>
                      <a:pPr marL="46355">
                        <a:lnSpc>
                          <a:spcPts val="2625"/>
                        </a:lnSpc>
                      </a:pPr>
                      <a:r>
                        <a:rPr sz="2200" spc="-20" dirty="0">
                          <a:latin typeface="Calibri"/>
                          <a:cs typeface="Calibri"/>
                        </a:rPr>
                        <a:t>PETS</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R="41275" algn="r">
                        <a:lnSpc>
                          <a:spcPts val="2625"/>
                        </a:lnSpc>
                      </a:pPr>
                      <a:r>
                        <a:rPr sz="2200" spc="55" dirty="0">
                          <a:latin typeface="Calibri"/>
                          <a:cs typeface="Calibri"/>
                        </a:rPr>
                        <a:t>-</a:t>
                      </a:r>
                      <a:r>
                        <a:rPr sz="2200" spc="-20" dirty="0">
                          <a:latin typeface="Calibri"/>
                          <a:cs typeface="Calibri"/>
                        </a:rPr>
                        <a:t>0.640</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L="105410">
                        <a:lnSpc>
                          <a:spcPts val="2625"/>
                        </a:lnSpc>
                      </a:pPr>
                      <a:r>
                        <a:rPr sz="2200" spc="-10" dirty="0">
                          <a:latin typeface="Calibri"/>
                          <a:cs typeface="Calibri"/>
                        </a:rPr>
                        <a:t>0.201</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L="80010">
                        <a:lnSpc>
                          <a:spcPts val="2625"/>
                        </a:lnSpc>
                      </a:pPr>
                      <a:r>
                        <a:rPr sz="2200" spc="-10" dirty="0">
                          <a:latin typeface="Calibri"/>
                          <a:cs typeface="Calibri"/>
                        </a:rPr>
                        <a:t>10.144</a:t>
                      </a:r>
                      <a:endParaRPr sz="2200">
                        <a:latin typeface="Calibri"/>
                        <a:cs typeface="Calibri"/>
                      </a:endParaRPr>
                    </a:p>
                  </a:txBody>
                  <a:tcPr marL="0" marR="0" marT="0" marB="0">
                    <a:lnL w="19050">
                      <a:solidFill>
                        <a:srgbClr val="D3D3D3"/>
                      </a:solidFill>
                      <a:prstDash val="solid"/>
                    </a:lnL>
                    <a:lnR w="28575">
                      <a:solidFill>
                        <a:srgbClr val="D3D3D3"/>
                      </a:solidFill>
                      <a:prstDash val="solid"/>
                    </a:lnR>
                    <a:lnT w="19050">
                      <a:solidFill>
                        <a:srgbClr val="D3D3D3"/>
                      </a:solidFill>
                      <a:prstDash val="solid"/>
                    </a:lnT>
                    <a:lnB w="19050">
                      <a:solidFill>
                        <a:srgbClr val="D3D3D3"/>
                      </a:solidFill>
                      <a:prstDash val="solid"/>
                    </a:lnB>
                  </a:tcPr>
                </a:tc>
                <a:tc>
                  <a:txBody>
                    <a:bodyPr/>
                    <a:lstStyle/>
                    <a:p>
                      <a:pPr marR="112395" algn="r">
                        <a:lnSpc>
                          <a:spcPts val="2625"/>
                        </a:lnSpc>
                      </a:pPr>
                      <a:r>
                        <a:rPr sz="2200" spc="-10" dirty="0">
                          <a:latin typeface="Calibri"/>
                          <a:cs typeface="Calibri"/>
                        </a:rPr>
                        <a:t>0.001</a:t>
                      </a:r>
                      <a:endParaRPr sz="2200">
                        <a:latin typeface="Calibri"/>
                        <a:cs typeface="Calibri"/>
                      </a:endParaRPr>
                    </a:p>
                  </a:txBody>
                  <a:tcPr marL="0" marR="0" marT="0" marB="0">
                    <a:lnL w="28575">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L="156210" algn="ctr">
                        <a:lnSpc>
                          <a:spcPts val="2625"/>
                        </a:lnSpc>
                      </a:pPr>
                      <a:r>
                        <a:rPr sz="2200" spc="-10" dirty="0">
                          <a:latin typeface="Calibri"/>
                          <a:cs typeface="Calibri"/>
                        </a:rPr>
                        <a:t>0.527</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L="242570">
                        <a:lnSpc>
                          <a:spcPts val="2625"/>
                        </a:lnSpc>
                      </a:pPr>
                      <a:r>
                        <a:rPr sz="2200" spc="-10" dirty="0">
                          <a:latin typeface="Calibri"/>
                          <a:cs typeface="Calibri"/>
                        </a:rPr>
                        <a:t>0.356</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L="260985">
                        <a:lnSpc>
                          <a:spcPts val="2625"/>
                        </a:lnSpc>
                      </a:pPr>
                      <a:r>
                        <a:rPr sz="2200" spc="-10" dirty="0">
                          <a:latin typeface="Calibri"/>
                          <a:cs typeface="Calibri"/>
                        </a:rPr>
                        <a:t>0.782</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extLst>
                  <a:ext uri="{0D108BD9-81ED-4DB2-BD59-A6C34878D82A}">
                    <a16:rowId xmlns:a16="http://schemas.microsoft.com/office/drawing/2014/main" val="10002"/>
                  </a:ext>
                </a:extLst>
              </a:tr>
              <a:tr h="346075">
                <a:tc>
                  <a:txBody>
                    <a:bodyPr/>
                    <a:lstStyle/>
                    <a:p>
                      <a:pPr marL="46355">
                        <a:lnSpc>
                          <a:spcPts val="2615"/>
                        </a:lnSpc>
                      </a:pPr>
                      <a:r>
                        <a:rPr sz="2200" spc="-10" dirty="0">
                          <a:latin typeface="Calibri"/>
                          <a:cs typeface="Calibri"/>
                        </a:rPr>
                        <a:t>MOBLHOME</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R="55244" algn="r">
                        <a:lnSpc>
                          <a:spcPts val="2615"/>
                        </a:lnSpc>
                      </a:pPr>
                      <a:r>
                        <a:rPr sz="2200" spc="-10" dirty="0">
                          <a:latin typeface="Calibri"/>
                          <a:cs typeface="Calibri"/>
                        </a:rPr>
                        <a:t>1.586</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L="105410">
                        <a:lnSpc>
                          <a:spcPts val="2615"/>
                        </a:lnSpc>
                      </a:pPr>
                      <a:r>
                        <a:rPr sz="2200" spc="-10" dirty="0">
                          <a:latin typeface="Calibri"/>
                          <a:cs typeface="Calibri"/>
                        </a:rPr>
                        <a:t>0.286</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L="80010">
                        <a:lnSpc>
                          <a:spcPts val="2615"/>
                        </a:lnSpc>
                      </a:pPr>
                      <a:r>
                        <a:rPr sz="2200" spc="-10" dirty="0">
                          <a:latin typeface="Calibri"/>
                          <a:cs typeface="Calibri"/>
                        </a:rPr>
                        <a:t>30.649</a:t>
                      </a:r>
                      <a:endParaRPr sz="2200">
                        <a:latin typeface="Calibri"/>
                        <a:cs typeface="Calibri"/>
                      </a:endParaRPr>
                    </a:p>
                  </a:txBody>
                  <a:tcPr marL="0" marR="0" marT="0" marB="0">
                    <a:lnL w="19050">
                      <a:solidFill>
                        <a:srgbClr val="D3D3D3"/>
                      </a:solidFill>
                      <a:prstDash val="solid"/>
                    </a:lnL>
                    <a:lnR w="28575">
                      <a:solidFill>
                        <a:srgbClr val="D3D3D3"/>
                      </a:solidFill>
                      <a:prstDash val="solid"/>
                    </a:lnR>
                    <a:lnT w="19050">
                      <a:solidFill>
                        <a:srgbClr val="D3D3D3"/>
                      </a:solidFill>
                      <a:prstDash val="solid"/>
                    </a:lnT>
                    <a:lnB w="19050">
                      <a:solidFill>
                        <a:srgbClr val="D3D3D3"/>
                      </a:solidFill>
                      <a:prstDash val="solid"/>
                    </a:lnB>
                  </a:tcPr>
                </a:tc>
                <a:tc>
                  <a:txBody>
                    <a:bodyPr/>
                    <a:lstStyle/>
                    <a:p>
                      <a:pPr marR="112395" algn="r">
                        <a:lnSpc>
                          <a:spcPts val="2615"/>
                        </a:lnSpc>
                      </a:pPr>
                      <a:r>
                        <a:rPr sz="2200" spc="-10" dirty="0">
                          <a:latin typeface="Calibri"/>
                          <a:cs typeface="Calibri"/>
                        </a:rPr>
                        <a:t>0.000</a:t>
                      </a:r>
                      <a:endParaRPr sz="2200">
                        <a:latin typeface="Calibri"/>
                        <a:cs typeface="Calibri"/>
                      </a:endParaRPr>
                    </a:p>
                  </a:txBody>
                  <a:tcPr marL="0" marR="0" marT="0" marB="0">
                    <a:lnL w="28575">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L="156210" algn="ctr">
                        <a:lnSpc>
                          <a:spcPts val="2615"/>
                        </a:lnSpc>
                      </a:pPr>
                      <a:r>
                        <a:rPr sz="2200" spc="-10" dirty="0">
                          <a:solidFill>
                            <a:srgbClr val="FF0000"/>
                          </a:solidFill>
                          <a:latin typeface="Calibri"/>
                          <a:cs typeface="Calibri"/>
                        </a:rPr>
                        <a:t>4.885</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L="242570">
                        <a:lnSpc>
                          <a:spcPts val="2615"/>
                        </a:lnSpc>
                      </a:pPr>
                      <a:r>
                        <a:rPr sz="2200" spc="-10" dirty="0">
                          <a:latin typeface="Calibri"/>
                          <a:cs typeface="Calibri"/>
                        </a:rPr>
                        <a:t>2.786</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L="260985">
                        <a:lnSpc>
                          <a:spcPts val="2615"/>
                        </a:lnSpc>
                      </a:pPr>
                      <a:r>
                        <a:rPr sz="2200" spc="-10" dirty="0">
                          <a:latin typeface="Calibri"/>
                          <a:cs typeface="Calibri"/>
                        </a:rPr>
                        <a:t>8.564</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extLst>
                  <a:ext uri="{0D108BD9-81ED-4DB2-BD59-A6C34878D82A}">
                    <a16:rowId xmlns:a16="http://schemas.microsoft.com/office/drawing/2014/main" val="10003"/>
                  </a:ext>
                </a:extLst>
              </a:tr>
              <a:tr h="346075">
                <a:tc>
                  <a:txBody>
                    <a:bodyPr/>
                    <a:lstStyle/>
                    <a:p>
                      <a:pPr marL="46355">
                        <a:lnSpc>
                          <a:spcPts val="2625"/>
                        </a:lnSpc>
                      </a:pPr>
                      <a:r>
                        <a:rPr sz="2200" spc="-10" dirty="0">
                          <a:latin typeface="Calibri"/>
                          <a:cs typeface="Calibri"/>
                        </a:rPr>
                        <a:t>TENURE</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R="41275" algn="r">
                        <a:lnSpc>
                          <a:spcPts val="2625"/>
                        </a:lnSpc>
                      </a:pPr>
                      <a:r>
                        <a:rPr sz="2200" spc="55" dirty="0">
                          <a:latin typeface="Calibri"/>
                          <a:cs typeface="Calibri"/>
                        </a:rPr>
                        <a:t>-</a:t>
                      </a:r>
                      <a:r>
                        <a:rPr sz="2200" spc="-20" dirty="0">
                          <a:latin typeface="Calibri"/>
                          <a:cs typeface="Calibri"/>
                        </a:rPr>
                        <a:t>0.020</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L="105410">
                        <a:lnSpc>
                          <a:spcPts val="2625"/>
                        </a:lnSpc>
                      </a:pPr>
                      <a:r>
                        <a:rPr sz="2200" spc="-10" dirty="0">
                          <a:latin typeface="Calibri"/>
                          <a:cs typeface="Calibri"/>
                        </a:rPr>
                        <a:t>0.008</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L="208279">
                        <a:lnSpc>
                          <a:spcPts val="2625"/>
                        </a:lnSpc>
                      </a:pPr>
                      <a:r>
                        <a:rPr sz="2200" spc="-10" dirty="0">
                          <a:latin typeface="Calibri"/>
                          <a:cs typeface="Calibri"/>
                        </a:rPr>
                        <a:t>6.113</a:t>
                      </a:r>
                      <a:endParaRPr sz="2200">
                        <a:latin typeface="Calibri"/>
                        <a:cs typeface="Calibri"/>
                      </a:endParaRPr>
                    </a:p>
                  </a:txBody>
                  <a:tcPr marL="0" marR="0" marT="0" marB="0">
                    <a:lnL w="19050">
                      <a:solidFill>
                        <a:srgbClr val="D3D3D3"/>
                      </a:solidFill>
                      <a:prstDash val="solid"/>
                    </a:lnL>
                    <a:lnR w="28575">
                      <a:solidFill>
                        <a:srgbClr val="D3D3D3"/>
                      </a:solidFill>
                      <a:prstDash val="solid"/>
                    </a:lnR>
                    <a:lnT w="19050">
                      <a:solidFill>
                        <a:srgbClr val="D3D3D3"/>
                      </a:solidFill>
                      <a:prstDash val="solid"/>
                    </a:lnT>
                    <a:lnB w="19050">
                      <a:solidFill>
                        <a:srgbClr val="D3D3D3"/>
                      </a:solidFill>
                      <a:prstDash val="solid"/>
                    </a:lnB>
                  </a:tcPr>
                </a:tc>
                <a:tc>
                  <a:txBody>
                    <a:bodyPr/>
                    <a:lstStyle/>
                    <a:p>
                      <a:pPr marR="112395" algn="r">
                        <a:lnSpc>
                          <a:spcPts val="2625"/>
                        </a:lnSpc>
                      </a:pPr>
                      <a:r>
                        <a:rPr sz="2200" spc="-10" dirty="0">
                          <a:latin typeface="Calibri"/>
                          <a:cs typeface="Calibri"/>
                        </a:rPr>
                        <a:t>0.013</a:t>
                      </a:r>
                      <a:endParaRPr sz="2200">
                        <a:latin typeface="Calibri"/>
                        <a:cs typeface="Calibri"/>
                      </a:endParaRPr>
                    </a:p>
                  </a:txBody>
                  <a:tcPr marL="0" marR="0" marT="0" marB="0">
                    <a:lnL w="28575">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L="156210" algn="ctr">
                        <a:lnSpc>
                          <a:spcPts val="2625"/>
                        </a:lnSpc>
                      </a:pPr>
                      <a:r>
                        <a:rPr sz="2200" spc="-10" dirty="0">
                          <a:latin typeface="Calibri"/>
                          <a:cs typeface="Calibri"/>
                        </a:rPr>
                        <a:t>0.980</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L="242570">
                        <a:lnSpc>
                          <a:spcPts val="2625"/>
                        </a:lnSpc>
                      </a:pPr>
                      <a:r>
                        <a:rPr sz="2200" spc="-10" dirty="0">
                          <a:latin typeface="Calibri"/>
                          <a:cs typeface="Calibri"/>
                        </a:rPr>
                        <a:t>0.965</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L="260985">
                        <a:lnSpc>
                          <a:spcPts val="2625"/>
                        </a:lnSpc>
                      </a:pPr>
                      <a:r>
                        <a:rPr sz="2200" spc="-10" dirty="0">
                          <a:latin typeface="Calibri"/>
                          <a:cs typeface="Calibri"/>
                        </a:rPr>
                        <a:t>0.996</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extLst>
                  <a:ext uri="{0D108BD9-81ED-4DB2-BD59-A6C34878D82A}">
                    <a16:rowId xmlns:a16="http://schemas.microsoft.com/office/drawing/2014/main" val="10004"/>
                  </a:ext>
                </a:extLst>
              </a:tr>
              <a:tr h="346075">
                <a:tc>
                  <a:txBody>
                    <a:bodyPr/>
                    <a:lstStyle/>
                    <a:p>
                      <a:pPr marL="46355">
                        <a:lnSpc>
                          <a:spcPts val="2615"/>
                        </a:lnSpc>
                      </a:pPr>
                      <a:r>
                        <a:rPr sz="2200" spc="-20" dirty="0">
                          <a:latin typeface="Calibri"/>
                          <a:cs typeface="Calibri"/>
                        </a:rPr>
                        <a:t>EDUC</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000000"/>
                      </a:solidFill>
                      <a:prstDash val="solid"/>
                    </a:lnB>
                  </a:tcPr>
                </a:tc>
                <a:tc>
                  <a:txBody>
                    <a:bodyPr/>
                    <a:lstStyle/>
                    <a:p>
                      <a:pPr marR="55244" algn="r">
                        <a:lnSpc>
                          <a:spcPts val="2615"/>
                        </a:lnSpc>
                      </a:pPr>
                      <a:r>
                        <a:rPr sz="2200" spc="-10" dirty="0">
                          <a:latin typeface="Calibri"/>
                          <a:cs typeface="Calibri"/>
                        </a:rPr>
                        <a:t>0.057</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000000"/>
                      </a:solidFill>
                      <a:prstDash val="solid"/>
                    </a:lnB>
                  </a:tcPr>
                </a:tc>
                <a:tc>
                  <a:txBody>
                    <a:bodyPr/>
                    <a:lstStyle/>
                    <a:p>
                      <a:pPr marL="105410">
                        <a:lnSpc>
                          <a:spcPts val="2615"/>
                        </a:lnSpc>
                      </a:pPr>
                      <a:r>
                        <a:rPr sz="2200" spc="-10" dirty="0">
                          <a:latin typeface="Calibri"/>
                          <a:cs typeface="Calibri"/>
                        </a:rPr>
                        <a:t>0.047</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000000"/>
                      </a:solidFill>
                      <a:prstDash val="solid"/>
                    </a:lnB>
                  </a:tcPr>
                </a:tc>
                <a:tc>
                  <a:txBody>
                    <a:bodyPr/>
                    <a:lstStyle/>
                    <a:p>
                      <a:pPr marL="208279">
                        <a:lnSpc>
                          <a:spcPts val="2615"/>
                        </a:lnSpc>
                      </a:pPr>
                      <a:r>
                        <a:rPr sz="2200" spc="-10" dirty="0">
                          <a:latin typeface="Calibri"/>
                          <a:cs typeface="Calibri"/>
                        </a:rPr>
                        <a:t>1.473</a:t>
                      </a:r>
                      <a:endParaRPr sz="2200">
                        <a:latin typeface="Calibri"/>
                        <a:cs typeface="Calibri"/>
                      </a:endParaRPr>
                    </a:p>
                  </a:txBody>
                  <a:tcPr marL="0" marR="0" marT="0" marB="0">
                    <a:lnL w="19050">
                      <a:solidFill>
                        <a:srgbClr val="D3D3D3"/>
                      </a:solidFill>
                      <a:prstDash val="solid"/>
                    </a:lnL>
                    <a:lnR w="28575">
                      <a:solidFill>
                        <a:srgbClr val="D3D3D3"/>
                      </a:solidFill>
                      <a:prstDash val="solid"/>
                    </a:lnR>
                    <a:lnT w="19050">
                      <a:solidFill>
                        <a:srgbClr val="D3D3D3"/>
                      </a:solidFill>
                      <a:prstDash val="solid"/>
                    </a:lnT>
                    <a:lnB w="19050">
                      <a:solidFill>
                        <a:srgbClr val="000000"/>
                      </a:solidFill>
                      <a:prstDash val="solid"/>
                    </a:lnB>
                  </a:tcPr>
                </a:tc>
                <a:tc>
                  <a:txBody>
                    <a:bodyPr/>
                    <a:lstStyle/>
                    <a:p>
                      <a:pPr marR="112395" algn="r">
                        <a:lnSpc>
                          <a:spcPts val="2615"/>
                        </a:lnSpc>
                      </a:pPr>
                      <a:r>
                        <a:rPr sz="2200" spc="-10" dirty="0">
                          <a:latin typeface="Calibri"/>
                          <a:cs typeface="Calibri"/>
                        </a:rPr>
                        <a:t>0.225</a:t>
                      </a:r>
                      <a:endParaRPr sz="2200">
                        <a:latin typeface="Calibri"/>
                        <a:cs typeface="Calibri"/>
                      </a:endParaRPr>
                    </a:p>
                  </a:txBody>
                  <a:tcPr marL="0" marR="0" marT="0" marB="0">
                    <a:lnL w="28575">
                      <a:solidFill>
                        <a:srgbClr val="D3D3D3"/>
                      </a:solidFill>
                      <a:prstDash val="solid"/>
                    </a:lnL>
                    <a:lnR w="19050">
                      <a:solidFill>
                        <a:srgbClr val="D3D3D3"/>
                      </a:solidFill>
                      <a:prstDash val="solid"/>
                    </a:lnR>
                    <a:lnT w="19050">
                      <a:solidFill>
                        <a:srgbClr val="D3D3D3"/>
                      </a:solidFill>
                      <a:prstDash val="solid"/>
                    </a:lnT>
                    <a:lnB w="19050">
                      <a:solidFill>
                        <a:srgbClr val="000000"/>
                      </a:solidFill>
                      <a:prstDash val="solid"/>
                    </a:lnB>
                  </a:tcPr>
                </a:tc>
                <a:tc>
                  <a:txBody>
                    <a:bodyPr/>
                    <a:lstStyle/>
                    <a:p>
                      <a:pPr marL="156210" algn="ctr">
                        <a:lnSpc>
                          <a:spcPts val="2615"/>
                        </a:lnSpc>
                      </a:pPr>
                      <a:r>
                        <a:rPr sz="2200" spc="-10" dirty="0">
                          <a:latin typeface="Calibri"/>
                          <a:cs typeface="Calibri"/>
                        </a:rPr>
                        <a:t>1.058</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000000"/>
                      </a:solidFill>
                      <a:prstDash val="solid"/>
                    </a:lnB>
                  </a:tcPr>
                </a:tc>
                <a:tc>
                  <a:txBody>
                    <a:bodyPr/>
                    <a:lstStyle/>
                    <a:p>
                      <a:pPr marL="242570">
                        <a:lnSpc>
                          <a:spcPts val="2615"/>
                        </a:lnSpc>
                      </a:pPr>
                      <a:r>
                        <a:rPr sz="2200" spc="-10" dirty="0">
                          <a:latin typeface="Calibri"/>
                          <a:cs typeface="Calibri"/>
                        </a:rPr>
                        <a:t>0.966</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000000"/>
                      </a:solidFill>
                      <a:prstDash val="solid"/>
                    </a:lnB>
                  </a:tcPr>
                </a:tc>
                <a:tc>
                  <a:txBody>
                    <a:bodyPr/>
                    <a:lstStyle/>
                    <a:p>
                      <a:pPr marL="260985">
                        <a:lnSpc>
                          <a:spcPts val="2615"/>
                        </a:lnSpc>
                      </a:pPr>
                      <a:r>
                        <a:rPr sz="2200" spc="-10" dirty="0">
                          <a:latin typeface="Calibri"/>
                          <a:cs typeface="Calibri"/>
                        </a:rPr>
                        <a:t>1.159</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000000"/>
                      </a:solidFill>
                      <a:prstDash val="soli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09371"/>
            <a:ext cx="10358120" cy="668837"/>
          </a:xfrm>
          <a:prstGeom prst="rect">
            <a:avLst/>
          </a:prstGeom>
        </p:spPr>
        <p:txBody>
          <a:bodyPr vert="horz" wrap="square" lIns="0" tIns="93980" rIns="0" bIns="0" rtlCol="0">
            <a:spAutoFit/>
          </a:bodyPr>
          <a:lstStyle/>
          <a:p>
            <a:pPr marL="12700" marR="5080">
              <a:lnSpc>
                <a:spcPts val="4700"/>
              </a:lnSpc>
              <a:spcBef>
                <a:spcPts val="740"/>
              </a:spcBef>
            </a:pPr>
            <a:r>
              <a:rPr sz="3600" dirty="0"/>
              <a:t>Example</a:t>
            </a:r>
            <a:r>
              <a:rPr sz="3600" spc="-95" dirty="0"/>
              <a:t> </a:t>
            </a:r>
            <a:r>
              <a:rPr sz="3600" dirty="0"/>
              <a:t>Logistic</a:t>
            </a:r>
            <a:r>
              <a:rPr sz="3600" spc="-90" dirty="0"/>
              <a:t> </a:t>
            </a:r>
            <a:r>
              <a:rPr sz="3600" dirty="0"/>
              <a:t>Regression</a:t>
            </a:r>
            <a:r>
              <a:rPr sz="3600" spc="-90" dirty="0"/>
              <a:t> </a:t>
            </a:r>
            <a:r>
              <a:rPr sz="3600" dirty="0"/>
              <a:t>Output</a:t>
            </a:r>
            <a:r>
              <a:rPr sz="3600" spc="-90" dirty="0"/>
              <a:t> </a:t>
            </a:r>
            <a:r>
              <a:rPr sz="3600" spc="-50" dirty="0"/>
              <a:t>- </a:t>
            </a:r>
            <a:r>
              <a:rPr sz="3600" dirty="0"/>
              <a:t>Hypothesis</a:t>
            </a:r>
            <a:r>
              <a:rPr sz="3600" spc="-20" dirty="0"/>
              <a:t> </a:t>
            </a:r>
            <a:r>
              <a:rPr sz="3600" spc="-10" dirty="0"/>
              <a:t>Testing</a:t>
            </a:r>
          </a:p>
        </p:txBody>
      </p:sp>
      <p:sp>
        <p:nvSpPr>
          <p:cNvPr id="3" name="object 3"/>
          <p:cNvSpPr txBox="1"/>
          <p:nvPr/>
        </p:nvSpPr>
        <p:spPr>
          <a:xfrm>
            <a:off x="891539" y="4416615"/>
            <a:ext cx="10173970" cy="2212785"/>
          </a:xfrm>
          <a:prstGeom prst="rect">
            <a:avLst/>
          </a:prstGeom>
        </p:spPr>
        <p:txBody>
          <a:bodyPr vert="horz" wrap="square" lIns="0" tIns="17145" rIns="0" bIns="0" rtlCol="0">
            <a:spAutoFit/>
          </a:bodyPr>
          <a:lstStyle/>
          <a:p>
            <a:pPr marL="241300" marR="0" lvl="0" indent="0" defTabSz="914400" eaLnBrk="1" fontAlgn="auto" latinLnBrk="0" hangingPunct="1">
              <a:lnSpc>
                <a:spcPct val="100000"/>
              </a:lnSpc>
              <a:spcBef>
                <a:spcPts val="530"/>
              </a:spcBef>
              <a:spcAft>
                <a:spcPts val="0"/>
              </a:spcAft>
              <a:buClrTx/>
              <a:buSzTx/>
              <a:buFontTx/>
              <a:buNone/>
              <a:tabLst/>
              <a:defRPr/>
            </a:pPr>
            <a:r>
              <a:rPr kumimoji="0" sz="2400" b="0" i="0" u="none" strike="noStrike" kern="0" cap="none" spc="0" normalizeH="0" baseline="0" noProof="0" dirty="0">
                <a:ln>
                  <a:noFill/>
                </a:ln>
                <a:solidFill>
                  <a:sysClr val="windowText" lastClr="000000"/>
                </a:solidFill>
                <a:effectLst/>
                <a:uLnTx/>
                <a:uFillTx/>
                <a:latin typeface="Calibri"/>
                <a:cs typeface="Calibri"/>
              </a:rPr>
              <a:t>The</a:t>
            </a:r>
            <a:r>
              <a:rPr kumimoji="0" sz="2400" b="0" i="0" u="none" strike="noStrike" kern="0" cap="none" spc="-11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Wald</a:t>
            </a:r>
            <a:r>
              <a:rPr kumimoji="0" sz="2400" b="0" i="0" u="none" strike="noStrike" kern="0" cap="none" spc="-40" normalizeH="0" baseline="0" noProof="0" dirty="0">
                <a:ln>
                  <a:noFill/>
                </a:ln>
                <a:solidFill>
                  <a:sysClr val="windowText" lastClr="000000"/>
                </a:solidFill>
                <a:effectLst/>
                <a:uLnTx/>
                <a:uFillTx/>
                <a:latin typeface="Calibri"/>
                <a:cs typeface="Calibri"/>
              </a:rPr>
              <a:t> </a:t>
            </a:r>
            <a:r>
              <a:rPr kumimoji="0" sz="2400" b="0" i="0" u="none" strike="noStrike" kern="0" cap="none" spc="-10" normalizeH="0" baseline="0" noProof="0" dirty="0">
                <a:ln>
                  <a:noFill/>
                </a:ln>
                <a:solidFill>
                  <a:sysClr val="windowText" lastClr="000000"/>
                </a:solidFill>
                <a:effectLst/>
                <a:uLnTx/>
                <a:uFillTx/>
                <a:latin typeface="Calibri"/>
                <a:cs typeface="Calibri"/>
              </a:rPr>
              <a:t>statistic</a:t>
            </a:r>
            <a:r>
              <a:rPr kumimoji="0" sz="2400" b="0" i="0" u="none" strike="noStrike" kern="0" cap="none" spc="-5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for</a:t>
            </a:r>
            <a:r>
              <a:rPr kumimoji="0" sz="2400" b="0" i="0" u="none" strike="noStrike" kern="0" cap="none" spc="-4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the</a:t>
            </a:r>
            <a:r>
              <a:rPr kumimoji="0" sz="2400" b="0" i="0" u="none" strike="noStrike" kern="0" cap="none" spc="-40" normalizeH="0" baseline="0" noProof="0" dirty="0">
                <a:ln>
                  <a:noFill/>
                </a:ln>
                <a:solidFill>
                  <a:sysClr val="windowText" lastClr="000000"/>
                </a:solidFill>
                <a:effectLst/>
                <a:uLnTx/>
                <a:uFillTx/>
                <a:latin typeface="Calibri"/>
                <a:cs typeface="Calibri"/>
              </a:rPr>
              <a:t> </a:t>
            </a:r>
            <a:r>
              <a:rPr kumimoji="0" lang="en-US" sz="2800" b="0" i="0" u="none" strike="noStrike" kern="0" cap="none" spc="0" normalizeH="0" baseline="0" noProof="0" dirty="0">
                <a:ln>
                  <a:noFill/>
                </a:ln>
                <a:solidFill>
                  <a:sysClr val="windowText" lastClr="000000"/>
                </a:solidFill>
                <a:effectLst/>
                <a:uLnTx/>
                <a:uFillTx/>
                <a:latin typeface="Cambria Math"/>
                <a:cs typeface="Cambria Math"/>
              </a:rPr>
              <a:t>𝛽 </a:t>
            </a:r>
            <a:r>
              <a:rPr kumimoji="0" sz="2400" b="0" i="0" u="none" strike="noStrike" kern="0" cap="none" spc="0" normalizeH="0" baseline="0" noProof="0" dirty="0">
                <a:ln>
                  <a:noFill/>
                </a:ln>
                <a:solidFill>
                  <a:sysClr val="windowText" lastClr="000000"/>
                </a:solidFill>
                <a:effectLst/>
                <a:uLnTx/>
                <a:uFillTx/>
                <a:latin typeface="Calibri"/>
                <a:cs typeface="Calibri"/>
              </a:rPr>
              <a:t>coefficient</a:t>
            </a:r>
            <a:r>
              <a:rPr kumimoji="0" sz="2400" b="0" i="0" u="none" strike="noStrike" kern="0" cap="none" spc="-4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is</a:t>
            </a:r>
            <a:r>
              <a:rPr kumimoji="0" sz="2400" b="0" i="0" u="none" strike="noStrike" kern="0" cap="none" spc="-5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Wald</a:t>
            </a:r>
            <a:r>
              <a:rPr kumimoji="0" sz="2400" b="0" i="0" u="none" strike="noStrike" kern="0" cap="none" spc="-40"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a:t>
            </a:r>
            <a:r>
              <a:rPr kumimoji="0" sz="2400" b="0" i="0" u="none" strike="noStrike" kern="0" cap="none" spc="-35" normalizeH="0" baseline="0" noProof="0" dirty="0">
                <a:ln>
                  <a:noFill/>
                </a:ln>
                <a:solidFill>
                  <a:sysClr val="windowText" lastClr="000000"/>
                </a:solidFill>
                <a:effectLst/>
                <a:uLnTx/>
                <a:uFillTx/>
                <a:latin typeface="Calibri"/>
                <a:cs typeface="Calibri"/>
              </a:rPr>
              <a:t> </a:t>
            </a:r>
            <a:r>
              <a:rPr kumimoji="0" sz="2400" b="0" i="0" u="none" strike="noStrike" kern="0" cap="none" spc="-170" normalizeH="0" baseline="0" noProof="0" dirty="0">
                <a:ln>
                  <a:noFill/>
                </a:ln>
                <a:solidFill>
                  <a:sysClr val="windowText" lastClr="000000"/>
                </a:solidFill>
                <a:effectLst/>
                <a:uLnTx/>
                <a:uFillTx/>
                <a:latin typeface="Calibri"/>
                <a:cs typeface="Calibri"/>
              </a:rPr>
              <a:t>[</a:t>
            </a:r>
            <a:r>
              <a:rPr kumimoji="0" lang="en-US" sz="2800" b="0" i="0" u="none" strike="noStrike" kern="0" cap="none" spc="0" normalizeH="0" baseline="0" noProof="0" dirty="0">
                <a:ln>
                  <a:noFill/>
                </a:ln>
                <a:solidFill>
                  <a:sysClr val="windowText" lastClr="000000"/>
                </a:solidFill>
                <a:effectLst/>
                <a:uLnTx/>
                <a:uFillTx/>
                <a:latin typeface="Cambria Math"/>
                <a:cs typeface="Cambria Math"/>
              </a:rPr>
              <a:t>𝛽 </a:t>
            </a:r>
            <a:r>
              <a:rPr kumimoji="0" sz="2400" b="0" i="0" u="none" strike="noStrike" kern="0" cap="none" spc="0" normalizeH="0" baseline="0" noProof="0" dirty="0">
                <a:ln>
                  <a:noFill/>
                </a:ln>
                <a:solidFill>
                  <a:sysClr val="windowText" lastClr="000000"/>
                </a:solidFill>
                <a:effectLst/>
                <a:uLnTx/>
                <a:uFillTx/>
                <a:latin typeface="Calibri"/>
                <a:cs typeface="Calibri"/>
              </a:rPr>
              <a:t>/s.e.</a:t>
            </a:r>
            <a:r>
              <a:rPr kumimoji="0" sz="2400" b="0" i="1" u="none" strike="noStrike" kern="0" cap="none" spc="0" normalizeH="0" baseline="-17361" noProof="0" dirty="0">
                <a:ln>
                  <a:noFill/>
                </a:ln>
                <a:solidFill>
                  <a:sysClr val="windowText" lastClr="000000"/>
                </a:solidFill>
                <a:effectLst/>
                <a:uLnTx/>
                <a:uFillTx/>
                <a:latin typeface="Calibri"/>
                <a:cs typeface="Calibri"/>
              </a:rPr>
              <a:t>B</a:t>
            </a:r>
            <a:r>
              <a:rPr kumimoji="0" sz="2400" b="0" i="0" u="none" strike="noStrike" kern="0" cap="none" spc="0" normalizeH="0" baseline="0" noProof="0" dirty="0">
                <a:ln>
                  <a:noFill/>
                </a:ln>
                <a:solidFill>
                  <a:sysClr val="windowText" lastClr="000000"/>
                </a:solidFill>
                <a:effectLst/>
                <a:uLnTx/>
                <a:uFillTx/>
                <a:latin typeface="Calibri"/>
                <a:cs typeface="Calibri"/>
              </a:rPr>
              <a:t>]</a:t>
            </a:r>
            <a:r>
              <a:rPr kumimoji="0" sz="2400" b="0" i="0" u="none" strike="noStrike" kern="0" cap="none" spc="0" normalizeH="0" baseline="24305" noProof="0" dirty="0">
                <a:ln>
                  <a:noFill/>
                </a:ln>
                <a:solidFill>
                  <a:sysClr val="windowText" lastClr="000000"/>
                </a:solidFill>
                <a:effectLst/>
                <a:uLnTx/>
                <a:uFillTx/>
                <a:latin typeface="Calibri"/>
                <a:cs typeface="Calibri"/>
              </a:rPr>
              <a:t>2</a:t>
            </a:r>
            <a:r>
              <a:rPr kumimoji="0" sz="2400" b="0" i="0" u="none" strike="noStrike" kern="0" cap="none" spc="-37" normalizeH="0" baseline="24305"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following</a:t>
            </a:r>
            <a:r>
              <a:rPr kumimoji="0" sz="2400" b="0" i="0" u="none" strike="noStrike" kern="0" cap="none" spc="-45" normalizeH="0" baseline="0" noProof="0" dirty="0">
                <a:ln>
                  <a:noFill/>
                </a:ln>
                <a:solidFill>
                  <a:sysClr val="windowText" lastClr="000000"/>
                </a:solidFill>
                <a:effectLst/>
                <a:uLnTx/>
                <a:uFillTx/>
                <a:latin typeface="Calibri"/>
                <a:cs typeface="Calibri"/>
              </a:rPr>
              <a:t> </a:t>
            </a:r>
            <a:r>
              <a:rPr kumimoji="0" sz="2400" b="0" i="0" u="none" strike="noStrike" kern="0" cap="none" spc="0" normalizeH="0" baseline="0" noProof="0" dirty="0">
                <a:ln>
                  <a:noFill/>
                </a:ln>
                <a:solidFill>
                  <a:sysClr val="windowText" lastClr="000000"/>
                </a:solidFill>
                <a:effectLst/>
                <a:uLnTx/>
                <a:uFillTx/>
                <a:latin typeface="Calibri"/>
                <a:cs typeface="Calibri"/>
              </a:rPr>
              <a:t>a</a:t>
            </a:r>
            <a:r>
              <a:rPr kumimoji="0" sz="2400" b="0" i="0" u="none" strike="noStrike" kern="0" cap="none" spc="-40" normalizeH="0" baseline="0" noProof="0" dirty="0">
                <a:ln>
                  <a:noFill/>
                </a:ln>
                <a:solidFill>
                  <a:sysClr val="windowText" lastClr="000000"/>
                </a:solidFill>
                <a:effectLst/>
                <a:uLnTx/>
                <a:uFillTx/>
                <a:latin typeface="Calibri"/>
                <a:cs typeface="Calibri"/>
              </a:rPr>
              <a:t> </a:t>
            </a:r>
            <a:r>
              <a:rPr kumimoji="0" sz="2400" b="0" i="0" u="none" strike="noStrike" kern="0" cap="none" spc="-145" normalizeH="0" baseline="0" noProof="0" dirty="0">
                <a:ln>
                  <a:noFill/>
                </a:ln>
                <a:solidFill>
                  <a:sysClr val="windowText" lastClr="000000"/>
                </a:solidFill>
                <a:effectLst/>
                <a:uLnTx/>
                <a:uFillTx/>
                <a:latin typeface="Calibri"/>
                <a:cs typeface="Calibri"/>
              </a:rPr>
              <a:t>chi-</a:t>
            </a:r>
            <a:r>
              <a:rPr kumimoji="0" sz="2400" b="0" i="0" u="none" strike="noStrike" kern="0" cap="none" spc="-140" normalizeH="0" baseline="0" noProof="0" dirty="0">
                <a:ln>
                  <a:noFill/>
                </a:ln>
                <a:solidFill>
                  <a:sysClr val="windowText" lastClr="000000"/>
                </a:solidFill>
                <a:effectLst/>
                <a:uLnTx/>
                <a:uFillTx/>
                <a:latin typeface="Calibri"/>
                <a:cs typeface="Calibri"/>
              </a:rPr>
              <a:t>square</a:t>
            </a:r>
            <a:r>
              <a:rPr kumimoji="0" lang="en-US" sz="2400" b="0" i="0" u="none" strike="noStrike" kern="0" cap="none" spc="-140" normalizeH="0" baseline="0" noProof="0" dirty="0">
                <a:ln>
                  <a:noFill/>
                </a:ln>
                <a:solidFill>
                  <a:sysClr val="windowText" lastClr="000000"/>
                </a:solidFill>
                <a:effectLst/>
                <a:uLnTx/>
                <a:uFillTx/>
                <a:latin typeface="Calibri"/>
                <a:cs typeface="Calibri"/>
              </a:rPr>
              <a:t> </a:t>
            </a:r>
            <a:r>
              <a:rPr kumimoji="0" lang="en-US" sz="2400" b="0" i="0" u="none" strike="noStrike" kern="0" cap="none" spc="0" normalizeH="0" baseline="0" noProof="0" dirty="0">
                <a:ln>
                  <a:noFill/>
                </a:ln>
                <a:solidFill>
                  <a:sysClr val="windowText" lastClr="000000"/>
                </a:solidFill>
                <a:effectLst/>
                <a:uLnTx/>
                <a:uFillTx/>
                <a:latin typeface="Calibri"/>
                <a:cs typeface="Calibri"/>
              </a:rPr>
              <a:t>distribution</a:t>
            </a:r>
            <a:r>
              <a:rPr kumimoji="0" lang="en-US" sz="2400" b="0" i="0" u="none" strike="noStrike" kern="0" cap="none" spc="-40" normalizeH="0" baseline="0" noProof="0" dirty="0">
                <a:ln>
                  <a:noFill/>
                </a:ln>
                <a:solidFill>
                  <a:sysClr val="windowText" lastClr="000000"/>
                </a:solidFill>
                <a:effectLst/>
                <a:uLnTx/>
                <a:uFillTx/>
                <a:latin typeface="Calibri"/>
                <a:cs typeface="Calibri"/>
              </a:rPr>
              <a:t> </a:t>
            </a:r>
            <a:r>
              <a:rPr kumimoji="0" lang="en-US" sz="2400" b="0" i="0" u="none" strike="noStrike" kern="0" cap="none" spc="0" normalizeH="0" baseline="0" noProof="0" dirty="0">
                <a:ln>
                  <a:noFill/>
                </a:ln>
                <a:solidFill>
                  <a:sysClr val="windowText" lastClr="000000"/>
                </a:solidFill>
                <a:effectLst/>
                <a:uLnTx/>
                <a:uFillTx/>
                <a:latin typeface="Calibri"/>
                <a:cs typeface="Calibri"/>
              </a:rPr>
              <a:t>with</a:t>
            </a:r>
            <a:r>
              <a:rPr kumimoji="0" lang="en-US" sz="2400" b="0" i="0" u="none" strike="noStrike" kern="0" cap="none" spc="-25" normalizeH="0" baseline="0" noProof="0" dirty="0">
                <a:ln>
                  <a:noFill/>
                </a:ln>
                <a:solidFill>
                  <a:sysClr val="windowText" lastClr="000000"/>
                </a:solidFill>
                <a:effectLst/>
                <a:uLnTx/>
                <a:uFillTx/>
                <a:latin typeface="Calibri"/>
                <a:cs typeface="Calibri"/>
              </a:rPr>
              <a:t> </a:t>
            </a:r>
            <a:r>
              <a:rPr kumimoji="0" lang="en-US" sz="2400" b="0" i="0" u="none" strike="noStrike" kern="0" cap="none" spc="0" normalizeH="0" baseline="0" noProof="0" dirty="0">
                <a:ln>
                  <a:noFill/>
                </a:ln>
                <a:solidFill>
                  <a:sysClr val="windowText" lastClr="000000"/>
                </a:solidFill>
                <a:effectLst/>
                <a:uLnTx/>
                <a:uFillTx/>
                <a:latin typeface="Calibri"/>
                <a:cs typeface="Calibri"/>
              </a:rPr>
              <a:t>1</a:t>
            </a:r>
            <a:r>
              <a:rPr kumimoji="0" lang="en-US" sz="2400" b="0" i="0" u="none" strike="noStrike" kern="0" cap="none" spc="-35" normalizeH="0" baseline="0" noProof="0" dirty="0">
                <a:ln>
                  <a:noFill/>
                </a:ln>
                <a:solidFill>
                  <a:sysClr val="windowText" lastClr="000000"/>
                </a:solidFill>
                <a:effectLst/>
                <a:uLnTx/>
                <a:uFillTx/>
                <a:latin typeface="Calibri"/>
                <a:cs typeface="Calibri"/>
              </a:rPr>
              <a:t> </a:t>
            </a:r>
            <a:r>
              <a:rPr kumimoji="0" lang="en-US" sz="2400" b="0" i="0" u="none" strike="noStrike" kern="0" cap="none" spc="0" normalizeH="0" baseline="0" noProof="0" dirty="0">
                <a:ln>
                  <a:noFill/>
                </a:ln>
                <a:solidFill>
                  <a:sysClr val="windowText" lastClr="000000"/>
                </a:solidFill>
                <a:effectLst/>
                <a:uLnTx/>
                <a:uFillTx/>
                <a:latin typeface="Calibri"/>
                <a:cs typeface="Calibri"/>
              </a:rPr>
              <a:t>degree</a:t>
            </a:r>
            <a:r>
              <a:rPr kumimoji="0" lang="en-US" sz="2400" b="0" i="0" u="none" strike="noStrike" kern="0" cap="none" spc="-20" normalizeH="0" baseline="0" noProof="0" dirty="0">
                <a:ln>
                  <a:noFill/>
                </a:ln>
                <a:solidFill>
                  <a:sysClr val="windowText" lastClr="000000"/>
                </a:solidFill>
                <a:effectLst/>
                <a:uLnTx/>
                <a:uFillTx/>
                <a:latin typeface="Calibri"/>
                <a:cs typeface="Calibri"/>
              </a:rPr>
              <a:t> </a:t>
            </a:r>
            <a:r>
              <a:rPr kumimoji="0" lang="en-US" sz="2400" b="0" i="0" u="none" strike="noStrike" kern="0" cap="none" spc="0" normalizeH="0" baseline="0" noProof="0" dirty="0">
                <a:ln>
                  <a:noFill/>
                </a:ln>
                <a:solidFill>
                  <a:sysClr val="windowText" lastClr="000000"/>
                </a:solidFill>
                <a:effectLst/>
                <a:uLnTx/>
                <a:uFillTx/>
                <a:latin typeface="Calibri"/>
                <a:cs typeface="Calibri"/>
              </a:rPr>
              <a:t>of</a:t>
            </a:r>
            <a:r>
              <a:rPr kumimoji="0" lang="en-US" sz="2400" b="0" i="0" u="none" strike="noStrike" kern="0" cap="none" spc="-20" normalizeH="0" baseline="0" noProof="0" dirty="0">
                <a:ln>
                  <a:noFill/>
                </a:ln>
                <a:solidFill>
                  <a:sysClr val="windowText" lastClr="000000"/>
                </a:solidFill>
                <a:effectLst/>
                <a:uLnTx/>
                <a:uFillTx/>
                <a:latin typeface="Calibri"/>
                <a:cs typeface="Calibri"/>
              </a:rPr>
              <a:t> </a:t>
            </a:r>
            <a:r>
              <a:rPr kumimoji="0" lang="en-US" sz="2400" b="0" i="0" u="none" strike="noStrike" kern="0" cap="none" spc="-10" normalizeH="0" baseline="0" noProof="0" dirty="0">
                <a:ln>
                  <a:noFill/>
                </a:ln>
                <a:solidFill>
                  <a:sysClr val="windowText" lastClr="000000"/>
                </a:solidFill>
                <a:effectLst/>
                <a:uLnTx/>
                <a:uFillTx/>
                <a:latin typeface="Calibri"/>
                <a:cs typeface="Calibri"/>
              </a:rPr>
              <a:t>freedom</a:t>
            </a:r>
            <a:endParaRPr kumimoji="0" lang="en-US" sz="2400" b="0" i="0" u="none" strike="noStrike" kern="0" cap="none" spc="0" normalizeH="0" baseline="0" noProof="0" dirty="0">
              <a:ln>
                <a:noFill/>
              </a:ln>
              <a:solidFill>
                <a:sysClr val="windowText" lastClr="000000"/>
              </a:solidFill>
              <a:effectLst/>
              <a:uLnTx/>
              <a:uFillTx/>
              <a:latin typeface="Calibri"/>
              <a:cs typeface="Calibri"/>
            </a:endParaRPr>
          </a:p>
          <a:p>
            <a:pPr marL="241300" marR="5080" lvl="0" indent="-228600" defTabSz="914400" eaLnBrk="1" fontAlgn="auto" latinLnBrk="0" hangingPunct="1">
              <a:lnSpc>
                <a:spcPts val="2300"/>
              </a:lnSpc>
              <a:spcBef>
                <a:spcPts val="990"/>
              </a:spcBef>
              <a:spcAft>
                <a:spcPts val="0"/>
              </a:spcAft>
              <a:buClrTx/>
              <a:buSzTx/>
              <a:buFont typeface="Arial"/>
              <a:buChar char="•"/>
              <a:tabLst>
                <a:tab pos="241300" algn="l"/>
                <a:tab pos="1458595" algn="l"/>
              </a:tabLst>
              <a:defRPr/>
            </a:pPr>
            <a:r>
              <a:rPr kumimoji="0" lang="en-US" sz="2400" b="0" i="0" u="none" strike="noStrike" kern="0" cap="none" spc="0" normalizeH="0" baseline="0" noProof="0" dirty="0">
                <a:ln>
                  <a:noFill/>
                </a:ln>
                <a:solidFill>
                  <a:sysClr val="windowText" lastClr="000000"/>
                </a:solidFill>
                <a:effectLst/>
                <a:uLnTx/>
                <a:uFillTx/>
                <a:latin typeface="Calibri"/>
                <a:cs typeface="Calibri"/>
              </a:rPr>
              <a:t>The</a:t>
            </a:r>
            <a:r>
              <a:rPr kumimoji="0" lang="en-US" sz="2400" b="0" i="0" u="none" strike="noStrike" kern="0" cap="none" spc="-80" normalizeH="0" baseline="0" noProof="0" dirty="0">
                <a:ln>
                  <a:noFill/>
                </a:ln>
                <a:solidFill>
                  <a:sysClr val="windowText" lastClr="000000"/>
                </a:solidFill>
                <a:effectLst/>
                <a:uLnTx/>
                <a:uFillTx/>
                <a:latin typeface="Calibri"/>
                <a:cs typeface="Calibri"/>
              </a:rPr>
              <a:t> </a:t>
            </a:r>
            <a:r>
              <a:rPr kumimoji="0" lang="en-US" sz="2400" b="1" i="0" u="none" strike="noStrike" kern="0" cap="none" spc="-55" normalizeH="0" baseline="0" noProof="0" dirty="0">
                <a:ln>
                  <a:noFill/>
                </a:ln>
                <a:solidFill>
                  <a:sysClr val="windowText" lastClr="000000"/>
                </a:solidFill>
                <a:effectLst/>
                <a:uLnTx/>
                <a:uFillTx/>
                <a:latin typeface="Calibri"/>
                <a:cs typeface="Calibri"/>
              </a:rPr>
              <a:t>Wald</a:t>
            </a:r>
            <a:r>
              <a:rPr kumimoji="0" lang="en-US" sz="2400" b="1" i="0" u="none" strike="noStrike" kern="0" cap="none" spc="-85" normalizeH="0" baseline="0" noProof="0" dirty="0">
                <a:ln>
                  <a:noFill/>
                </a:ln>
                <a:solidFill>
                  <a:sysClr val="windowText" lastClr="000000"/>
                </a:solidFill>
                <a:effectLst/>
                <a:uLnTx/>
                <a:uFillTx/>
                <a:latin typeface="Calibri"/>
                <a:cs typeface="Calibri"/>
              </a:rPr>
              <a:t> </a:t>
            </a:r>
            <a:r>
              <a:rPr kumimoji="0" lang="en-US" sz="2400" b="1" i="0" u="none" strike="noStrike" kern="0" cap="none" spc="-20" normalizeH="0" baseline="0" noProof="0" dirty="0">
                <a:ln>
                  <a:noFill/>
                </a:ln>
                <a:solidFill>
                  <a:sysClr val="windowText" lastClr="000000"/>
                </a:solidFill>
                <a:effectLst/>
                <a:uLnTx/>
                <a:uFillTx/>
                <a:latin typeface="Calibri"/>
                <a:cs typeface="Calibri"/>
              </a:rPr>
              <a:t>Chi-</a:t>
            </a:r>
            <a:r>
              <a:rPr kumimoji="0" lang="en-US" sz="2400" b="1" i="0" u="none" strike="noStrike" kern="0" cap="none" spc="0" normalizeH="0" baseline="0" noProof="0" dirty="0">
                <a:ln>
                  <a:noFill/>
                </a:ln>
                <a:solidFill>
                  <a:sysClr val="windowText" lastClr="000000"/>
                </a:solidFill>
                <a:effectLst/>
                <a:uLnTx/>
                <a:uFillTx/>
                <a:latin typeface="Calibri"/>
                <a:cs typeface="Calibri"/>
              </a:rPr>
              <a:t>Square</a:t>
            </a:r>
            <a:r>
              <a:rPr kumimoji="0" lang="en-US" sz="2400" b="1" i="0" u="none" strike="noStrike" kern="0" cap="none" spc="-55" normalizeH="0" baseline="0" noProof="0" dirty="0">
                <a:ln>
                  <a:noFill/>
                </a:ln>
                <a:solidFill>
                  <a:sysClr val="windowText" lastClr="000000"/>
                </a:solidFill>
                <a:effectLst/>
                <a:uLnTx/>
                <a:uFillTx/>
                <a:latin typeface="Calibri"/>
                <a:cs typeface="Calibri"/>
              </a:rPr>
              <a:t> </a:t>
            </a:r>
            <a:r>
              <a:rPr kumimoji="0" lang="en-US" sz="2400" b="0" i="0" u="none" strike="noStrike" kern="0" cap="none" spc="-10" normalizeH="0" baseline="0" noProof="0" dirty="0">
                <a:ln>
                  <a:noFill/>
                </a:ln>
                <a:solidFill>
                  <a:sysClr val="windowText" lastClr="000000"/>
                </a:solidFill>
                <a:effectLst/>
                <a:uLnTx/>
                <a:uFillTx/>
                <a:latin typeface="Calibri"/>
                <a:cs typeface="Calibri"/>
              </a:rPr>
              <a:t>statistic,</a:t>
            </a:r>
            <a:r>
              <a:rPr kumimoji="0" lang="en-US" sz="2400" b="0" i="0" u="none" strike="noStrike" kern="0" cap="none" spc="-55" normalizeH="0" baseline="0" noProof="0" dirty="0">
                <a:ln>
                  <a:noFill/>
                </a:ln>
                <a:solidFill>
                  <a:sysClr val="windowText" lastClr="000000"/>
                </a:solidFill>
                <a:effectLst/>
                <a:uLnTx/>
                <a:uFillTx/>
                <a:latin typeface="Calibri"/>
                <a:cs typeface="Calibri"/>
              </a:rPr>
              <a:t> </a:t>
            </a:r>
            <a:r>
              <a:rPr kumimoji="0" lang="en-US" sz="2400" b="0" i="0" u="none" strike="noStrike" kern="0" cap="none" spc="-10" normalizeH="0" baseline="0" noProof="0" dirty="0">
                <a:ln>
                  <a:noFill/>
                </a:ln>
                <a:solidFill>
                  <a:sysClr val="windowText" lastClr="000000"/>
                </a:solidFill>
                <a:effectLst/>
                <a:uLnTx/>
                <a:uFillTx/>
                <a:latin typeface="Calibri"/>
                <a:cs typeface="Calibri"/>
              </a:rPr>
              <a:t>which</a:t>
            </a:r>
            <a:r>
              <a:rPr kumimoji="0" lang="en-US" sz="2400" b="0" i="0" u="none" strike="noStrike" kern="0" cap="none" spc="-85" normalizeH="0" baseline="0" noProof="0" dirty="0">
                <a:ln>
                  <a:noFill/>
                </a:ln>
                <a:solidFill>
                  <a:sysClr val="windowText" lastClr="000000"/>
                </a:solidFill>
                <a:effectLst/>
                <a:uLnTx/>
                <a:uFillTx/>
                <a:latin typeface="Calibri"/>
                <a:cs typeface="Calibri"/>
              </a:rPr>
              <a:t> </a:t>
            </a:r>
            <a:r>
              <a:rPr kumimoji="0" lang="en-US" sz="2400" b="0" i="0" u="none" strike="noStrike" kern="0" cap="none" spc="0" normalizeH="0" baseline="0" noProof="0" dirty="0">
                <a:ln>
                  <a:noFill/>
                </a:ln>
                <a:solidFill>
                  <a:sysClr val="windowText" lastClr="000000"/>
                </a:solidFill>
                <a:effectLst/>
                <a:uLnTx/>
                <a:uFillTx/>
                <a:latin typeface="Calibri"/>
                <a:cs typeface="Calibri"/>
              </a:rPr>
              <a:t>tests</a:t>
            </a:r>
            <a:r>
              <a:rPr kumimoji="0" lang="en-US" sz="2400" b="0" i="0" u="none" strike="noStrike" kern="0" cap="none" spc="-55" normalizeH="0" baseline="0" noProof="0" dirty="0">
                <a:ln>
                  <a:noFill/>
                </a:ln>
                <a:solidFill>
                  <a:sysClr val="windowText" lastClr="000000"/>
                </a:solidFill>
                <a:effectLst/>
                <a:uLnTx/>
                <a:uFillTx/>
                <a:latin typeface="Calibri"/>
                <a:cs typeface="Calibri"/>
              </a:rPr>
              <a:t> </a:t>
            </a:r>
            <a:r>
              <a:rPr kumimoji="0" lang="en-US" sz="2400" b="0" i="0" u="none" strike="noStrike" kern="0" cap="none" spc="0" normalizeH="0" baseline="0" noProof="0" dirty="0">
                <a:ln>
                  <a:noFill/>
                </a:ln>
                <a:solidFill>
                  <a:sysClr val="windowText" lastClr="000000"/>
                </a:solidFill>
                <a:effectLst/>
                <a:uLnTx/>
                <a:uFillTx/>
                <a:latin typeface="Calibri"/>
                <a:cs typeface="Calibri"/>
              </a:rPr>
              <a:t>the</a:t>
            </a:r>
            <a:r>
              <a:rPr kumimoji="0" lang="en-US" sz="2400" b="0" i="0" u="none" strike="noStrike" kern="0" cap="none" spc="-65" normalizeH="0" baseline="0" noProof="0" dirty="0">
                <a:ln>
                  <a:noFill/>
                </a:ln>
                <a:solidFill>
                  <a:sysClr val="windowText" lastClr="000000"/>
                </a:solidFill>
                <a:effectLst/>
                <a:uLnTx/>
                <a:uFillTx/>
                <a:latin typeface="Calibri"/>
                <a:cs typeface="Calibri"/>
              </a:rPr>
              <a:t> </a:t>
            </a:r>
            <a:r>
              <a:rPr kumimoji="0" lang="en-US" sz="2400" b="0" i="0" u="none" strike="noStrike" kern="0" cap="none" spc="0" normalizeH="0" baseline="0" noProof="0" dirty="0">
                <a:ln>
                  <a:noFill/>
                </a:ln>
                <a:solidFill>
                  <a:sysClr val="windowText" lastClr="000000"/>
                </a:solidFill>
                <a:effectLst/>
                <a:uLnTx/>
                <a:uFillTx/>
                <a:latin typeface="Calibri"/>
                <a:cs typeface="Calibri"/>
              </a:rPr>
              <a:t>unique</a:t>
            </a:r>
            <a:r>
              <a:rPr kumimoji="0" lang="en-US" sz="2400" b="0" i="0" u="none" strike="noStrike" kern="0" cap="none" spc="-65" normalizeH="0" baseline="0" noProof="0" dirty="0">
                <a:ln>
                  <a:noFill/>
                </a:ln>
                <a:solidFill>
                  <a:sysClr val="windowText" lastClr="000000"/>
                </a:solidFill>
                <a:effectLst/>
                <a:uLnTx/>
                <a:uFillTx/>
                <a:latin typeface="Calibri"/>
                <a:cs typeface="Calibri"/>
              </a:rPr>
              <a:t> </a:t>
            </a:r>
            <a:r>
              <a:rPr kumimoji="0" lang="en-US" sz="2400" b="0" i="0" u="none" strike="noStrike" kern="0" cap="none" spc="-10" normalizeH="0" baseline="0" noProof="0" dirty="0">
                <a:ln>
                  <a:noFill/>
                </a:ln>
                <a:solidFill>
                  <a:sysClr val="windowText" lastClr="000000"/>
                </a:solidFill>
                <a:effectLst/>
                <a:uLnTx/>
                <a:uFillTx/>
                <a:latin typeface="Calibri"/>
                <a:cs typeface="Calibri"/>
              </a:rPr>
              <a:t>contribution</a:t>
            </a:r>
            <a:r>
              <a:rPr kumimoji="0" lang="en-US" sz="2400" b="0" i="0" u="none" strike="noStrike" kern="0" cap="none" spc="-60" normalizeH="0" baseline="0" noProof="0" dirty="0">
                <a:ln>
                  <a:noFill/>
                </a:ln>
                <a:solidFill>
                  <a:sysClr val="windowText" lastClr="000000"/>
                </a:solidFill>
                <a:effectLst/>
                <a:uLnTx/>
                <a:uFillTx/>
                <a:latin typeface="Calibri"/>
                <a:cs typeface="Calibri"/>
              </a:rPr>
              <a:t> </a:t>
            </a:r>
            <a:r>
              <a:rPr kumimoji="0" lang="en-US" sz="2400" b="0" i="0" u="none" strike="noStrike" kern="0" cap="none" spc="0" normalizeH="0" baseline="0" noProof="0" dirty="0">
                <a:ln>
                  <a:noFill/>
                </a:ln>
                <a:solidFill>
                  <a:sysClr val="windowText" lastClr="000000"/>
                </a:solidFill>
                <a:effectLst/>
                <a:uLnTx/>
                <a:uFillTx/>
                <a:latin typeface="Calibri"/>
                <a:cs typeface="Calibri"/>
              </a:rPr>
              <a:t>of</a:t>
            </a:r>
            <a:r>
              <a:rPr kumimoji="0" lang="en-US" sz="2400" b="0" i="0" u="none" strike="noStrike" kern="0" cap="none" spc="-35" normalizeH="0" baseline="0" noProof="0" dirty="0">
                <a:ln>
                  <a:noFill/>
                </a:ln>
                <a:solidFill>
                  <a:sysClr val="windowText" lastClr="000000"/>
                </a:solidFill>
                <a:effectLst/>
                <a:uLnTx/>
                <a:uFillTx/>
                <a:latin typeface="Calibri"/>
                <a:cs typeface="Calibri"/>
              </a:rPr>
              <a:t> </a:t>
            </a:r>
            <a:r>
              <a:rPr kumimoji="0" lang="en-US" sz="2400" b="0" i="0" u="none" strike="noStrike" kern="0" cap="none" spc="-20" normalizeH="0" baseline="0" noProof="0" dirty="0">
                <a:ln>
                  <a:noFill/>
                </a:ln>
                <a:solidFill>
                  <a:sysClr val="windowText" lastClr="000000"/>
                </a:solidFill>
                <a:effectLst/>
                <a:uLnTx/>
                <a:uFillTx/>
                <a:latin typeface="Calibri"/>
                <a:cs typeface="Calibri"/>
              </a:rPr>
              <a:t>each </a:t>
            </a:r>
            <a:r>
              <a:rPr kumimoji="0" lang="en-US" sz="2400" b="0" i="0" u="none" strike="noStrike" kern="0" cap="none" spc="-10" normalizeH="0" baseline="0" noProof="0" dirty="0">
                <a:ln>
                  <a:noFill/>
                </a:ln>
                <a:solidFill>
                  <a:sysClr val="windowText" lastClr="000000"/>
                </a:solidFill>
                <a:effectLst/>
                <a:uLnTx/>
                <a:uFillTx/>
                <a:latin typeface="Calibri"/>
                <a:cs typeface="Calibri"/>
              </a:rPr>
              <a:t>predictor</a:t>
            </a:r>
            <a:r>
              <a:rPr kumimoji="0" lang="en-US" sz="2400" b="0" i="0" u="none" strike="noStrike" kern="0" cap="none" spc="-85" normalizeH="0" baseline="0" noProof="0" dirty="0">
                <a:ln>
                  <a:noFill/>
                </a:ln>
                <a:solidFill>
                  <a:sysClr val="windowText" lastClr="000000"/>
                </a:solidFill>
                <a:effectLst/>
                <a:uLnTx/>
                <a:uFillTx/>
                <a:latin typeface="Calibri"/>
                <a:cs typeface="Calibri"/>
              </a:rPr>
              <a:t> </a:t>
            </a:r>
            <a:r>
              <a:rPr kumimoji="0" lang="en-US" sz="2400" b="0" i="0" u="none" strike="noStrike" kern="0" cap="none" spc="0" normalizeH="0" baseline="0" noProof="0" dirty="0">
                <a:ln>
                  <a:noFill/>
                </a:ln>
                <a:solidFill>
                  <a:sysClr val="windowText" lastClr="000000"/>
                </a:solidFill>
                <a:effectLst/>
                <a:uLnTx/>
                <a:uFillTx/>
                <a:latin typeface="Calibri"/>
                <a:cs typeface="Calibri"/>
              </a:rPr>
              <a:t>holding</a:t>
            </a:r>
            <a:r>
              <a:rPr kumimoji="0" lang="en-US" sz="2400" b="0" i="0" u="none" strike="noStrike" kern="0" cap="none" spc="-95" normalizeH="0" baseline="0" noProof="0" dirty="0">
                <a:ln>
                  <a:noFill/>
                </a:ln>
                <a:solidFill>
                  <a:sysClr val="windowText" lastClr="000000"/>
                </a:solidFill>
                <a:effectLst/>
                <a:uLnTx/>
                <a:uFillTx/>
                <a:latin typeface="Calibri"/>
                <a:cs typeface="Calibri"/>
              </a:rPr>
              <a:t> </a:t>
            </a:r>
            <a:r>
              <a:rPr kumimoji="0" lang="en-US" sz="2400" b="0" i="0" u="none" strike="noStrike" kern="0" cap="none" spc="-20" normalizeH="0" baseline="0" noProof="0" dirty="0">
                <a:ln>
                  <a:noFill/>
                </a:ln>
                <a:solidFill>
                  <a:sysClr val="windowText" lastClr="000000"/>
                </a:solidFill>
                <a:effectLst/>
                <a:uLnTx/>
                <a:uFillTx/>
                <a:latin typeface="Calibri"/>
                <a:cs typeface="Calibri"/>
              </a:rPr>
              <a:t>constant</a:t>
            </a:r>
            <a:r>
              <a:rPr kumimoji="0" lang="en-US" sz="2400" b="0" i="0" u="none" strike="noStrike" kern="0" cap="none" spc="-85" normalizeH="0" baseline="0" noProof="0" dirty="0">
                <a:ln>
                  <a:noFill/>
                </a:ln>
                <a:solidFill>
                  <a:sysClr val="windowText" lastClr="000000"/>
                </a:solidFill>
                <a:effectLst/>
                <a:uLnTx/>
                <a:uFillTx/>
                <a:latin typeface="Calibri"/>
                <a:cs typeface="Calibri"/>
              </a:rPr>
              <a:t> </a:t>
            </a:r>
            <a:r>
              <a:rPr kumimoji="0" lang="en-US" sz="2400" b="0" i="0" u="none" strike="noStrike" kern="0" cap="none" spc="0" normalizeH="0" baseline="0" noProof="0" dirty="0">
                <a:ln>
                  <a:noFill/>
                </a:ln>
                <a:solidFill>
                  <a:sysClr val="windowText" lastClr="000000"/>
                </a:solidFill>
                <a:effectLst/>
                <a:uLnTx/>
                <a:uFillTx/>
                <a:latin typeface="Calibri"/>
                <a:cs typeface="Calibri"/>
              </a:rPr>
              <a:t>the</a:t>
            </a:r>
            <a:r>
              <a:rPr kumimoji="0" lang="en-US" sz="2400" b="0" i="0" u="none" strike="noStrike" kern="0" cap="none" spc="-75" normalizeH="0" baseline="0" noProof="0" dirty="0">
                <a:ln>
                  <a:noFill/>
                </a:ln>
                <a:solidFill>
                  <a:sysClr val="windowText" lastClr="000000"/>
                </a:solidFill>
                <a:effectLst/>
                <a:uLnTx/>
                <a:uFillTx/>
                <a:latin typeface="Calibri"/>
                <a:cs typeface="Calibri"/>
              </a:rPr>
              <a:t> </a:t>
            </a:r>
            <a:r>
              <a:rPr kumimoji="0" lang="en-US" sz="2400" b="0" i="0" u="none" strike="noStrike" kern="0" cap="none" spc="0" normalizeH="0" baseline="0" noProof="0" dirty="0">
                <a:ln>
                  <a:noFill/>
                </a:ln>
                <a:solidFill>
                  <a:sysClr val="windowText" lastClr="000000"/>
                </a:solidFill>
                <a:effectLst/>
                <a:uLnTx/>
                <a:uFillTx/>
                <a:latin typeface="Calibri"/>
                <a:cs typeface="Calibri"/>
              </a:rPr>
              <a:t>other</a:t>
            </a:r>
            <a:r>
              <a:rPr kumimoji="0" lang="en-US" sz="2400" b="0" i="0" u="none" strike="noStrike" kern="0" cap="none" spc="-75" normalizeH="0" baseline="0" noProof="0" dirty="0">
                <a:ln>
                  <a:noFill/>
                </a:ln>
                <a:solidFill>
                  <a:sysClr val="windowText" lastClr="000000"/>
                </a:solidFill>
                <a:effectLst/>
                <a:uLnTx/>
                <a:uFillTx/>
                <a:latin typeface="Calibri"/>
                <a:cs typeface="Calibri"/>
              </a:rPr>
              <a:t> </a:t>
            </a:r>
            <a:r>
              <a:rPr kumimoji="0" lang="en-US" sz="2400" b="0" i="0" u="none" strike="noStrike" kern="0" cap="none" spc="0" normalizeH="0" baseline="0" noProof="0" dirty="0">
                <a:ln>
                  <a:noFill/>
                </a:ln>
                <a:solidFill>
                  <a:sysClr val="windowText" lastClr="000000"/>
                </a:solidFill>
                <a:effectLst/>
                <a:uLnTx/>
                <a:uFillTx/>
                <a:latin typeface="Calibri"/>
                <a:cs typeface="Calibri"/>
              </a:rPr>
              <a:t>predictors</a:t>
            </a:r>
            <a:r>
              <a:rPr kumimoji="0" lang="en-US" sz="2400" b="0" i="0" u="none" strike="noStrike" kern="0" cap="none" spc="-80" normalizeH="0" baseline="0" noProof="0" dirty="0">
                <a:ln>
                  <a:noFill/>
                </a:ln>
                <a:solidFill>
                  <a:sysClr val="windowText" lastClr="000000"/>
                </a:solidFill>
                <a:effectLst/>
                <a:uLnTx/>
                <a:uFillTx/>
                <a:latin typeface="Calibri"/>
                <a:cs typeface="Calibri"/>
              </a:rPr>
              <a:t> </a:t>
            </a:r>
            <a:r>
              <a:rPr kumimoji="0" lang="en-US" sz="2400" b="0" i="0" u="none" strike="noStrike" kern="0" cap="none" spc="0" normalizeH="0" baseline="0" noProof="0" dirty="0">
                <a:ln>
                  <a:noFill/>
                </a:ln>
                <a:solidFill>
                  <a:sysClr val="windowText" lastClr="000000"/>
                </a:solidFill>
                <a:effectLst/>
                <a:uLnTx/>
                <a:uFillTx/>
                <a:latin typeface="Calibri"/>
                <a:cs typeface="Calibri"/>
              </a:rPr>
              <a:t>i.e.,</a:t>
            </a:r>
            <a:r>
              <a:rPr kumimoji="0" lang="en-US" sz="2400" b="0" i="0" u="none" strike="noStrike" kern="0" cap="none" spc="-95" normalizeH="0" baseline="0" noProof="0" dirty="0">
                <a:ln>
                  <a:noFill/>
                </a:ln>
                <a:solidFill>
                  <a:sysClr val="windowText" lastClr="000000"/>
                </a:solidFill>
                <a:effectLst/>
                <a:uLnTx/>
                <a:uFillTx/>
                <a:latin typeface="Calibri"/>
                <a:cs typeface="Calibri"/>
              </a:rPr>
              <a:t> </a:t>
            </a:r>
            <a:r>
              <a:rPr kumimoji="0" lang="en-US" sz="2400" b="0" i="0" u="none" strike="noStrike" kern="0" cap="none" spc="-10" normalizeH="0" baseline="0" noProof="0" dirty="0">
                <a:ln>
                  <a:noFill/>
                </a:ln>
                <a:solidFill>
                  <a:sysClr val="windowText" lastClr="000000"/>
                </a:solidFill>
                <a:effectLst/>
                <a:uLnTx/>
                <a:uFillTx/>
                <a:latin typeface="Calibri"/>
                <a:cs typeface="Calibri"/>
              </a:rPr>
              <a:t>eliminating</a:t>
            </a:r>
            <a:r>
              <a:rPr kumimoji="0" lang="en-US" sz="2400" b="0" i="0" u="none" strike="noStrike" kern="0" cap="none" spc="-90" normalizeH="0" baseline="0" noProof="0" dirty="0">
                <a:ln>
                  <a:noFill/>
                </a:ln>
                <a:solidFill>
                  <a:sysClr val="windowText" lastClr="000000"/>
                </a:solidFill>
                <a:effectLst/>
                <a:uLnTx/>
                <a:uFillTx/>
                <a:latin typeface="Calibri"/>
                <a:cs typeface="Calibri"/>
              </a:rPr>
              <a:t> </a:t>
            </a:r>
            <a:r>
              <a:rPr kumimoji="0" lang="en-US" sz="2400" b="0" i="0" u="none" strike="noStrike" kern="0" cap="none" spc="0" normalizeH="0" baseline="0" noProof="0" dirty="0">
                <a:ln>
                  <a:noFill/>
                </a:ln>
                <a:solidFill>
                  <a:sysClr val="windowText" lastClr="000000"/>
                </a:solidFill>
                <a:effectLst/>
                <a:uLnTx/>
                <a:uFillTx/>
                <a:latin typeface="Calibri"/>
                <a:cs typeface="Calibri"/>
              </a:rPr>
              <a:t>any</a:t>
            </a:r>
            <a:r>
              <a:rPr kumimoji="0" lang="en-US" sz="2400" b="0" i="0" u="none" strike="noStrike" kern="0" cap="none" spc="-80" normalizeH="0" baseline="0" noProof="0" dirty="0">
                <a:ln>
                  <a:noFill/>
                </a:ln>
                <a:solidFill>
                  <a:sysClr val="windowText" lastClr="000000"/>
                </a:solidFill>
                <a:effectLst/>
                <a:uLnTx/>
                <a:uFillTx/>
                <a:latin typeface="Calibri"/>
                <a:cs typeface="Calibri"/>
              </a:rPr>
              <a:t> </a:t>
            </a:r>
            <a:r>
              <a:rPr kumimoji="0" lang="en-US" sz="2400" b="0" i="0" u="none" strike="noStrike" kern="0" cap="none" spc="-10" normalizeH="0" baseline="0" noProof="0" dirty="0">
                <a:ln>
                  <a:noFill/>
                </a:ln>
                <a:solidFill>
                  <a:sysClr val="windowText" lastClr="000000"/>
                </a:solidFill>
                <a:effectLst/>
                <a:uLnTx/>
                <a:uFillTx/>
                <a:latin typeface="Calibri"/>
                <a:cs typeface="Calibri"/>
              </a:rPr>
              <a:t>overlap between</a:t>
            </a:r>
            <a:r>
              <a:rPr kumimoji="0" lang="en-US" sz="2400" b="0" i="0" u="none" strike="noStrike" kern="0" cap="none" spc="0" normalizeH="0" baseline="0" noProof="0" dirty="0">
                <a:ln>
                  <a:noFill/>
                </a:ln>
                <a:solidFill>
                  <a:sysClr val="windowText" lastClr="000000"/>
                </a:solidFill>
                <a:effectLst/>
                <a:uLnTx/>
                <a:uFillTx/>
                <a:latin typeface="Calibri"/>
                <a:cs typeface="Calibri"/>
              </a:rPr>
              <a:t>	</a:t>
            </a:r>
            <a:r>
              <a:rPr kumimoji="0" lang="en-US" sz="2400" b="0" i="0" u="none" strike="noStrike" kern="0" cap="none" spc="-10" normalizeH="0" baseline="0" noProof="0" dirty="0">
                <a:ln>
                  <a:noFill/>
                </a:ln>
                <a:solidFill>
                  <a:sysClr val="windowText" lastClr="000000"/>
                </a:solidFill>
                <a:effectLst/>
                <a:uLnTx/>
                <a:uFillTx/>
                <a:latin typeface="Calibri"/>
                <a:cs typeface="Calibri"/>
              </a:rPr>
              <a:t>predictors.</a:t>
            </a:r>
            <a:endParaRPr kumimoji="0" lang="en-US" sz="2400" b="0" i="0" u="none" strike="noStrike" kern="0" cap="none" spc="0" normalizeH="0" baseline="0" noProof="0" dirty="0">
              <a:ln>
                <a:noFill/>
              </a:ln>
              <a:solidFill>
                <a:sysClr val="windowText" lastClr="000000"/>
              </a:solidFill>
              <a:effectLst/>
              <a:uLnTx/>
              <a:uFillTx/>
              <a:latin typeface="Calibri"/>
              <a:cs typeface="Calibri"/>
            </a:endParaRPr>
          </a:p>
          <a:p>
            <a:pPr marL="266700" marR="0" lvl="0" indent="-228600" defTabSz="914400" eaLnBrk="1" fontAlgn="auto" latinLnBrk="0" hangingPunct="1">
              <a:lnSpc>
                <a:spcPct val="100000"/>
              </a:lnSpc>
              <a:spcBef>
                <a:spcPts val="135"/>
              </a:spcBef>
              <a:spcAft>
                <a:spcPts val="0"/>
              </a:spcAft>
              <a:buClrTx/>
              <a:buSzTx/>
              <a:buFont typeface="Arial"/>
              <a:buChar char="•"/>
              <a:tabLst>
                <a:tab pos="266700" algn="l"/>
              </a:tabLst>
              <a:defRPr/>
            </a:pPr>
            <a:endParaRPr kumimoji="0" sz="2400" b="0" i="0" u="none" strike="noStrike" kern="0" cap="none" spc="0" normalizeH="0" baseline="0" noProof="0" dirty="0">
              <a:ln>
                <a:noFill/>
              </a:ln>
              <a:solidFill>
                <a:sysClr val="windowText" lastClr="000000"/>
              </a:solidFill>
              <a:effectLst/>
              <a:uLnTx/>
              <a:uFillTx/>
              <a:latin typeface="Calibri"/>
              <a:cs typeface="Calibri"/>
            </a:endParaRPr>
          </a:p>
        </p:txBody>
      </p:sp>
      <p:graphicFrame>
        <p:nvGraphicFramePr>
          <p:cNvPr id="5" name="object 5"/>
          <p:cNvGraphicFramePr>
            <a:graphicFrameLocks noGrp="1"/>
          </p:cNvGraphicFramePr>
          <p:nvPr/>
        </p:nvGraphicFramePr>
        <p:xfrm>
          <a:off x="1898617" y="1811337"/>
          <a:ext cx="8375648" cy="2247265"/>
        </p:xfrm>
        <a:graphic>
          <a:graphicData uri="http://schemas.openxmlformats.org/drawingml/2006/table">
            <a:tbl>
              <a:tblPr firstRow="1" bandRow="1">
                <a:tableStyleId>{2D5ABB26-0587-4C30-8999-92F81FD0307C}</a:tableStyleId>
              </a:tblPr>
              <a:tblGrid>
                <a:gridCol w="1487805">
                  <a:extLst>
                    <a:ext uri="{9D8B030D-6E8A-4147-A177-3AD203B41FA5}">
                      <a16:colId xmlns:a16="http://schemas.microsoft.com/office/drawing/2014/main" val="20000"/>
                    </a:ext>
                  </a:extLst>
                </a:gridCol>
                <a:gridCol w="1118870">
                  <a:extLst>
                    <a:ext uri="{9D8B030D-6E8A-4147-A177-3AD203B41FA5}">
                      <a16:colId xmlns:a16="http://schemas.microsoft.com/office/drawing/2014/main" val="20001"/>
                    </a:ext>
                  </a:extLst>
                </a:gridCol>
                <a:gridCol w="825500">
                  <a:extLst>
                    <a:ext uri="{9D8B030D-6E8A-4147-A177-3AD203B41FA5}">
                      <a16:colId xmlns:a16="http://schemas.microsoft.com/office/drawing/2014/main" val="20002"/>
                    </a:ext>
                  </a:extLst>
                </a:gridCol>
                <a:gridCol w="929004">
                  <a:extLst>
                    <a:ext uri="{9D8B030D-6E8A-4147-A177-3AD203B41FA5}">
                      <a16:colId xmlns:a16="http://schemas.microsoft.com/office/drawing/2014/main" val="20003"/>
                    </a:ext>
                  </a:extLst>
                </a:gridCol>
                <a:gridCol w="1071879">
                  <a:extLst>
                    <a:ext uri="{9D8B030D-6E8A-4147-A177-3AD203B41FA5}">
                      <a16:colId xmlns:a16="http://schemas.microsoft.com/office/drawing/2014/main" val="20004"/>
                    </a:ext>
                  </a:extLst>
                </a:gridCol>
                <a:gridCol w="998220">
                  <a:extLst>
                    <a:ext uri="{9D8B030D-6E8A-4147-A177-3AD203B41FA5}">
                      <a16:colId xmlns:a16="http://schemas.microsoft.com/office/drawing/2014/main" val="20005"/>
                    </a:ext>
                  </a:extLst>
                </a:gridCol>
                <a:gridCol w="963295">
                  <a:extLst>
                    <a:ext uri="{9D8B030D-6E8A-4147-A177-3AD203B41FA5}">
                      <a16:colId xmlns:a16="http://schemas.microsoft.com/office/drawing/2014/main" val="20006"/>
                    </a:ext>
                  </a:extLst>
                </a:gridCol>
                <a:gridCol w="981075">
                  <a:extLst>
                    <a:ext uri="{9D8B030D-6E8A-4147-A177-3AD203B41FA5}">
                      <a16:colId xmlns:a16="http://schemas.microsoft.com/office/drawing/2014/main" val="20007"/>
                    </a:ext>
                  </a:extLst>
                </a:gridCol>
              </a:tblGrid>
              <a:tr h="374650">
                <a:tc>
                  <a:txBody>
                    <a:bodyPr/>
                    <a:lstStyle/>
                    <a:p>
                      <a:pPr>
                        <a:lnSpc>
                          <a:spcPct val="100000"/>
                        </a:lnSpc>
                      </a:pPr>
                      <a:endParaRPr sz="2300">
                        <a:latin typeface="Times New Roman"/>
                        <a:cs typeface="Times New Roman"/>
                      </a:endParaRPr>
                    </a:p>
                  </a:txBody>
                  <a:tcPr marL="0" marR="0" marT="0" marB="0">
                    <a:lnL w="19050">
                      <a:solidFill>
                        <a:srgbClr val="D3D3D3"/>
                      </a:solidFill>
                      <a:prstDash val="solid"/>
                    </a:lnL>
                    <a:lnR w="19050">
                      <a:solidFill>
                        <a:srgbClr val="D3D3D3"/>
                      </a:solidFill>
                      <a:prstDash val="solid"/>
                    </a:lnR>
                    <a:lnT w="28575">
                      <a:solidFill>
                        <a:srgbClr val="000000"/>
                      </a:solidFill>
                      <a:prstDash val="solid"/>
                    </a:lnT>
                    <a:lnB w="28575">
                      <a:solidFill>
                        <a:srgbClr val="000000"/>
                      </a:solidFill>
                      <a:prstDash val="solid"/>
                    </a:lnB>
                  </a:tcPr>
                </a:tc>
                <a:tc>
                  <a:txBody>
                    <a:bodyPr/>
                    <a:lstStyle/>
                    <a:p>
                      <a:pPr marL="194310">
                        <a:lnSpc>
                          <a:spcPts val="2625"/>
                        </a:lnSpc>
                      </a:pPr>
                      <a:r>
                        <a:rPr sz="2200" i="1" dirty="0">
                          <a:latin typeface="Calibri"/>
                          <a:cs typeface="Calibri"/>
                        </a:rPr>
                        <a:t>coef</a:t>
                      </a:r>
                      <a:r>
                        <a:rPr sz="2200" i="1" spc="-45" dirty="0">
                          <a:latin typeface="Calibri"/>
                          <a:cs typeface="Calibri"/>
                        </a:rPr>
                        <a:t> </a:t>
                      </a:r>
                      <a:r>
                        <a:rPr sz="2200" i="1" spc="-50" dirty="0">
                          <a:latin typeface="Calibri"/>
                          <a:cs typeface="Calibri"/>
                        </a:rPr>
                        <a:t>b</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28575">
                      <a:solidFill>
                        <a:srgbClr val="000000"/>
                      </a:solidFill>
                      <a:prstDash val="solid"/>
                    </a:lnT>
                    <a:lnB w="28575">
                      <a:solidFill>
                        <a:srgbClr val="000000"/>
                      </a:solidFill>
                      <a:prstDash val="solid"/>
                    </a:lnB>
                  </a:tcPr>
                </a:tc>
                <a:tc>
                  <a:txBody>
                    <a:bodyPr/>
                    <a:lstStyle/>
                    <a:p>
                      <a:pPr marL="380365">
                        <a:lnSpc>
                          <a:spcPts val="2625"/>
                        </a:lnSpc>
                      </a:pPr>
                      <a:r>
                        <a:rPr sz="2200" i="1" spc="-20" dirty="0">
                          <a:latin typeface="Calibri"/>
                          <a:cs typeface="Calibri"/>
                        </a:rPr>
                        <a:t>s.e.</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28575">
                      <a:solidFill>
                        <a:srgbClr val="000000"/>
                      </a:solidFill>
                      <a:prstDash val="solid"/>
                    </a:lnT>
                    <a:lnB w="28575">
                      <a:solidFill>
                        <a:srgbClr val="000000"/>
                      </a:solidFill>
                      <a:prstDash val="solid"/>
                    </a:lnB>
                  </a:tcPr>
                </a:tc>
                <a:tc>
                  <a:txBody>
                    <a:bodyPr/>
                    <a:lstStyle/>
                    <a:p>
                      <a:pPr marL="287655">
                        <a:lnSpc>
                          <a:spcPts val="2625"/>
                        </a:lnSpc>
                      </a:pPr>
                      <a:r>
                        <a:rPr sz="2200" i="1" spc="-20" dirty="0">
                          <a:latin typeface="Calibri"/>
                          <a:cs typeface="Calibri"/>
                        </a:rPr>
                        <a:t>Wald</a:t>
                      </a:r>
                      <a:endParaRPr sz="2200">
                        <a:latin typeface="Calibri"/>
                        <a:cs typeface="Calibri"/>
                      </a:endParaRPr>
                    </a:p>
                  </a:txBody>
                  <a:tcPr marL="0" marR="0" marT="0" marB="0">
                    <a:lnL w="19050">
                      <a:solidFill>
                        <a:srgbClr val="D3D3D3"/>
                      </a:solidFill>
                      <a:prstDash val="solid"/>
                    </a:lnL>
                    <a:lnR w="28575">
                      <a:solidFill>
                        <a:srgbClr val="D3D3D3"/>
                      </a:solidFill>
                      <a:prstDash val="solid"/>
                    </a:lnR>
                    <a:lnT w="28575">
                      <a:solidFill>
                        <a:srgbClr val="000000"/>
                      </a:solidFill>
                      <a:prstDash val="solid"/>
                    </a:lnT>
                    <a:lnB w="28575">
                      <a:solidFill>
                        <a:srgbClr val="000000"/>
                      </a:solidFill>
                      <a:prstDash val="solid"/>
                    </a:lnB>
                  </a:tcPr>
                </a:tc>
                <a:tc>
                  <a:txBody>
                    <a:bodyPr/>
                    <a:lstStyle/>
                    <a:p>
                      <a:pPr marR="57785" algn="r">
                        <a:lnSpc>
                          <a:spcPts val="2625"/>
                        </a:lnSpc>
                      </a:pPr>
                      <a:r>
                        <a:rPr sz="2200" i="1" dirty="0">
                          <a:latin typeface="Calibri"/>
                          <a:cs typeface="Calibri"/>
                        </a:rPr>
                        <a:t>p-</a:t>
                      </a:r>
                      <a:r>
                        <a:rPr sz="2200" i="1" spc="-10" dirty="0">
                          <a:latin typeface="Calibri"/>
                          <a:cs typeface="Calibri"/>
                        </a:rPr>
                        <a:t>value</a:t>
                      </a:r>
                      <a:endParaRPr sz="2200">
                        <a:latin typeface="Calibri"/>
                        <a:cs typeface="Calibri"/>
                      </a:endParaRPr>
                    </a:p>
                  </a:txBody>
                  <a:tcPr marL="0" marR="0" marT="0" marB="0">
                    <a:lnL w="28575">
                      <a:solidFill>
                        <a:srgbClr val="D3D3D3"/>
                      </a:solidFill>
                      <a:prstDash val="solid"/>
                    </a:lnL>
                    <a:lnR w="19050">
                      <a:solidFill>
                        <a:srgbClr val="D3D3D3"/>
                      </a:solidFill>
                      <a:prstDash val="solid"/>
                    </a:lnR>
                    <a:lnT w="28575">
                      <a:solidFill>
                        <a:srgbClr val="000000"/>
                      </a:solidFill>
                      <a:prstDash val="solid"/>
                    </a:lnT>
                    <a:lnB w="28575">
                      <a:solidFill>
                        <a:srgbClr val="000000"/>
                      </a:solidFill>
                      <a:prstDash val="solid"/>
                    </a:lnB>
                  </a:tcPr>
                </a:tc>
                <a:tc>
                  <a:txBody>
                    <a:bodyPr/>
                    <a:lstStyle/>
                    <a:p>
                      <a:pPr marL="147320" algn="ctr">
                        <a:lnSpc>
                          <a:spcPts val="2625"/>
                        </a:lnSpc>
                      </a:pPr>
                      <a:r>
                        <a:rPr sz="2200" i="1" spc="-10" dirty="0">
                          <a:latin typeface="Calibri"/>
                          <a:cs typeface="Calibri"/>
                        </a:rPr>
                        <a:t>exp(b)</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28575">
                      <a:solidFill>
                        <a:srgbClr val="000000"/>
                      </a:solidFill>
                      <a:prstDash val="solid"/>
                    </a:lnT>
                    <a:lnB w="28575">
                      <a:solidFill>
                        <a:srgbClr val="000000"/>
                      </a:solidFill>
                      <a:prstDash val="solid"/>
                    </a:lnB>
                  </a:tcPr>
                </a:tc>
                <a:tc>
                  <a:txBody>
                    <a:bodyPr/>
                    <a:lstStyle/>
                    <a:p>
                      <a:pPr marL="269240">
                        <a:lnSpc>
                          <a:spcPts val="2625"/>
                        </a:lnSpc>
                      </a:pPr>
                      <a:r>
                        <a:rPr sz="2200" i="1" spc="-10" dirty="0">
                          <a:latin typeface="Calibri"/>
                          <a:cs typeface="Calibri"/>
                        </a:rPr>
                        <a:t>lower</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28575">
                      <a:solidFill>
                        <a:srgbClr val="000000"/>
                      </a:solidFill>
                      <a:prstDash val="solid"/>
                    </a:lnT>
                    <a:lnB w="28575">
                      <a:solidFill>
                        <a:srgbClr val="000000"/>
                      </a:solidFill>
                      <a:prstDash val="solid"/>
                    </a:lnB>
                  </a:tcPr>
                </a:tc>
                <a:tc>
                  <a:txBody>
                    <a:bodyPr/>
                    <a:lstStyle/>
                    <a:p>
                      <a:pPr marL="250190">
                        <a:lnSpc>
                          <a:spcPts val="2625"/>
                        </a:lnSpc>
                      </a:pPr>
                      <a:r>
                        <a:rPr sz="2200" i="1" spc="-10" dirty="0">
                          <a:latin typeface="Calibri"/>
                          <a:cs typeface="Calibri"/>
                        </a:rPr>
                        <a:t>upper</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r h="374015">
                <a:tc>
                  <a:txBody>
                    <a:bodyPr/>
                    <a:lstStyle/>
                    <a:p>
                      <a:pPr marL="46355">
                        <a:lnSpc>
                          <a:spcPts val="2625"/>
                        </a:lnSpc>
                      </a:pPr>
                      <a:r>
                        <a:rPr sz="2200" spc="-10" dirty="0">
                          <a:latin typeface="Calibri"/>
                          <a:cs typeface="Calibri"/>
                        </a:rPr>
                        <a:t>Intercept</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28575">
                      <a:solidFill>
                        <a:srgbClr val="000000"/>
                      </a:solidFill>
                      <a:prstDash val="solid"/>
                    </a:lnT>
                    <a:lnB w="19050">
                      <a:solidFill>
                        <a:srgbClr val="D3D3D3"/>
                      </a:solidFill>
                      <a:prstDash val="solid"/>
                    </a:lnB>
                  </a:tcPr>
                </a:tc>
                <a:tc>
                  <a:txBody>
                    <a:bodyPr/>
                    <a:lstStyle/>
                    <a:p>
                      <a:pPr marR="41275" algn="r">
                        <a:lnSpc>
                          <a:spcPts val="2625"/>
                        </a:lnSpc>
                      </a:pPr>
                      <a:r>
                        <a:rPr sz="2200" spc="55" dirty="0">
                          <a:latin typeface="Calibri"/>
                          <a:cs typeface="Calibri"/>
                        </a:rPr>
                        <a:t>-</a:t>
                      </a:r>
                      <a:r>
                        <a:rPr sz="2200" spc="-20" dirty="0">
                          <a:latin typeface="Calibri"/>
                          <a:cs typeface="Calibri"/>
                        </a:rPr>
                        <a:t>1.015</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28575">
                      <a:solidFill>
                        <a:srgbClr val="000000"/>
                      </a:solidFill>
                      <a:prstDash val="solid"/>
                    </a:lnT>
                    <a:lnB w="19050">
                      <a:solidFill>
                        <a:srgbClr val="D3D3D3"/>
                      </a:solidFill>
                      <a:prstDash val="solid"/>
                    </a:lnB>
                  </a:tcPr>
                </a:tc>
                <a:tc>
                  <a:txBody>
                    <a:bodyPr/>
                    <a:lstStyle/>
                    <a:p>
                      <a:pPr marL="105410">
                        <a:lnSpc>
                          <a:spcPts val="2625"/>
                        </a:lnSpc>
                      </a:pPr>
                      <a:r>
                        <a:rPr sz="2200" spc="-10" dirty="0">
                          <a:latin typeface="Calibri"/>
                          <a:cs typeface="Calibri"/>
                        </a:rPr>
                        <a:t>0.688</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28575">
                      <a:solidFill>
                        <a:srgbClr val="000000"/>
                      </a:solidFill>
                      <a:prstDash val="solid"/>
                    </a:lnT>
                    <a:lnB w="19050">
                      <a:solidFill>
                        <a:srgbClr val="D3D3D3"/>
                      </a:solidFill>
                      <a:prstDash val="solid"/>
                    </a:lnB>
                  </a:tcPr>
                </a:tc>
                <a:tc>
                  <a:txBody>
                    <a:bodyPr/>
                    <a:lstStyle/>
                    <a:p>
                      <a:pPr marL="208279">
                        <a:lnSpc>
                          <a:spcPts val="2625"/>
                        </a:lnSpc>
                      </a:pPr>
                      <a:r>
                        <a:rPr sz="2200" spc="-10" dirty="0">
                          <a:latin typeface="Calibri"/>
                          <a:cs typeface="Calibri"/>
                        </a:rPr>
                        <a:t>2.178</a:t>
                      </a:r>
                      <a:endParaRPr sz="2200">
                        <a:latin typeface="Calibri"/>
                        <a:cs typeface="Calibri"/>
                      </a:endParaRPr>
                    </a:p>
                  </a:txBody>
                  <a:tcPr marL="0" marR="0" marT="0" marB="0">
                    <a:lnL w="19050">
                      <a:solidFill>
                        <a:srgbClr val="D3D3D3"/>
                      </a:solidFill>
                      <a:prstDash val="solid"/>
                    </a:lnL>
                    <a:lnR w="28575">
                      <a:solidFill>
                        <a:srgbClr val="D3D3D3"/>
                      </a:solidFill>
                      <a:prstDash val="solid"/>
                    </a:lnR>
                    <a:lnT w="28575">
                      <a:solidFill>
                        <a:srgbClr val="000000"/>
                      </a:solidFill>
                      <a:prstDash val="solid"/>
                    </a:lnT>
                    <a:lnB w="19050">
                      <a:solidFill>
                        <a:srgbClr val="D3D3D3"/>
                      </a:solidFill>
                      <a:prstDash val="solid"/>
                    </a:lnB>
                  </a:tcPr>
                </a:tc>
                <a:tc>
                  <a:txBody>
                    <a:bodyPr/>
                    <a:lstStyle/>
                    <a:p>
                      <a:pPr marR="112395" algn="r">
                        <a:lnSpc>
                          <a:spcPts val="2625"/>
                        </a:lnSpc>
                      </a:pPr>
                      <a:r>
                        <a:rPr sz="2200" spc="-10" dirty="0">
                          <a:latin typeface="Calibri"/>
                          <a:cs typeface="Calibri"/>
                        </a:rPr>
                        <a:t>0.140</a:t>
                      </a:r>
                      <a:endParaRPr sz="2200">
                        <a:latin typeface="Calibri"/>
                        <a:cs typeface="Calibri"/>
                      </a:endParaRPr>
                    </a:p>
                  </a:txBody>
                  <a:tcPr marL="0" marR="0" marT="0" marB="0">
                    <a:lnL w="28575">
                      <a:solidFill>
                        <a:srgbClr val="D3D3D3"/>
                      </a:solidFill>
                      <a:prstDash val="solid"/>
                    </a:lnL>
                    <a:lnR w="19050">
                      <a:solidFill>
                        <a:srgbClr val="D3D3D3"/>
                      </a:solidFill>
                      <a:prstDash val="solid"/>
                    </a:lnR>
                    <a:lnT w="28575">
                      <a:solidFill>
                        <a:srgbClr val="000000"/>
                      </a:solidFill>
                      <a:prstDash val="solid"/>
                    </a:lnT>
                    <a:lnB w="19050">
                      <a:solidFill>
                        <a:srgbClr val="D3D3D3"/>
                      </a:solidFill>
                      <a:prstDash val="solid"/>
                    </a:lnB>
                  </a:tcPr>
                </a:tc>
                <a:tc>
                  <a:txBody>
                    <a:bodyPr/>
                    <a:lstStyle/>
                    <a:p>
                      <a:pPr marL="156210" algn="ctr">
                        <a:lnSpc>
                          <a:spcPts val="2625"/>
                        </a:lnSpc>
                      </a:pPr>
                      <a:r>
                        <a:rPr sz="2200" spc="-10" dirty="0">
                          <a:latin typeface="Calibri"/>
                          <a:cs typeface="Calibri"/>
                        </a:rPr>
                        <a:t>0.362</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28575">
                      <a:solidFill>
                        <a:srgbClr val="000000"/>
                      </a:solidFill>
                      <a:prstDash val="solid"/>
                    </a:lnT>
                    <a:lnB w="19050">
                      <a:solidFill>
                        <a:srgbClr val="D3D3D3"/>
                      </a:solidFill>
                      <a:prstDash val="solid"/>
                    </a:lnB>
                  </a:tcPr>
                </a:tc>
                <a:tc>
                  <a:txBody>
                    <a:bodyPr/>
                    <a:lstStyle/>
                    <a:p>
                      <a:pPr>
                        <a:lnSpc>
                          <a:spcPct val="100000"/>
                        </a:lnSpc>
                      </a:pPr>
                      <a:endParaRPr sz="2300">
                        <a:latin typeface="Times New Roman"/>
                        <a:cs typeface="Times New Roman"/>
                      </a:endParaRPr>
                    </a:p>
                  </a:txBody>
                  <a:tcPr marL="0" marR="0" marT="0" marB="0">
                    <a:lnL w="19050">
                      <a:solidFill>
                        <a:srgbClr val="D3D3D3"/>
                      </a:solidFill>
                      <a:prstDash val="solid"/>
                    </a:lnL>
                    <a:lnR w="19050">
                      <a:solidFill>
                        <a:srgbClr val="D3D3D3"/>
                      </a:solidFill>
                      <a:prstDash val="solid"/>
                    </a:lnR>
                    <a:lnT w="28575">
                      <a:solidFill>
                        <a:srgbClr val="000000"/>
                      </a:solidFill>
                      <a:prstDash val="solid"/>
                    </a:lnT>
                    <a:lnB w="19050">
                      <a:solidFill>
                        <a:srgbClr val="D3D3D3"/>
                      </a:solidFill>
                      <a:prstDash val="solid"/>
                    </a:lnB>
                  </a:tcPr>
                </a:tc>
                <a:tc>
                  <a:txBody>
                    <a:bodyPr/>
                    <a:lstStyle/>
                    <a:p>
                      <a:pPr>
                        <a:lnSpc>
                          <a:spcPct val="100000"/>
                        </a:lnSpc>
                      </a:pPr>
                      <a:endParaRPr sz="2300">
                        <a:latin typeface="Times New Roman"/>
                        <a:cs typeface="Times New Roman"/>
                      </a:endParaRPr>
                    </a:p>
                  </a:txBody>
                  <a:tcPr marL="0" marR="0" marT="0" marB="0">
                    <a:lnL w="19050">
                      <a:solidFill>
                        <a:srgbClr val="D3D3D3"/>
                      </a:solidFill>
                      <a:prstDash val="solid"/>
                    </a:lnL>
                    <a:lnR w="19050">
                      <a:solidFill>
                        <a:srgbClr val="D3D3D3"/>
                      </a:solidFill>
                      <a:prstDash val="solid"/>
                    </a:lnR>
                    <a:lnT w="28575">
                      <a:solidFill>
                        <a:srgbClr val="000000"/>
                      </a:solidFill>
                      <a:prstDash val="solid"/>
                    </a:lnT>
                    <a:lnB w="19050">
                      <a:solidFill>
                        <a:srgbClr val="D3D3D3"/>
                      </a:solidFill>
                      <a:prstDash val="solid"/>
                    </a:lnB>
                  </a:tcPr>
                </a:tc>
                <a:extLst>
                  <a:ext uri="{0D108BD9-81ED-4DB2-BD59-A6C34878D82A}">
                    <a16:rowId xmlns:a16="http://schemas.microsoft.com/office/drawing/2014/main" val="10001"/>
                  </a:ext>
                </a:extLst>
              </a:tr>
              <a:tr h="374650">
                <a:tc>
                  <a:txBody>
                    <a:bodyPr/>
                    <a:lstStyle/>
                    <a:p>
                      <a:pPr marL="46355">
                        <a:lnSpc>
                          <a:spcPts val="2630"/>
                        </a:lnSpc>
                      </a:pPr>
                      <a:r>
                        <a:rPr sz="2200" spc="-20" dirty="0">
                          <a:latin typeface="Calibri"/>
                          <a:cs typeface="Calibri"/>
                        </a:rPr>
                        <a:t>PETS</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R="41275" algn="r">
                        <a:lnSpc>
                          <a:spcPts val="2630"/>
                        </a:lnSpc>
                      </a:pPr>
                      <a:r>
                        <a:rPr sz="2200" spc="-100" dirty="0">
                          <a:latin typeface="Calibri"/>
                          <a:cs typeface="Calibri"/>
                        </a:rPr>
                        <a:t>-</a:t>
                      </a:r>
                      <a:r>
                        <a:rPr sz="2200" spc="-10" dirty="0">
                          <a:latin typeface="Calibri"/>
                          <a:cs typeface="Calibri"/>
                        </a:rPr>
                        <a:t>0.640</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L="105410">
                        <a:lnSpc>
                          <a:spcPts val="2630"/>
                        </a:lnSpc>
                      </a:pPr>
                      <a:r>
                        <a:rPr sz="2200" spc="-10" dirty="0">
                          <a:latin typeface="Calibri"/>
                          <a:cs typeface="Calibri"/>
                        </a:rPr>
                        <a:t>0.201</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L="80010">
                        <a:lnSpc>
                          <a:spcPts val="2630"/>
                        </a:lnSpc>
                      </a:pPr>
                      <a:r>
                        <a:rPr sz="2200" spc="-10" dirty="0">
                          <a:latin typeface="Calibri"/>
                          <a:cs typeface="Calibri"/>
                        </a:rPr>
                        <a:t>10.144</a:t>
                      </a:r>
                      <a:endParaRPr sz="2200">
                        <a:latin typeface="Calibri"/>
                        <a:cs typeface="Calibri"/>
                      </a:endParaRPr>
                    </a:p>
                  </a:txBody>
                  <a:tcPr marL="0" marR="0" marT="0" marB="0">
                    <a:lnL w="19050">
                      <a:solidFill>
                        <a:srgbClr val="D3D3D3"/>
                      </a:solidFill>
                      <a:prstDash val="solid"/>
                    </a:lnL>
                    <a:lnR w="28575">
                      <a:solidFill>
                        <a:srgbClr val="D3D3D3"/>
                      </a:solidFill>
                      <a:prstDash val="solid"/>
                    </a:lnR>
                    <a:lnT w="19050">
                      <a:solidFill>
                        <a:srgbClr val="D3D3D3"/>
                      </a:solidFill>
                      <a:prstDash val="solid"/>
                    </a:lnT>
                    <a:lnB w="19050">
                      <a:solidFill>
                        <a:srgbClr val="D3D3D3"/>
                      </a:solidFill>
                      <a:prstDash val="solid"/>
                    </a:lnB>
                  </a:tcPr>
                </a:tc>
                <a:tc>
                  <a:txBody>
                    <a:bodyPr/>
                    <a:lstStyle/>
                    <a:p>
                      <a:pPr marR="112395" algn="r">
                        <a:lnSpc>
                          <a:spcPts val="2630"/>
                        </a:lnSpc>
                      </a:pPr>
                      <a:r>
                        <a:rPr sz="2200" spc="-10" dirty="0">
                          <a:latin typeface="Calibri"/>
                          <a:cs typeface="Calibri"/>
                        </a:rPr>
                        <a:t>0.001</a:t>
                      </a:r>
                      <a:endParaRPr sz="2200">
                        <a:latin typeface="Calibri"/>
                        <a:cs typeface="Calibri"/>
                      </a:endParaRPr>
                    </a:p>
                  </a:txBody>
                  <a:tcPr marL="0" marR="0" marT="0" marB="0">
                    <a:lnL w="28575">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L="156210" algn="ctr">
                        <a:lnSpc>
                          <a:spcPts val="2630"/>
                        </a:lnSpc>
                      </a:pPr>
                      <a:r>
                        <a:rPr sz="2200" spc="-10" dirty="0">
                          <a:latin typeface="Calibri"/>
                          <a:cs typeface="Calibri"/>
                        </a:rPr>
                        <a:t>0.527</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L="242570">
                        <a:lnSpc>
                          <a:spcPts val="2630"/>
                        </a:lnSpc>
                      </a:pPr>
                      <a:r>
                        <a:rPr sz="2200" spc="-10" dirty="0">
                          <a:latin typeface="Calibri"/>
                          <a:cs typeface="Calibri"/>
                        </a:rPr>
                        <a:t>0.356</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L="260985">
                        <a:lnSpc>
                          <a:spcPts val="2630"/>
                        </a:lnSpc>
                      </a:pPr>
                      <a:r>
                        <a:rPr sz="2200" spc="-10" dirty="0">
                          <a:latin typeface="Calibri"/>
                          <a:cs typeface="Calibri"/>
                        </a:rPr>
                        <a:t>0.782</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extLst>
                  <a:ext uri="{0D108BD9-81ED-4DB2-BD59-A6C34878D82A}">
                    <a16:rowId xmlns:a16="http://schemas.microsoft.com/office/drawing/2014/main" val="10002"/>
                  </a:ext>
                </a:extLst>
              </a:tr>
              <a:tr h="374650">
                <a:tc>
                  <a:txBody>
                    <a:bodyPr/>
                    <a:lstStyle/>
                    <a:p>
                      <a:pPr marL="46355">
                        <a:lnSpc>
                          <a:spcPts val="2630"/>
                        </a:lnSpc>
                      </a:pPr>
                      <a:r>
                        <a:rPr sz="2200" spc="-10" dirty="0">
                          <a:latin typeface="Calibri"/>
                          <a:cs typeface="Calibri"/>
                        </a:rPr>
                        <a:t>MOBLHOME</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R="55244" algn="r">
                        <a:lnSpc>
                          <a:spcPts val="2630"/>
                        </a:lnSpc>
                      </a:pPr>
                      <a:r>
                        <a:rPr sz="2200" spc="-10" dirty="0">
                          <a:latin typeface="Calibri"/>
                          <a:cs typeface="Calibri"/>
                        </a:rPr>
                        <a:t>1.586</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L="105410">
                        <a:lnSpc>
                          <a:spcPts val="2630"/>
                        </a:lnSpc>
                      </a:pPr>
                      <a:r>
                        <a:rPr sz="2200" spc="-10" dirty="0">
                          <a:latin typeface="Calibri"/>
                          <a:cs typeface="Calibri"/>
                        </a:rPr>
                        <a:t>0.286</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L="80010">
                        <a:lnSpc>
                          <a:spcPts val="2630"/>
                        </a:lnSpc>
                      </a:pPr>
                      <a:r>
                        <a:rPr sz="2200" spc="-10" dirty="0">
                          <a:latin typeface="Calibri"/>
                          <a:cs typeface="Calibri"/>
                        </a:rPr>
                        <a:t>30.649</a:t>
                      </a:r>
                      <a:endParaRPr sz="2200">
                        <a:latin typeface="Calibri"/>
                        <a:cs typeface="Calibri"/>
                      </a:endParaRPr>
                    </a:p>
                  </a:txBody>
                  <a:tcPr marL="0" marR="0" marT="0" marB="0">
                    <a:lnL w="19050">
                      <a:solidFill>
                        <a:srgbClr val="D3D3D3"/>
                      </a:solidFill>
                      <a:prstDash val="solid"/>
                    </a:lnL>
                    <a:lnR w="28575">
                      <a:solidFill>
                        <a:srgbClr val="D3D3D3"/>
                      </a:solidFill>
                      <a:prstDash val="solid"/>
                    </a:lnR>
                    <a:lnT w="19050">
                      <a:solidFill>
                        <a:srgbClr val="D3D3D3"/>
                      </a:solidFill>
                      <a:prstDash val="solid"/>
                    </a:lnT>
                    <a:lnB w="19050">
                      <a:solidFill>
                        <a:srgbClr val="D3D3D3"/>
                      </a:solidFill>
                      <a:prstDash val="solid"/>
                    </a:lnB>
                  </a:tcPr>
                </a:tc>
                <a:tc>
                  <a:txBody>
                    <a:bodyPr/>
                    <a:lstStyle/>
                    <a:p>
                      <a:pPr marR="112395" algn="r">
                        <a:lnSpc>
                          <a:spcPts val="2630"/>
                        </a:lnSpc>
                      </a:pPr>
                      <a:r>
                        <a:rPr sz="2200" spc="-10" dirty="0">
                          <a:latin typeface="Calibri"/>
                          <a:cs typeface="Calibri"/>
                        </a:rPr>
                        <a:t>0.000</a:t>
                      </a:r>
                      <a:endParaRPr sz="2200">
                        <a:latin typeface="Calibri"/>
                        <a:cs typeface="Calibri"/>
                      </a:endParaRPr>
                    </a:p>
                  </a:txBody>
                  <a:tcPr marL="0" marR="0" marT="0" marB="0">
                    <a:lnL w="28575">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L="156210" algn="ctr">
                        <a:lnSpc>
                          <a:spcPts val="2630"/>
                        </a:lnSpc>
                      </a:pPr>
                      <a:r>
                        <a:rPr sz="2200" spc="-10" dirty="0">
                          <a:latin typeface="Calibri"/>
                          <a:cs typeface="Calibri"/>
                        </a:rPr>
                        <a:t>4.885</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L="242570">
                        <a:lnSpc>
                          <a:spcPts val="2630"/>
                        </a:lnSpc>
                      </a:pPr>
                      <a:r>
                        <a:rPr sz="2200" spc="-10" dirty="0">
                          <a:latin typeface="Calibri"/>
                          <a:cs typeface="Calibri"/>
                        </a:rPr>
                        <a:t>2.786</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L="260985">
                        <a:lnSpc>
                          <a:spcPts val="2630"/>
                        </a:lnSpc>
                      </a:pPr>
                      <a:r>
                        <a:rPr sz="2200" spc="-10" dirty="0">
                          <a:latin typeface="Calibri"/>
                          <a:cs typeface="Calibri"/>
                        </a:rPr>
                        <a:t>8.564</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extLst>
                  <a:ext uri="{0D108BD9-81ED-4DB2-BD59-A6C34878D82A}">
                    <a16:rowId xmlns:a16="http://schemas.microsoft.com/office/drawing/2014/main" val="10003"/>
                  </a:ext>
                </a:extLst>
              </a:tr>
              <a:tr h="374650">
                <a:tc>
                  <a:txBody>
                    <a:bodyPr/>
                    <a:lstStyle/>
                    <a:p>
                      <a:pPr marL="46355">
                        <a:lnSpc>
                          <a:spcPts val="2630"/>
                        </a:lnSpc>
                      </a:pPr>
                      <a:r>
                        <a:rPr sz="2200" spc="-10" dirty="0">
                          <a:latin typeface="Calibri"/>
                          <a:cs typeface="Calibri"/>
                        </a:rPr>
                        <a:t>TENURE</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R="41275" algn="r">
                        <a:lnSpc>
                          <a:spcPts val="2630"/>
                        </a:lnSpc>
                      </a:pPr>
                      <a:r>
                        <a:rPr sz="2200" spc="55" dirty="0">
                          <a:latin typeface="Calibri"/>
                          <a:cs typeface="Calibri"/>
                        </a:rPr>
                        <a:t>-</a:t>
                      </a:r>
                      <a:r>
                        <a:rPr sz="2200" spc="-20" dirty="0">
                          <a:latin typeface="Calibri"/>
                          <a:cs typeface="Calibri"/>
                        </a:rPr>
                        <a:t>0.020</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L="105410">
                        <a:lnSpc>
                          <a:spcPts val="2630"/>
                        </a:lnSpc>
                      </a:pPr>
                      <a:r>
                        <a:rPr sz="2200" spc="-10" dirty="0">
                          <a:latin typeface="Calibri"/>
                          <a:cs typeface="Calibri"/>
                        </a:rPr>
                        <a:t>0.008</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L="208279">
                        <a:lnSpc>
                          <a:spcPts val="2630"/>
                        </a:lnSpc>
                      </a:pPr>
                      <a:r>
                        <a:rPr sz="2200" spc="-10" dirty="0">
                          <a:latin typeface="Calibri"/>
                          <a:cs typeface="Calibri"/>
                        </a:rPr>
                        <a:t>6.113</a:t>
                      </a:r>
                      <a:endParaRPr sz="2200">
                        <a:latin typeface="Calibri"/>
                        <a:cs typeface="Calibri"/>
                      </a:endParaRPr>
                    </a:p>
                  </a:txBody>
                  <a:tcPr marL="0" marR="0" marT="0" marB="0">
                    <a:lnL w="19050">
                      <a:solidFill>
                        <a:srgbClr val="D3D3D3"/>
                      </a:solidFill>
                      <a:prstDash val="solid"/>
                    </a:lnL>
                    <a:lnR w="28575">
                      <a:solidFill>
                        <a:srgbClr val="D3D3D3"/>
                      </a:solidFill>
                      <a:prstDash val="solid"/>
                    </a:lnR>
                    <a:lnT w="19050">
                      <a:solidFill>
                        <a:srgbClr val="D3D3D3"/>
                      </a:solidFill>
                      <a:prstDash val="solid"/>
                    </a:lnT>
                    <a:lnB w="19050">
                      <a:solidFill>
                        <a:srgbClr val="D3D3D3"/>
                      </a:solidFill>
                      <a:prstDash val="solid"/>
                    </a:lnB>
                  </a:tcPr>
                </a:tc>
                <a:tc>
                  <a:txBody>
                    <a:bodyPr/>
                    <a:lstStyle/>
                    <a:p>
                      <a:pPr marR="112395" algn="r">
                        <a:lnSpc>
                          <a:spcPts val="2630"/>
                        </a:lnSpc>
                      </a:pPr>
                      <a:r>
                        <a:rPr sz="2200" spc="-10" dirty="0">
                          <a:latin typeface="Calibri"/>
                          <a:cs typeface="Calibri"/>
                        </a:rPr>
                        <a:t>0.013</a:t>
                      </a:r>
                      <a:endParaRPr sz="2200">
                        <a:latin typeface="Calibri"/>
                        <a:cs typeface="Calibri"/>
                      </a:endParaRPr>
                    </a:p>
                  </a:txBody>
                  <a:tcPr marL="0" marR="0" marT="0" marB="0">
                    <a:lnL w="28575">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L="156210" algn="ctr">
                        <a:lnSpc>
                          <a:spcPts val="2630"/>
                        </a:lnSpc>
                      </a:pPr>
                      <a:r>
                        <a:rPr sz="2200" spc="-10" dirty="0">
                          <a:latin typeface="Calibri"/>
                          <a:cs typeface="Calibri"/>
                        </a:rPr>
                        <a:t>0.980</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L="242570">
                        <a:lnSpc>
                          <a:spcPts val="2630"/>
                        </a:lnSpc>
                      </a:pPr>
                      <a:r>
                        <a:rPr sz="2200" spc="-10" dirty="0">
                          <a:latin typeface="Calibri"/>
                          <a:cs typeface="Calibri"/>
                        </a:rPr>
                        <a:t>0.965</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L="260985">
                        <a:lnSpc>
                          <a:spcPts val="2630"/>
                        </a:lnSpc>
                      </a:pPr>
                      <a:r>
                        <a:rPr sz="2200" spc="-10" dirty="0">
                          <a:latin typeface="Calibri"/>
                          <a:cs typeface="Calibri"/>
                        </a:rPr>
                        <a:t>0.996</a:t>
                      </a:r>
                      <a:endParaRPr sz="2200" dirty="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extLst>
                  <a:ext uri="{0D108BD9-81ED-4DB2-BD59-A6C34878D82A}">
                    <a16:rowId xmlns:a16="http://schemas.microsoft.com/office/drawing/2014/main" val="10004"/>
                  </a:ext>
                </a:extLst>
              </a:tr>
              <a:tr h="374650">
                <a:tc>
                  <a:txBody>
                    <a:bodyPr/>
                    <a:lstStyle/>
                    <a:p>
                      <a:pPr marL="46355">
                        <a:lnSpc>
                          <a:spcPts val="2630"/>
                        </a:lnSpc>
                      </a:pPr>
                      <a:r>
                        <a:rPr sz="2200" spc="-20" dirty="0">
                          <a:latin typeface="Calibri"/>
                          <a:cs typeface="Calibri"/>
                        </a:rPr>
                        <a:t>EDUC</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000000"/>
                      </a:solidFill>
                      <a:prstDash val="solid"/>
                    </a:lnB>
                  </a:tcPr>
                </a:tc>
                <a:tc>
                  <a:txBody>
                    <a:bodyPr/>
                    <a:lstStyle/>
                    <a:p>
                      <a:pPr marR="55244" algn="r">
                        <a:lnSpc>
                          <a:spcPts val="2630"/>
                        </a:lnSpc>
                      </a:pPr>
                      <a:r>
                        <a:rPr sz="2200" spc="-10" dirty="0">
                          <a:latin typeface="Calibri"/>
                          <a:cs typeface="Calibri"/>
                        </a:rPr>
                        <a:t>0.057</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000000"/>
                      </a:solidFill>
                      <a:prstDash val="solid"/>
                    </a:lnB>
                  </a:tcPr>
                </a:tc>
                <a:tc>
                  <a:txBody>
                    <a:bodyPr/>
                    <a:lstStyle/>
                    <a:p>
                      <a:pPr marL="105410">
                        <a:lnSpc>
                          <a:spcPts val="2630"/>
                        </a:lnSpc>
                      </a:pPr>
                      <a:r>
                        <a:rPr sz="2200" spc="-10" dirty="0">
                          <a:latin typeface="Calibri"/>
                          <a:cs typeface="Calibri"/>
                        </a:rPr>
                        <a:t>0.047</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000000"/>
                      </a:solidFill>
                      <a:prstDash val="solid"/>
                    </a:lnB>
                  </a:tcPr>
                </a:tc>
                <a:tc>
                  <a:txBody>
                    <a:bodyPr/>
                    <a:lstStyle/>
                    <a:p>
                      <a:pPr marL="208279">
                        <a:lnSpc>
                          <a:spcPts val="2630"/>
                        </a:lnSpc>
                      </a:pPr>
                      <a:r>
                        <a:rPr sz="2200" spc="-10" dirty="0">
                          <a:latin typeface="Calibri"/>
                          <a:cs typeface="Calibri"/>
                        </a:rPr>
                        <a:t>1.473</a:t>
                      </a:r>
                      <a:endParaRPr sz="2200">
                        <a:latin typeface="Calibri"/>
                        <a:cs typeface="Calibri"/>
                      </a:endParaRPr>
                    </a:p>
                  </a:txBody>
                  <a:tcPr marL="0" marR="0" marT="0" marB="0">
                    <a:lnL w="19050">
                      <a:solidFill>
                        <a:srgbClr val="D3D3D3"/>
                      </a:solidFill>
                      <a:prstDash val="solid"/>
                    </a:lnL>
                    <a:lnR w="28575">
                      <a:solidFill>
                        <a:srgbClr val="D3D3D3"/>
                      </a:solidFill>
                      <a:prstDash val="solid"/>
                    </a:lnR>
                    <a:lnT w="19050">
                      <a:solidFill>
                        <a:srgbClr val="D3D3D3"/>
                      </a:solidFill>
                      <a:prstDash val="solid"/>
                    </a:lnT>
                    <a:lnB w="19050">
                      <a:solidFill>
                        <a:srgbClr val="000000"/>
                      </a:solidFill>
                      <a:prstDash val="solid"/>
                    </a:lnB>
                  </a:tcPr>
                </a:tc>
                <a:tc>
                  <a:txBody>
                    <a:bodyPr/>
                    <a:lstStyle/>
                    <a:p>
                      <a:pPr marR="112395" algn="r">
                        <a:lnSpc>
                          <a:spcPts val="2630"/>
                        </a:lnSpc>
                      </a:pPr>
                      <a:r>
                        <a:rPr sz="2200" spc="-10" dirty="0">
                          <a:latin typeface="Calibri"/>
                          <a:cs typeface="Calibri"/>
                        </a:rPr>
                        <a:t>0.225</a:t>
                      </a:r>
                      <a:endParaRPr sz="2200">
                        <a:latin typeface="Calibri"/>
                        <a:cs typeface="Calibri"/>
                      </a:endParaRPr>
                    </a:p>
                  </a:txBody>
                  <a:tcPr marL="0" marR="0" marT="0" marB="0">
                    <a:lnL w="28575">
                      <a:solidFill>
                        <a:srgbClr val="D3D3D3"/>
                      </a:solidFill>
                      <a:prstDash val="solid"/>
                    </a:lnL>
                    <a:lnR w="19050">
                      <a:solidFill>
                        <a:srgbClr val="D3D3D3"/>
                      </a:solidFill>
                      <a:prstDash val="solid"/>
                    </a:lnR>
                    <a:lnT w="19050">
                      <a:solidFill>
                        <a:srgbClr val="D3D3D3"/>
                      </a:solidFill>
                      <a:prstDash val="solid"/>
                    </a:lnT>
                    <a:lnB w="19050">
                      <a:solidFill>
                        <a:srgbClr val="000000"/>
                      </a:solidFill>
                      <a:prstDash val="solid"/>
                    </a:lnB>
                  </a:tcPr>
                </a:tc>
                <a:tc>
                  <a:txBody>
                    <a:bodyPr/>
                    <a:lstStyle/>
                    <a:p>
                      <a:pPr marL="156210" algn="ctr">
                        <a:lnSpc>
                          <a:spcPts val="2630"/>
                        </a:lnSpc>
                      </a:pPr>
                      <a:r>
                        <a:rPr sz="2200" spc="-10" dirty="0">
                          <a:latin typeface="Calibri"/>
                          <a:cs typeface="Calibri"/>
                        </a:rPr>
                        <a:t>1.058</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000000"/>
                      </a:solidFill>
                      <a:prstDash val="solid"/>
                    </a:lnB>
                  </a:tcPr>
                </a:tc>
                <a:tc>
                  <a:txBody>
                    <a:bodyPr/>
                    <a:lstStyle/>
                    <a:p>
                      <a:pPr marL="242570">
                        <a:lnSpc>
                          <a:spcPts val="2630"/>
                        </a:lnSpc>
                      </a:pPr>
                      <a:r>
                        <a:rPr sz="2200" spc="-10" dirty="0">
                          <a:latin typeface="Calibri"/>
                          <a:cs typeface="Calibri"/>
                        </a:rPr>
                        <a:t>0.966</a:t>
                      </a:r>
                      <a:endParaRPr sz="22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000000"/>
                      </a:solidFill>
                      <a:prstDash val="solid"/>
                    </a:lnB>
                  </a:tcPr>
                </a:tc>
                <a:tc>
                  <a:txBody>
                    <a:bodyPr/>
                    <a:lstStyle/>
                    <a:p>
                      <a:pPr marL="260985">
                        <a:lnSpc>
                          <a:spcPts val="2630"/>
                        </a:lnSpc>
                      </a:pPr>
                      <a:r>
                        <a:rPr sz="2200" spc="-10" dirty="0">
                          <a:latin typeface="Calibri"/>
                          <a:cs typeface="Calibri"/>
                        </a:rPr>
                        <a:t>1.159</a:t>
                      </a:r>
                      <a:endParaRPr sz="2200" dirty="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000000"/>
                      </a:solidFill>
                      <a:prstDash val="soli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09371"/>
            <a:ext cx="10305408" cy="655308"/>
          </a:xfrm>
          <a:prstGeom prst="rect">
            <a:avLst/>
          </a:prstGeom>
        </p:spPr>
        <p:txBody>
          <a:bodyPr vert="horz" wrap="square" lIns="0" tIns="93980" rIns="0" bIns="0" rtlCol="0">
            <a:spAutoFit/>
          </a:bodyPr>
          <a:lstStyle/>
          <a:p>
            <a:pPr marL="12700" marR="5080">
              <a:lnSpc>
                <a:spcPts val="4700"/>
              </a:lnSpc>
              <a:spcBef>
                <a:spcPts val="740"/>
              </a:spcBef>
            </a:pPr>
            <a:r>
              <a:rPr sz="3200" dirty="0"/>
              <a:t>Example</a:t>
            </a:r>
            <a:r>
              <a:rPr sz="3200" spc="-95" dirty="0"/>
              <a:t> </a:t>
            </a:r>
            <a:r>
              <a:rPr sz="3200" dirty="0"/>
              <a:t>Logistic</a:t>
            </a:r>
            <a:r>
              <a:rPr sz="3200" spc="-90" dirty="0"/>
              <a:t> </a:t>
            </a:r>
            <a:r>
              <a:rPr sz="3200" dirty="0"/>
              <a:t>Regression</a:t>
            </a:r>
            <a:r>
              <a:rPr sz="3200" spc="-90" dirty="0"/>
              <a:t> </a:t>
            </a:r>
            <a:r>
              <a:rPr sz="3200" dirty="0"/>
              <a:t>Output</a:t>
            </a:r>
            <a:r>
              <a:rPr sz="3200" spc="-90" dirty="0"/>
              <a:t> </a:t>
            </a:r>
            <a:r>
              <a:rPr sz="3200" spc="-50" dirty="0"/>
              <a:t>- </a:t>
            </a:r>
            <a:r>
              <a:rPr sz="3200" dirty="0"/>
              <a:t>Calculate</a:t>
            </a:r>
            <a:r>
              <a:rPr sz="3200" spc="-80" dirty="0"/>
              <a:t> </a:t>
            </a:r>
            <a:r>
              <a:rPr sz="3200" spc="-10" dirty="0"/>
              <a:t>Probability</a:t>
            </a:r>
          </a:p>
        </p:txBody>
      </p:sp>
      <p:sp>
        <p:nvSpPr>
          <p:cNvPr id="3" name="object 3"/>
          <p:cNvSpPr txBox="1"/>
          <p:nvPr/>
        </p:nvSpPr>
        <p:spPr>
          <a:xfrm>
            <a:off x="916939" y="1066800"/>
            <a:ext cx="9826625" cy="1214120"/>
          </a:xfrm>
          <a:prstGeom prst="rect">
            <a:avLst/>
          </a:prstGeom>
        </p:spPr>
        <p:txBody>
          <a:bodyPr vert="horz" wrap="square" lIns="0" tIns="63500" rIns="0" bIns="0" rtlCol="0">
            <a:spAutoFit/>
          </a:bodyPr>
          <a:lstStyle/>
          <a:p>
            <a:pPr marL="241300" marR="5080" lvl="0" indent="-228600" defTabSz="914400" eaLnBrk="1" fontAlgn="auto" latinLnBrk="0" hangingPunct="1">
              <a:lnSpc>
                <a:spcPts val="3000"/>
              </a:lnSpc>
              <a:spcBef>
                <a:spcPts val="500"/>
              </a:spcBef>
              <a:spcAft>
                <a:spcPts val="0"/>
              </a:spcAft>
              <a:buClrTx/>
              <a:buSzTx/>
              <a:buFont typeface="Arial"/>
              <a:buChar char="•"/>
              <a:tabLst>
                <a:tab pos="241300" algn="l"/>
              </a:tabLst>
              <a:defRPr/>
            </a:pPr>
            <a:r>
              <a:rPr kumimoji="0" sz="2800" b="0" i="0" u="none" strike="noStrike" kern="0" cap="none" spc="0" normalizeH="0" baseline="0" noProof="0" dirty="0">
                <a:ln>
                  <a:noFill/>
                </a:ln>
                <a:solidFill>
                  <a:sysClr val="windowText" lastClr="000000"/>
                </a:solidFill>
                <a:effectLst/>
                <a:uLnTx/>
                <a:uFillTx/>
                <a:latin typeface="Calibri"/>
                <a:cs typeface="Calibri"/>
              </a:rPr>
              <a:t>What</a:t>
            </a:r>
            <a:r>
              <a:rPr kumimoji="0" sz="2800" b="0" i="0" u="none" strike="noStrike" kern="0" cap="none" spc="-3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is</a:t>
            </a:r>
            <a:r>
              <a:rPr kumimoji="0" sz="2800" b="0" i="0" u="none" strike="noStrike" kern="0" cap="none" spc="-3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the</a:t>
            </a:r>
            <a:r>
              <a:rPr kumimoji="0" sz="2800" b="0" i="0" u="none" strike="noStrike" kern="0" cap="none" spc="-4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probability</a:t>
            </a:r>
            <a:r>
              <a:rPr kumimoji="0" sz="2800" b="0" i="0" u="none" strike="noStrike" kern="0" cap="none" spc="-3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of</a:t>
            </a:r>
            <a:r>
              <a:rPr kumimoji="0" sz="2800" b="0" i="0" u="none" strike="noStrike" kern="0" cap="none" spc="-3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evacuation</a:t>
            </a:r>
            <a:r>
              <a:rPr kumimoji="0" sz="2800" b="0" i="0" u="none" strike="noStrike" kern="0" cap="none" spc="-35" normalizeH="0" baseline="0" noProof="0" dirty="0">
                <a:ln>
                  <a:noFill/>
                </a:ln>
                <a:solidFill>
                  <a:sysClr val="windowText" lastClr="000000"/>
                </a:solidFill>
                <a:effectLst/>
                <a:uLnTx/>
                <a:uFillTx/>
                <a:latin typeface="Calibri"/>
                <a:cs typeface="Calibri"/>
              </a:rPr>
              <a:t> </a:t>
            </a:r>
            <a:r>
              <a:rPr kumimoji="0" lang="en-US" sz="2800" b="0" i="0" u="none" strike="noStrike" kern="0" cap="none" spc="-35" normalizeH="0" baseline="0" noProof="0" dirty="0">
                <a:ln>
                  <a:noFill/>
                </a:ln>
                <a:solidFill>
                  <a:sysClr val="windowText" lastClr="000000"/>
                </a:solidFill>
                <a:effectLst/>
                <a:uLnTx/>
                <a:uFillTx/>
                <a:latin typeface="Calibri"/>
                <a:cs typeface="Calibri"/>
              </a:rPr>
              <a:t>for</a:t>
            </a:r>
            <a:r>
              <a:rPr kumimoji="0" sz="2800" b="0" i="0" u="none" strike="noStrike" kern="0" cap="none" spc="-3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someone</a:t>
            </a:r>
            <a:r>
              <a:rPr kumimoji="0" sz="2800" b="0" i="0" u="none" strike="noStrike" kern="0" cap="none" spc="-3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without</a:t>
            </a:r>
            <a:r>
              <a:rPr kumimoji="0" sz="2800" b="0" i="0" u="none" strike="noStrike" kern="0" cap="none" spc="-35" normalizeH="0" baseline="0" noProof="0" dirty="0">
                <a:ln>
                  <a:noFill/>
                </a:ln>
                <a:solidFill>
                  <a:sysClr val="windowText" lastClr="000000"/>
                </a:solidFill>
                <a:effectLst/>
                <a:uLnTx/>
                <a:uFillTx/>
                <a:latin typeface="Calibri"/>
                <a:cs typeface="Calibri"/>
              </a:rPr>
              <a:t> </a:t>
            </a:r>
            <a:r>
              <a:rPr kumimoji="0" sz="2800" b="0" i="0" u="none" strike="noStrike" kern="0" cap="none" spc="-10" normalizeH="0" baseline="0" noProof="0" dirty="0">
                <a:ln>
                  <a:noFill/>
                </a:ln>
                <a:solidFill>
                  <a:sysClr val="windowText" lastClr="000000"/>
                </a:solidFill>
                <a:effectLst/>
                <a:uLnTx/>
                <a:uFillTx/>
                <a:latin typeface="Calibri"/>
                <a:cs typeface="Calibri"/>
              </a:rPr>
              <a:t>pets, </a:t>
            </a:r>
            <a:r>
              <a:rPr kumimoji="0" sz="2800" b="0" i="0" u="none" strike="noStrike" kern="0" cap="none" spc="0" normalizeH="0" baseline="0" noProof="0" dirty="0">
                <a:ln>
                  <a:noFill/>
                </a:ln>
                <a:solidFill>
                  <a:sysClr val="windowText" lastClr="000000"/>
                </a:solidFill>
                <a:effectLst/>
                <a:uLnTx/>
                <a:uFillTx/>
                <a:latin typeface="Calibri"/>
                <a:cs typeface="Calibri"/>
              </a:rPr>
              <a:t>who</a:t>
            </a:r>
            <a:r>
              <a:rPr kumimoji="0" sz="2800" b="0" i="0" u="none" strike="noStrike" kern="0" cap="none" spc="-3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has</a:t>
            </a:r>
            <a:r>
              <a:rPr kumimoji="0" sz="2800" b="0" i="0" u="none" strike="noStrike" kern="0" cap="none" spc="-2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lived</a:t>
            </a:r>
            <a:r>
              <a:rPr kumimoji="0" sz="2800" b="0" i="0" u="none" strike="noStrike" kern="0" cap="none" spc="-2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in</a:t>
            </a:r>
            <a:r>
              <a:rPr kumimoji="0" sz="2800" b="0" i="0" u="none" strike="noStrike" kern="0" cap="none" spc="-2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their</a:t>
            </a:r>
            <a:r>
              <a:rPr kumimoji="0" sz="2800" b="0" i="0" u="none" strike="noStrike" kern="0" cap="none" spc="-25" normalizeH="0" baseline="0" noProof="0" dirty="0">
                <a:ln>
                  <a:noFill/>
                </a:ln>
                <a:solidFill>
                  <a:sysClr val="windowText" lastClr="000000"/>
                </a:solidFill>
                <a:effectLst/>
                <a:uLnTx/>
                <a:uFillTx/>
                <a:latin typeface="Calibri"/>
                <a:cs typeface="Calibri"/>
              </a:rPr>
              <a:t> brick-</a:t>
            </a:r>
            <a:r>
              <a:rPr kumimoji="0" sz="2800" b="0" i="0" u="none" strike="noStrike" kern="0" cap="none" spc="0" normalizeH="0" baseline="0" noProof="0" dirty="0">
                <a:ln>
                  <a:noFill/>
                </a:ln>
                <a:solidFill>
                  <a:sysClr val="windowText" lastClr="000000"/>
                </a:solidFill>
                <a:effectLst/>
                <a:uLnTx/>
                <a:uFillTx/>
                <a:latin typeface="Calibri"/>
                <a:cs typeface="Calibri"/>
              </a:rPr>
              <a:t>and-mortar</a:t>
            </a:r>
            <a:r>
              <a:rPr kumimoji="0" sz="2800" b="0" i="0" u="none" strike="noStrike" kern="0" cap="none" spc="-2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home</a:t>
            </a:r>
            <a:r>
              <a:rPr kumimoji="0" sz="2800" b="0" i="0" u="none" strike="noStrike" kern="0" cap="none" spc="-3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for</a:t>
            </a:r>
            <a:r>
              <a:rPr kumimoji="0" sz="2800" b="0" i="0" u="none" strike="noStrike" kern="0" cap="none" spc="-2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20</a:t>
            </a:r>
            <a:r>
              <a:rPr kumimoji="0" sz="2800" b="0" i="0" u="none" strike="noStrike" kern="0" cap="none" spc="-1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years,</a:t>
            </a:r>
            <a:r>
              <a:rPr kumimoji="0" sz="2800" b="0" i="0" u="none" strike="noStrike" kern="0" cap="none" spc="-2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with</a:t>
            </a:r>
            <a:r>
              <a:rPr kumimoji="0" sz="2800" b="0" i="0" u="none" strike="noStrike" kern="0" cap="none" spc="-20" normalizeH="0" baseline="0" noProof="0" dirty="0">
                <a:ln>
                  <a:noFill/>
                </a:ln>
                <a:solidFill>
                  <a:sysClr val="windowText" lastClr="000000"/>
                </a:solidFill>
                <a:effectLst/>
                <a:uLnTx/>
                <a:uFillTx/>
                <a:latin typeface="Calibri"/>
                <a:cs typeface="Calibri"/>
              </a:rPr>
              <a:t> </a:t>
            </a:r>
            <a:r>
              <a:rPr kumimoji="0" sz="2800" b="0" i="0" u="none" strike="noStrike" kern="0" cap="none" spc="-25" normalizeH="0" baseline="0" noProof="0" dirty="0">
                <a:ln>
                  <a:noFill/>
                </a:ln>
                <a:solidFill>
                  <a:sysClr val="windowText" lastClr="000000"/>
                </a:solidFill>
                <a:effectLst/>
                <a:uLnTx/>
                <a:uFillTx/>
                <a:latin typeface="Calibri"/>
                <a:cs typeface="Calibri"/>
              </a:rPr>
              <a:t>18 </a:t>
            </a:r>
            <a:r>
              <a:rPr kumimoji="0" sz="2800" b="0" i="0" u="none" strike="noStrike" kern="0" cap="none" spc="0" normalizeH="0" baseline="0" noProof="0" dirty="0">
                <a:ln>
                  <a:noFill/>
                </a:ln>
                <a:solidFill>
                  <a:sysClr val="windowText" lastClr="000000"/>
                </a:solidFill>
                <a:effectLst/>
                <a:uLnTx/>
                <a:uFillTx/>
                <a:latin typeface="Calibri"/>
                <a:cs typeface="Calibri"/>
              </a:rPr>
              <a:t>years</a:t>
            </a:r>
            <a:r>
              <a:rPr kumimoji="0" sz="2800" b="0" i="0" u="none" strike="noStrike" kern="0" cap="none" spc="-70"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of</a:t>
            </a:r>
            <a:r>
              <a:rPr kumimoji="0" sz="2800" b="0" i="0" u="none" strike="noStrike" kern="0" cap="none" spc="-65" normalizeH="0" baseline="0" noProof="0" dirty="0">
                <a:ln>
                  <a:noFill/>
                </a:ln>
                <a:solidFill>
                  <a:sysClr val="windowText" lastClr="000000"/>
                </a:solidFill>
                <a:effectLst/>
                <a:uLnTx/>
                <a:uFillTx/>
                <a:latin typeface="Calibri"/>
                <a:cs typeface="Calibri"/>
              </a:rPr>
              <a:t> </a:t>
            </a:r>
            <a:r>
              <a:rPr kumimoji="0" sz="2800" b="0" i="0" u="none" strike="noStrike" kern="0" cap="none" spc="0" normalizeH="0" baseline="0" noProof="0" dirty="0">
                <a:ln>
                  <a:noFill/>
                </a:ln>
                <a:solidFill>
                  <a:sysClr val="windowText" lastClr="000000"/>
                </a:solidFill>
                <a:effectLst/>
                <a:uLnTx/>
                <a:uFillTx/>
                <a:latin typeface="Calibri"/>
                <a:cs typeface="Calibri"/>
              </a:rPr>
              <a:t>education</a:t>
            </a:r>
            <a:r>
              <a:rPr kumimoji="0" sz="2800" b="0" i="0" u="none" strike="noStrike" kern="0" cap="none" spc="-10" normalizeH="0" baseline="0" noProof="0" dirty="0">
                <a:ln>
                  <a:noFill/>
                </a:ln>
                <a:solidFill>
                  <a:sysClr val="windowText" lastClr="000000"/>
                </a:solidFill>
                <a:effectLst/>
                <a:uLnTx/>
                <a:uFillTx/>
                <a:latin typeface="Calibri"/>
                <a:cs typeface="Calibri"/>
              </a:rPr>
              <a:t>?</a:t>
            </a:r>
            <a:endParaRPr kumimoji="0" sz="2800" b="0" i="0" u="none" strike="noStrike" kern="0" cap="none" spc="0" normalizeH="0" baseline="0" noProof="0" dirty="0">
              <a:ln>
                <a:noFill/>
              </a:ln>
              <a:solidFill>
                <a:sysClr val="windowText" lastClr="000000"/>
              </a:solidFill>
              <a:effectLst/>
              <a:uLnTx/>
              <a:uFillTx/>
              <a:latin typeface="Calibri"/>
              <a:cs typeface="Calibri"/>
            </a:endParaRPr>
          </a:p>
        </p:txBody>
      </p:sp>
      <p:graphicFrame>
        <p:nvGraphicFramePr>
          <p:cNvPr id="4" name="object 4"/>
          <p:cNvGraphicFramePr>
            <a:graphicFrameLocks noGrp="1"/>
          </p:cNvGraphicFramePr>
          <p:nvPr/>
        </p:nvGraphicFramePr>
        <p:xfrm>
          <a:off x="4191000" y="2548100"/>
          <a:ext cx="2319130" cy="1871500"/>
        </p:xfrm>
        <a:graphic>
          <a:graphicData uri="http://schemas.openxmlformats.org/drawingml/2006/table">
            <a:tbl>
              <a:tblPr firstRow="1" bandRow="1">
                <a:tableStyleId>{2D5ABB26-0587-4C30-8999-92F81FD0307C}</a:tableStyleId>
              </a:tblPr>
              <a:tblGrid>
                <a:gridCol w="1288528">
                  <a:extLst>
                    <a:ext uri="{9D8B030D-6E8A-4147-A177-3AD203B41FA5}">
                      <a16:colId xmlns:a16="http://schemas.microsoft.com/office/drawing/2014/main" val="20000"/>
                    </a:ext>
                  </a:extLst>
                </a:gridCol>
                <a:gridCol w="1030602">
                  <a:extLst>
                    <a:ext uri="{9D8B030D-6E8A-4147-A177-3AD203B41FA5}">
                      <a16:colId xmlns:a16="http://schemas.microsoft.com/office/drawing/2014/main" val="20001"/>
                    </a:ext>
                  </a:extLst>
                </a:gridCol>
              </a:tblGrid>
              <a:tr h="304733">
                <a:tc>
                  <a:txBody>
                    <a:bodyPr/>
                    <a:lstStyle/>
                    <a:p>
                      <a:pPr>
                        <a:lnSpc>
                          <a:spcPct val="100000"/>
                        </a:lnSpc>
                      </a:pPr>
                      <a:endParaRPr sz="1800">
                        <a:latin typeface="Times New Roman"/>
                        <a:cs typeface="Times New Roman"/>
                      </a:endParaRPr>
                    </a:p>
                  </a:txBody>
                  <a:tcPr marL="0" marR="0" marT="0" marB="0">
                    <a:lnL w="19050">
                      <a:solidFill>
                        <a:srgbClr val="D3D3D3"/>
                      </a:solidFill>
                      <a:prstDash val="solid"/>
                    </a:lnL>
                    <a:lnR w="19050">
                      <a:solidFill>
                        <a:srgbClr val="D3D3D3"/>
                      </a:solidFill>
                      <a:prstDash val="solid"/>
                    </a:lnR>
                    <a:lnT w="28575">
                      <a:solidFill>
                        <a:srgbClr val="000000"/>
                      </a:solidFill>
                      <a:prstDash val="solid"/>
                    </a:lnT>
                    <a:lnB w="28575">
                      <a:solidFill>
                        <a:srgbClr val="000000"/>
                      </a:solidFill>
                      <a:prstDash val="solid"/>
                    </a:lnB>
                  </a:tcPr>
                </a:tc>
                <a:tc>
                  <a:txBody>
                    <a:bodyPr/>
                    <a:lstStyle/>
                    <a:p>
                      <a:pPr marL="194310">
                        <a:lnSpc>
                          <a:spcPts val="2620"/>
                        </a:lnSpc>
                      </a:pPr>
                      <a:r>
                        <a:rPr sz="1800" i="1" dirty="0">
                          <a:latin typeface="Calibri"/>
                          <a:cs typeface="Calibri"/>
                        </a:rPr>
                        <a:t>coef</a:t>
                      </a:r>
                      <a:r>
                        <a:rPr sz="1800" i="1" spc="-45" dirty="0">
                          <a:latin typeface="Calibri"/>
                          <a:cs typeface="Calibri"/>
                        </a:rPr>
                        <a:t> </a:t>
                      </a:r>
                      <a:r>
                        <a:rPr sz="1800" i="1" spc="-50" dirty="0">
                          <a:latin typeface="Calibri"/>
                          <a:cs typeface="Calibri"/>
                        </a:rPr>
                        <a:t>b</a:t>
                      </a:r>
                      <a:endParaRPr sz="1800">
                        <a:latin typeface="Calibri"/>
                        <a:cs typeface="Calibri"/>
                      </a:endParaRPr>
                    </a:p>
                  </a:txBody>
                  <a:tcPr marL="0" marR="0" marT="0" marB="0">
                    <a:lnL w="19050">
                      <a:solidFill>
                        <a:srgbClr val="D3D3D3"/>
                      </a:solidFill>
                      <a:prstDash val="solid"/>
                    </a:lnL>
                    <a:lnR w="19050">
                      <a:solidFill>
                        <a:srgbClr val="D3D3D3"/>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r h="312281">
                <a:tc>
                  <a:txBody>
                    <a:bodyPr/>
                    <a:lstStyle/>
                    <a:p>
                      <a:pPr marL="46355">
                        <a:lnSpc>
                          <a:spcPts val="2630"/>
                        </a:lnSpc>
                      </a:pPr>
                      <a:r>
                        <a:rPr sz="1800" spc="-10" dirty="0">
                          <a:latin typeface="Calibri"/>
                          <a:cs typeface="Calibri"/>
                        </a:rPr>
                        <a:t>Intercept</a:t>
                      </a:r>
                      <a:endParaRPr sz="1800">
                        <a:latin typeface="Calibri"/>
                        <a:cs typeface="Calibri"/>
                      </a:endParaRPr>
                    </a:p>
                  </a:txBody>
                  <a:tcPr marL="0" marR="0" marT="0" marB="0">
                    <a:lnL w="19050">
                      <a:solidFill>
                        <a:srgbClr val="D3D3D3"/>
                      </a:solidFill>
                      <a:prstDash val="solid"/>
                    </a:lnL>
                    <a:lnR w="19050">
                      <a:solidFill>
                        <a:srgbClr val="D3D3D3"/>
                      </a:solidFill>
                      <a:prstDash val="solid"/>
                    </a:lnR>
                    <a:lnT w="28575">
                      <a:solidFill>
                        <a:srgbClr val="000000"/>
                      </a:solidFill>
                      <a:prstDash val="solid"/>
                    </a:lnT>
                    <a:lnB w="19050">
                      <a:solidFill>
                        <a:srgbClr val="D3D3D3"/>
                      </a:solidFill>
                      <a:prstDash val="solid"/>
                    </a:lnB>
                  </a:tcPr>
                </a:tc>
                <a:tc>
                  <a:txBody>
                    <a:bodyPr/>
                    <a:lstStyle/>
                    <a:p>
                      <a:pPr marR="40640" algn="r">
                        <a:lnSpc>
                          <a:spcPts val="2630"/>
                        </a:lnSpc>
                      </a:pPr>
                      <a:r>
                        <a:rPr sz="1800" spc="55" dirty="0">
                          <a:latin typeface="Calibri"/>
                          <a:cs typeface="Calibri"/>
                        </a:rPr>
                        <a:t>-</a:t>
                      </a:r>
                      <a:r>
                        <a:rPr sz="1800" spc="-20" dirty="0">
                          <a:latin typeface="Calibri"/>
                          <a:cs typeface="Calibri"/>
                        </a:rPr>
                        <a:t>1.015</a:t>
                      </a:r>
                      <a:endParaRPr sz="1800">
                        <a:latin typeface="Calibri"/>
                        <a:cs typeface="Calibri"/>
                      </a:endParaRPr>
                    </a:p>
                  </a:txBody>
                  <a:tcPr marL="0" marR="0" marT="0" marB="0">
                    <a:lnL w="19050">
                      <a:solidFill>
                        <a:srgbClr val="D3D3D3"/>
                      </a:solidFill>
                      <a:prstDash val="solid"/>
                    </a:lnL>
                    <a:lnR w="19050">
                      <a:solidFill>
                        <a:srgbClr val="D3D3D3"/>
                      </a:solidFill>
                      <a:prstDash val="solid"/>
                    </a:lnR>
                    <a:lnT w="28575">
                      <a:solidFill>
                        <a:srgbClr val="000000"/>
                      </a:solidFill>
                      <a:prstDash val="solid"/>
                    </a:lnT>
                    <a:lnB w="19050">
                      <a:solidFill>
                        <a:srgbClr val="D3D3D3"/>
                      </a:solidFill>
                      <a:prstDash val="solid"/>
                    </a:lnB>
                  </a:tcPr>
                </a:tc>
                <a:extLst>
                  <a:ext uri="{0D108BD9-81ED-4DB2-BD59-A6C34878D82A}">
                    <a16:rowId xmlns:a16="http://schemas.microsoft.com/office/drawing/2014/main" val="10001"/>
                  </a:ext>
                </a:extLst>
              </a:tr>
              <a:tr h="312811">
                <a:tc>
                  <a:txBody>
                    <a:bodyPr/>
                    <a:lstStyle/>
                    <a:p>
                      <a:pPr marL="46355">
                        <a:lnSpc>
                          <a:spcPts val="2635"/>
                        </a:lnSpc>
                      </a:pPr>
                      <a:r>
                        <a:rPr sz="1800" spc="-20" dirty="0">
                          <a:latin typeface="Calibri"/>
                          <a:cs typeface="Calibri"/>
                        </a:rPr>
                        <a:t>PETS</a:t>
                      </a:r>
                      <a:endParaRPr sz="18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R="40640" algn="r">
                        <a:lnSpc>
                          <a:spcPts val="2635"/>
                        </a:lnSpc>
                      </a:pPr>
                      <a:r>
                        <a:rPr sz="1800" spc="55" dirty="0">
                          <a:latin typeface="Calibri"/>
                          <a:cs typeface="Calibri"/>
                        </a:rPr>
                        <a:t>-</a:t>
                      </a:r>
                      <a:r>
                        <a:rPr sz="1800" spc="-20" dirty="0">
                          <a:latin typeface="Calibri"/>
                          <a:cs typeface="Calibri"/>
                        </a:rPr>
                        <a:t>0.640</a:t>
                      </a:r>
                      <a:endParaRPr sz="18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extLst>
                  <a:ext uri="{0D108BD9-81ED-4DB2-BD59-A6C34878D82A}">
                    <a16:rowId xmlns:a16="http://schemas.microsoft.com/office/drawing/2014/main" val="10002"/>
                  </a:ext>
                </a:extLst>
              </a:tr>
              <a:tr h="312811">
                <a:tc>
                  <a:txBody>
                    <a:bodyPr/>
                    <a:lstStyle/>
                    <a:p>
                      <a:pPr marL="46355">
                        <a:lnSpc>
                          <a:spcPts val="2635"/>
                        </a:lnSpc>
                      </a:pPr>
                      <a:r>
                        <a:rPr sz="1800" spc="-10" dirty="0">
                          <a:latin typeface="Calibri"/>
                          <a:cs typeface="Calibri"/>
                        </a:rPr>
                        <a:t>MOBLHOME</a:t>
                      </a:r>
                      <a:endParaRPr sz="18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R="126364" algn="r">
                        <a:lnSpc>
                          <a:spcPts val="2635"/>
                        </a:lnSpc>
                      </a:pPr>
                      <a:r>
                        <a:rPr sz="1800" spc="-10" dirty="0">
                          <a:latin typeface="Calibri"/>
                          <a:cs typeface="Calibri"/>
                        </a:rPr>
                        <a:t>1.586</a:t>
                      </a:r>
                      <a:endParaRPr sz="18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extLst>
                  <a:ext uri="{0D108BD9-81ED-4DB2-BD59-A6C34878D82A}">
                    <a16:rowId xmlns:a16="http://schemas.microsoft.com/office/drawing/2014/main" val="10003"/>
                  </a:ext>
                </a:extLst>
              </a:tr>
              <a:tr h="312811">
                <a:tc>
                  <a:txBody>
                    <a:bodyPr/>
                    <a:lstStyle/>
                    <a:p>
                      <a:pPr marL="46355">
                        <a:lnSpc>
                          <a:spcPts val="2635"/>
                        </a:lnSpc>
                      </a:pPr>
                      <a:r>
                        <a:rPr sz="1800" spc="-10" dirty="0">
                          <a:latin typeface="Calibri"/>
                          <a:cs typeface="Calibri"/>
                        </a:rPr>
                        <a:t>TENURE</a:t>
                      </a:r>
                      <a:endParaRPr sz="18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tc>
                  <a:txBody>
                    <a:bodyPr/>
                    <a:lstStyle/>
                    <a:p>
                      <a:pPr marR="40640" algn="r">
                        <a:lnSpc>
                          <a:spcPts val="2635"/>
                        </a:lnSpc>
                      </a:pPr>
                      <a:r>
                        <a:rPr sz="1800" spc="-100" dirty="0">
                          <a:latin typeface="Calibri"/>
                          <a:cs typeface="Calibri"/>
                        </a:rPr>
                        <a:t>-</a:t>
                      </a:r>
                      <a:r>
                        <a:rPr sz="1800" spc="-10" dirty="0">
                          <a:latin typeface="Calibri"/>
                          <a:cs typeface="Calibri"/>
                        </a:rPr>
                        <a:t>0.020</a:t>
                      </a:r>
                      <a:endParaRPr sz="180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D3D3D3"/>
                      </a:solidFill>
                      <a:prstDash val="solid"/>
                    </a:lnB>
                  </a:tcPr>
                </a:tc>
                <a:extLst>
                  <a:ext uri="{0D108BD9-81ED-4DB2-BD59-A6C34878D82A}">
                    <a16:rowId xmlns:a16="http://schemas.microsoft.com/office/drawing/2014/main" val="10004"/>
                  </a:ext>
                </a:extLst>
              </a:tr>
              <a:tr h="312811">
                <a:tc>
                  <a:txBody>
                    <a:bodyPr/>
                    <a:lstStyle/>
                    <a:p>
                      <a:pPr marL="46355">
                        <a:lnSpc>
                          <a:spcPts val="2635"/>
                        </a:lnSpc>
                      </a:pPr>
                      <a:r>
                        <a:rPr sz="1800" spc="-20" dirty="0">
                          <a:latin typeface="Calibri"/>
                          <a:cs typeface="Calibri"/>
                        </a:rPr>
                        <a:t>EDUC</a:t>
                      </a:r>
                      <a:endParaRPr sz="1800" dirty="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000000"/>
                      </a:solidFill>
                      <a:prstDash val="solid"/>
                    </a:lnB>
                  </a:tcPr>
                </a:tc>
                <a:tc>
                  <a:txBody>
                    <a:bodyPr/>
                    <a:lstStyle/>
                    <a:p>
                      <a:pPr marR="126364" algn="r">
                        <a:lnSpc>
                          <a:spcPts val="2635"/>
                        </a:lnSpc>
                      </a:pPr>
                      <a:r>
                        <a:rPr sz="1800" spc="-10" dirty="0">
                          <a:latin typeface="Calibri"/>
                          <a:cs typeface="Calibri"/>
                        </a:rPr>
                        <a:t>0.057</a:t>
                      </a:r>
                      <a:endParaRPr sz="1800" dirty="0">
                        <a:latin typeface="Calibri"/>
                        <a:cs typeface="Calibri"/>
                      </a:endParaRPr>
                    </a:p>
                  </a:txBody>
                  <a:tcPr marL="0" marR="0" marT="0" marB="0">
                    <a:lnL w="19050">
                      <a:solidFill>
                        <a:srgbClr val="D3D3D3"/>
                      </a:solidFill>
                      <a:prstDash val="solid"/>
                    </a:lnL>
                    <a:lnR w="19050">
                      <a:solidFill>
                        <a:srgbClr val="D3D3D3"/>
                      </a:solidFill>
                      <a:prstDash val="solid"/>
                    </a:lnR>
                    <a:lnT w="19050">
                      <a:solidFill>
                        <a:srgbClr val="D3D3D3"/>
                      </a:solidFill>
                      <a:prstDash val="solid"/>
                    </a:lnT>
                    <a:lnB w="19050">
                      <a:solidFill>
                        <a:srgbClr val="000000"/>
                      </a:solidFill>
                      <a:prstDash val="solid"/>
                    </a:lnB>
                  </a:tcPr>
                </a:tc>
                <a:extLst>
                  <a:ext uri="{0D108BD9-81ED-4DB2-BD59-A6C34878D82A}">
                    <a16:rowId xmlns:a16="http://schemas.microsoft.com/office/drawing/2014/main" val="10005"/>
                  </a:ext>
                </a:extLst>
              </a:tr>
            </a:tbl>
          </a:graphicData>
        </a:graphic>
      </p:graphicFrame>
      <p:sp>
        <p:nvSpPr>
          <p:cNvPr id="7" name="object 7"/>
          <p:cNvSpPr txBox="1"/>
          <p:nvPr/>
        </p:nvSpPr>
        <p:spPr>
          <a:xfrm>
            <a:off x="1219200" y="4876800"/>
            <a:ext cx="10134600" cy="1777923"/>
          </a:xfrm>
          <a:prstGeom prst="rect">
            <a:avLst/>
          </a:prstGeom>
        </p:spPr>
        <p:txBody>
          <a:bodyPr vert="horz" wrap="square" lIns="0" tIns="12700" rIns="0" bIns="0" rtlCol="0">
            <a:spAutoFit/>
          </a:bodyPr>
          <a:lstStyle/>
          <a:p>
            <a:pPr marL="38100" marR="30480" lvl="0" indent="0" defTabSz="914400" eaLnBrk="1" fontAlgn="auto" latinLnBrk="0" hangingPunct="1">
              <a:lnSpc>
                <a:spcPct val="143300"/>
              </a:lnSpc>
              <a:spcBef>
                <a:spcPts val="100"/>
              </a:spcBef>
              <a:spcAft>
                <a:spcPts val="0"/>
              </a:spcAft>
              <a:buClrTx/>
              <a:buSzTx/>
              <a:buFontTx/>
              <a:buNone/>
              <a:tabLst/>
              <a:defRPr/>
            </a:pPr>
            <a:r>
              <a:rPr kumimoji="0" sz="2000" b="0" i="0" u="none" strike="noStrike" kern="0" cap="none" spc="0" normalizeH="0" baseline="0" noProof="0" dirty="0">
                <a:ln>
                  <a:noFill/>
                </a:ln>
                <a:solidFill>
                  <a:sysClr val="windowText" lastClr="000000"/>
                </a:solidFill>
                <a:effectLst/>
                <a:uLnTx/>
                <a:uFillTx/>
                <a:latin typeface="Calibri"/>
                <a:cs typeface="Calibri"/>
              </a:rPr>
              <a:t>Logit</a:t>
            </a:r>
            <a:r>
              <a:rPr kumimoji="0" sz="2000" b="0" i="0" u="none" strike="noStrike" kern="0" cap="none" spc="-20" normalizeH="0" baseline="0" noProof="0" dirty="0">
                <a:ln>
                  <a:noFill/>
                </a:ln>
                <a:solidFill>
                  <a:sysClr val="windowText" lastClr="000000"/>
                </a:solidFill>
                <a:effectLst/>
                <a:uLnTx/>
                <a:uFillTx/>
                <a:latin typeface="Calibri"/>
                <a:cs typeface="Calibri"/>
              </a:rPr>
              <a:t> </a:t>
            </a:r>
            <a:r>
              <a:rPr kumimoji="0" sz="2000" b="0" i="0" u="none" strike="noStrike" kern="0" cap="none" spc="0" normalizeH="0" baseline="0" noProof="0" dirty="0">
                <a:ln>
                  <a:noFill/>
                </a:ln>
                <a:solidFill>
                  <a:sysClr val="windowText" lastClr="000000"/>
                </a:solidFill>
                <a:effectLst/>
                <a:uLnTx/>
                <a:uFillTx/>
                <a:latin typeface="Calibri"/>
                <a:cs typeface="Calibri"/>
              </a:rPr>
              <a:t>= </a:t>
            </a:r>
            <a:r>
              <a:rPr kumimoji="0" sz="2000" b="0" i="0" u="none" strike="noStrike" kern="0" cap="none" spc="-10" normalizeH="0" baseline="0" noProof="0" dirty="0">
                <a:ln>
                  <a:noFill/>
                </a:ln>
                <a:solidFill>
                  <a:sysClr val="windowText" lastClr="000000"/>
                </a:solidFill>
                <a:effectLst/>
                <a:uLnTx/>
                <a:uFillTx/>
                <a:latin typeface="Calibri"/>
                <a:cs typeface="Calibri"/>
              </a:rPr>
              <a:t>-</a:t>
            </a:r>
            <a:r>
              <a:rPr kumimoji="0" sz="2000" b="0" i="0" u="none" strike="noStrike" kern="0" cap="none" spc="0" normalizeH="0" baseline="0" noProof="0" dirty="0">
                <a:ln>
                  <a:noFill/>
                </a:ln>
                <a:solidFill>
                  <a:sysClr val="windowText" lastClr="000000"/>
                </a:solidFill>
                <a:effectLst/>
                <a:uLnTx/>
                <a:uFillTx/>
                <a:latin typeface="Calibri"/>
                <a:cs typeface="Calibri"/>
              </a:rPr>
              <a:t>1.015</a:t>
            </a:r>
            <a:r>
              <a:rPr kumimoji="0" sz="2000" b="0" i="0" u="none" strike="noStrike" kern="0" cap="none" spc="-10" normalizeH="0" baseline="0" noProof="0" dirty="0">
                <a:ln>
                  <a:noFill/>
                </a:ln>
                <a:solidFill>
                  <a:sysClr val="windowText" lastClr="000000"/>
                </a:solidFill>
                <a:effectLst/>
                <a:uLnTx/>
                <a:uFillTx/>
                <a:latin typeface="Calibri"/>
                <a:cs typeface="Calibri"/>
              </a:rPr>
              <a:t> </a:t>
            </a:r>
            <a:r>
              <a:rPr kumimoji="0" sz="2000" b="0" i="0" u="none" strike="noStrike" kern="0" cap="none" spc="0" normalizeH="0" baseline="0" noProof="0" dirty="0">
                <a:ln>
                  <a:noFill/>
                </a:ln>
                <a:solidFill>
                  <a:sysClr val="windowText" lastClr="000000"/>
                </a:solidFill>
                <a:effectLst/>
                <a:uLnTx/>
                <a:uFillTx/>
                <a:latin typeface="Calibri"/>
                <a:cs typeface="Calibri"/>
              </a:rPr>
              <a:t>– 0.640*PETS</a:t>
            </a:r>
            <a:r>
              <a:rPr kumimoji="0" sz="2000" b="0" i="0" u="none" strike="noStrike" kern="0" cap="none" spc="-10" normalizeH="0" baseline="0" noProof="0" dirty="0">
                <a:ln>
                  <a:noFill/>
                </a:ln>
                <a:solidFill>
                  <a:sysClr val="windowText" lastClr="000000"/>
                </a:solidFill>
                <a:effectLst/>
                <a:uLnTx/>
                <a:uFillTx/>
                <a:latin typeface="Calibri"/>
                <a:cs typeface="Calibri"/>
              </a:rPr>
              <a:t> </a:t>
            </a:r>
            <a:r>
              <a:rPr kumimoji="0" sz="2000" b="0" i="0" u="none" strike="noStrike" kern="0" cap="none" spc="0" normalizeH="0" baseline="0" noProof="0" dirty="0">
                <a:ln>
                  <a:noFill/>
                </a:ln>
                <a:solidFill>
                  <a:sysClr val="windowText" lastClr="000000"/>
                </a:solidFill>
                <a:effectLst/>
                <a:uLnTx/>
                <a:uFillTx/>
                <a:latin typeface="Calibri"/>
                <a:cs typeface="Calibri"/>
              </a:rPr>
              <a:t>+ 1.586*MOBLHOME</a:t>
            </a:r>
            <a:r>
              <a:rPr kumimoji="0" sz="2000" b="0" i="0" u="none" strike="noStrike" kern="0" cap="none" spc="-10" normalizeH="0" baseline="0" noProof="0" dirty="0">
                <a:ln>
                  <a:noFill/>
                </a:ln>
                <a:solidFill>
                  <a:sysClr val="windowText" lastClr="000000"/>
                </a:solidFill>
                <a:effectLst/>
                <a:uLnTx/>
                <a:uFillTx/>
                <a:latin typeface="Calibri"/>
                <a:cs typeface="Calibri"/>
              </a:rPr>
              <a:t> </a:t>
            </a:r>
            <a:r>
              <a:rPr kumimoji="0" sz="2000" b="0" i="0" u="none" strike="noStrike" kern="0" cap="none" spc="0" normalizeH="0" baseline="0" noProof="0" dirty="0">
                <a:ln>
                  <a:noFill/>
                </a:ln>
                <a:solidFill>
                  <a:sysClr val="windowText" lastClr="000000"/>
                </a:solidFill>
                <a:effectLst/>
                <a:uLnTx/>
                <a:uFillTx/>
                <a:latin typeface="Calibri"/>
                <a:cs typeface="Calibri"/>
              </a:rPr>
              <a:t>– 0.020*TENURE</a:t>
            </a:r>
            <a:r>
              <a:rPr kumimoji="0" sz="2000" b="0" i="0" u="none" strike="noStrike" kern="0" cap="none" spc="-10" normalizeH="0" baseline="0" noProof="0" dirty="0">
                <a:ln>
                  <a:noFill/>
                </a:ln>
                <a:solidFill>
                  <a:sysClr val="windowText" lastClr="000000"/>
                </a:solidFill>
                <a:effectLst/>
                <a:uLnTx/>
                <a:uFillTx/>
                <a:latin typeface="Calibri"/>
                <a:cs typeface="Calibri"/>
              </a:rPr>
              <a:t> </a:t>
            </a:r>
            <a:r>
              <a:rPr kumimoji="0" sz="2000" b="0" i="0" u="none" strike="noStrike" kern="0" cap="none" spc="0" normalizeH="0" baseline="0" noProof="0" dirty="0">
                <a:ln>
                  <a:noFill/>
                </a:ln>
                <a:solidFill>
                  <a:sysClr val="windowText" lastClr="000000"/>
                </a:solidFill>
                <a:effectLst/>
                <a:uLnTx/>
                <a:uFillTx/>
                <a:latin typeface="Calibri"/>
                <a:cs typeface="Calibri"/>
              </a:rPr>
              <a:t>+ </a:t>
            </a:r>
            <a:r>
              <a:rPr kumimoji="0" sz="2000" b="0" i="0" u="none" strike="noStrike" kern="0" cap="none" spc="-10" normalizeH="0" baseline="0" noProof="0" dirty="0">
                <a:ln>
                  <a:noFill/>
                </a:ln>
                <a:solidFill>
                  <a:sysClr val="windowText" lastClr="000000"/>
                </a:solidFill>
                <a:effectLst/>
                <a:uLnTx/>
                <a:uFillTx/>
                <a:latin typeface="Calibri"/>
                <a:cs typeface="Calibri"/>
              </a:rPr>
              <a:t>0.057*EDUC </a:t>
            </a:r>
            <a:endParaRPr kumimoji="0" lang="en-US" sz="2000" b="0" i="0" u="none" strike="noStrike" kern="0" cap="none" spc="-10" normalizeH="0" baseline="0" noProof="0" dirty="0">
              <a:ln>
                <a:noFill/>
              </a:ln>
              <a:solidFill>
                <a:sysClr val="windowText" lastClr="000000"/>
              </a:solidFill>
              <a:effectLst/>
              <a:uLnTx/>
              <a:uFillTx/>
              <a:latin typeface="Calibri"/>
              <a:cs typeface="Calibri"/>
            </a:endParaRPr>
          </a:p>
          <a:p>
            <a:pPr marL="38100" marR="30480" lvl="0" indent="0" defTabSz="914400" eaLnBrk="1" fontAlgn="auto" latinLnBrk="0" hangingPunct="1">
              <a:lnSpc>
                <a:spcPct val="143300"/>
              </a:lnSpc>
              <a:spcBef>
                <a:spcPts val="100"/>
              </a:spcBef>
              <a:spcAft>
                <a:spcPts val="0"/>
              </a:spcAft>
              <a:buClrTx/>
              <a:buSzTx/>
              <a:buFontTx/>
              <a:buNone/>
              <a:tabLst/>
              <a:defRPr/>
            </a:pPr>
            <a:r>
              <a:rPr kumimoji="0" sz="2000" b="0" i="0" u="none" strike="noStrike" kern="0" cap="none" spc="0" normalizeH="0" baseline="0" noProof="0" dirty="0">
                <a:ln>
                  <a:noFill/>
                </a:ln>
                <a:solidFill>
                  <a:sysClr val="windowText" lastClr="000000"/>
                </a:solidFill>
                <a:effectLst/>
                <a:uLnTx/>
                <a:uFillTx/>
                <a:latin typeface="Calibri"/>
                <a:cs typeface="Calibri"/>
              </a:rPr>
              <a:t>Logit</a:t>
            </a:r>
            <a:r>
              <a:rPr kumimoji="0" sz="2000" b="0" i="0" u="none" strike="noStrike" kern="0" cap="none" spc="-15" normalizeH="0" baseline="0" noProof="0" dirty="0">
                <a:ln>
                  <a:noFill/>
                </a:ln>
                <a:solidFill>
                  <a:sysClr val="windowText" lastClr="000000"/>
                </a:solidFill>
                <a:effectLst/>
                <a:uLnTx/>
                <a:uFillTx/>
                <a:latin typeface="Calibri"/>
                <a:cs typeface="Calibri"/>
              </a:rPr>
              <a:t> </a:t>
            </a:r>
            <a:r>
              <a:rPr kumimoji="0" sz="2000" b="0" i="0" u="none" strike="noStrike" kern="0" cap="none" spc="0" normalizeH="0" baseline="0" noProof="0" dirty="0">
                <a:ln>
                  <a:noFill/>
                </a:ln>
                <a:solidFill>
                  <a:sysClr val="windowText" lastClr="000000"/>
                </a:solidFill>
                <a:effectLst/>
                <a:uLnTx/>
                <a:uFillTx/>
                <a:latin typeface="Calibri"/>
                <a:cs typeface="Calibri"/>
              </a:rPr>
              <a:t>=</a:t>
            </a:r>
            <a:r>
              <a:rPr kumimoji="0" sz="2000" b="0" i="0" u="none" strike="noStrike" kern="0" cap="none" spc="5" normalizeH="0" baseline="0" noProof="0" dirty="0">
                <a:ln>
                  <a:noFill/>
                </a:ln>
                <a:solidFill>
                  <a:sysClr val="windowText" lastClr="000000"/>
                </a:solidFill>
                <a:effectLst/>
                <a:uLnTx/>
                <a:uFillTx/>
                <a:latin typeface="Calibri"/>
                <a:cs typeface="Calibri"/>
              </a:rPr>
              <a:t> </a:t>
            </a:r>
            <a:r>
              <a:rPr kumimoji="0" sz="2000" b="0" i="0" u="none" strike="noStrike" kern="0" cap="none" spc="-10" normalizeH="0" baseline="0" noProof="0" dirty="0">
                <a:ln>
                  <a:noFill/>
                </a:ln>
                <a:solidFill>
                  <a:sysClr val="windowText" lastClr="000000"/>
                </a:solidFill>
                <a:effectLst/>
                <a:uLnTx/>
                <a:uFillTx/>
                <a:latin typeface="Calibri"/>
                <a:cs typeface="Calibri"/>
              </a:rPr>
              <a:t>-</a:t>
            </a:r>
            <a:r>
              <a:rPr kumimoji="0" sz="2000" b="0" i="0" u="none" strike="noStrike" kern="0" cap="none" spc="0" normalizeH="0" baseline="0" noProof="0" dirty="0">
                <a:ln>
                  <a:noFill/>
                </a:ln>
                <a:solidFill>
                  <a:sysClr val="windowText" lastClr="000000"/>
                </a:solidFill>
                <a:effectLst/>
                <a:uLnTx/>
                <a:uFillTx/>
                <a:latin typeface="Calibri"/>
                <a:cs typeface="Calibri"/>
              </a:rPr>
              <a:t>1.015 –</a:t>
            </a:r>
            <a:r>
              <a:rPr kumimoji="0" sz="2000" b="0" i="0" u="none" strike="noStrike" kern="0" cap="none" spc="5" normalizeH="0" baseline="0" noProof="0" dirty="0">
                <a:ln>
                  <a:noFill/>
                </a:ln>
                <a:solidFill>
                  <a:sysClr val="windowText" lastClr="000000"/>
                </a:solidFill>
                <a:effectLst/>
                <a:uLnTx/>
                <a:uFillTx/>
                <a:latin typeface="Calibri"/>
                <a:cs typeface="Calibri"/>
              </a:rPr>
              <a:t> </a:t>
            </a:r>
            <a:r>
              <a:rPr kumimoji="0" sz="2000" b="0" i="0" u="none" strike="noStrike" kern="0" cap="none" spc="0" normalizeH="0" baseline="0" noProof="0" dirty="0">
                <a:ln>
                  <a:noFill/>
                </a:ln>
                <a:solidFill>
                  <a:sysClr val="windowText" lastClr="000000"/>
                </a:solidFill>
                <a:effectLst/>
                <a:uLnTx/>
                <a:uFillTx/>
                <a:latin typeface="Calibri"/>
                <a:cs typeface="Calibri"/>
              </a:rPr>
              <a:t>0.640*0</a:t>
            </a:r>
            <a:r>
              <a:rPr kumimoji="0" sz="2000" b="0" i="0" u="none" strike="noStrike" kern="0" cap="none" spc="5" normalizeH="0" baseline="0" noProof="0" dirty="0">
                <a:ln>
                  <a:noFill/>
                </a:ln>
                <a:solidFill>
                  <a:sysClr val="windowText" lastClr="000000"/>
                </a:solidFill>
                <a:effectLst/>
                <a:uLnTx/>
                <a:uFillTx/>
                <a:latin typeface="Calibri"/>
                <a:cs typeface="Calibri"/>
              </a:rPr>
              <a:t> </a:t>
            </a:r>
            <a:r>
              <a:rPr kumimoji="0" sz="2000" b="0" i="0" u="none" strike="noStrike" kern="0" cap="none" spc="0" normalizeH="0" baseline="0" noProof="0" dirty="0">
                <a:ln>
                  <a:noFill/>
                </a:ln>
                <a:solidFill>
                  <a:sysClr val="windowText" lastClr="000000"/>
                </a:solidFill>
                <a:effectLst/>
                <a:uLnTx/>
                <a:uFillTx/>
                <a:latin typeface="Calibri"/>
                <a:cs typeface="Calibri"/>
              </a:rPr>
              <a:t>+</a:t>
            </a:r>
            <a:r>
              <a:rPr kumimoji="0" sz="2000" b="0" i="0" u="none" strike="noStrike" kern="0" cap="none" spc="5" normalizeH="0" baseline="0" noProof="0" dirty="0">
                <a:ln>
                  <a:noFill/>
                </a:ln>
                <a:solidFill>
                  <a:sysClr val="windowText" lastClr="000000"/>
                </a:solidFill>
                <a:effectLst/>
                <a:uLnTx/>
                <a:uFillTx/>
                <a:latin typeface="Calibri"/>
                <a:cs typeface="Calibri"/>
              </a:rPr>
              <a:t> </a:t>
            </a:r>
            <a:r>
              <a:rPr kumimoji="0" sz="2000" b="0" i="0" u="none" strike="noStrike" kern="0" cap="none" spc="0" normalizeH="0" baseline="0" noProof="0" dirty="0">
                <a:ln>
                  <a:noFill/>
                </a:ln>
                <a:solidFill>
                  <a:sysClr val="windowText" lastClr="000000"/>
                </a:solidFill>
                <a:effectLst/>
                <a:uLnTx/>
                <a:uFillTx/>
                <a:latin typeface="Calibri"/>
                <a:cs typeface="Calibri"/>
              </a:rPr>
              <a:t>1.586*0 –</a:t>
            </a:r>
            <a:r>
              <a:rPr kumimoji="0" sz="2000" b="0" i="0" u="none" strike="noStrike" kern="0" cap="none" spc="5" normalizeH="0" baseline="0" noProof="0" dirty="0">
                <a:ln>
                  <a:noFill/>
                </a:ln>
                <a:solidFill>
                  <a:sysClr val="windowText" lastClr="000000"/>
                </a:solidFill>
                <a:effectLst/>
                <a:uLnTx/>
                <a:uFillTx/>
                <a:latin typeface="Calibri"/>
                <a:cs typeface="Calibri"/>
              </a:rPr>
              <a:t> </a:t>
            </a:r>
            <a:r>
              <a:rPr kumimoji="0" sz="2000" b="0" i="0" u="none" strike="noStrike" kern="0" cap="none" spc="0" normalizeH="0" baseline="0" noProof="0" dirty="0">
                <a:ln>
                  <a:noFill/>
                </a:ln>
                <a:solidFill>
                  <a:sysClr val="windowText" lastClr="000000"/>
                </a:solidFill>
                <a:effectLst/>
                <a:uLnTx/>
                <a:uFillTx/>
                <a:latin typeface="Calibri"/>
                <a:cs typeface="Calibri"/>
              </a:rPr>
              <a:t>0.020*20</a:t>
            </a:r>
            <a:r>
              <a:rPr kumimoji="0" sz="2000" b="0" i="0" u="none" strike="noStrike" kern="0" cap="none" spc="5" normalizeH="0" baseline="0" noProof="0" dirty="0">
                <a:ln>
                  <a:noFill/>
                </a:ln>
                <a:solidFill>
                  <a:sysClr val="windowText" lastClr="000000"/>
                </a:solidFill>
                <a:effectLst/>
                <a:uLnTx/>
                <a:uFillTx/>
                <a:latin typeface="Calibri"/>
                <a:cs typeface="Calibri"/>
              </a:rPr>
              <a:t> </a:t>
            </a:r>
            <a:r>
              <a:rPr kumimoji="0" sz="2000" b="0" i="0" u="none" strike="noStrike" kern="0" cap="none" spc="0" normalizeH="0" baseline="0" noProof="0" dirty="0">
                <a:ln>
                  <a:noFill/>
                </a:ln>
                <a:solidFill>
                  <a:sysClr val="windowText" lastClr="000000"/>
                </a:solidFill>
                <a:effectLst/>
                <a:uLnTx/>
                <a:uFillTx/>
                <a:latin typeface="Calibri"/>
                <a:cs typeface="Calibri"/>
              </a:rPr>
              <a:t>+</a:t>
            </a:r>
            <a:r>
              <a:rPr kumimoji="0" sz="2000" b="0" i="0" u="none" strike="noStrike" kern="0" cap="none" spc="5" normalizeH="0" baseline="0" noProof="0" dirty="0">
                <a:ln>
                  <a:noFill/>
                </a:ln>
                <a:solidFill>
                  <a:sysClr val="windowText" lastClr="000000"/>
                </a:solidFill>
                <a:effectLst/>
                <a:uLnTx/>
                <a:uFillTx/>
                <a:latin typeface="Calibri"/>
                <a:cs typeface="Calibri"/>
              </a:rPr>
              <a:t> </a:t>
            </a:r>
            <a:r>
              <a:rPr kumimoji="0" sz="2000" b="0" i="0" u="none" strike="noStrike" kern="0" cap="none" spc="0" normalizeH="0" baseline="0" noProof="0" dirty="0">
                <a:ln>
                  <a:noFill/>
                </a:ln>
                <a:solidFill>
                  <a:sysClr val="windowText" lastClr="000000"/>
                </a:solidFill>
                <a:effectLst/>
                <a:uLnTx/>
                <a:uFillTx/>
                <a:latin typeface="Calibri"/>
                <a:cs typeface="Calibri"/>
              </a:rPr>
              <a:t>0.057*18</a:t>
            </a:r>
            <a:r>
              <a:rPr kumimoji="0" sz="2000" b="0" i="0" u="none" strike="noStrike" kern="0" cap="none" spc="5" normalizeH="0" baseline="0" noProof="0" dirty="0">
                <a:ln>
                  <a:noFill/>
                </a:ln>
                <a:solidFill>
                  <a:sysClr val="windowText" lastClr="000000"/>
                </a:solidFill>
                <a:effectLst/>
                <a:uLnTx/>
                <a:uFillTx/>
                <a:latin typeface="Calibri"/>
                <a:cs typeface="Calibri"/>
              </a:rPr>
              <a:t> </a:t>
            </a:r>
            <a:r>
              <a:rPr kumimoji="0" sz="2000" b="0" i="0" u="none" strike="noStrike" kern="0" cap="none" spc="0" normalizeH="0" baseline="0" noProof="0" dirty="0">
                <a:ln>
                  <a:noFill/>
                </a:ln>
                <a:solidFill>
                  <a:sysClr val="windowText" lastClr="000000"/>
                </a:solidFill>
                <a:effectLst/>
                <a:uLnTx/>
                <a:uFillTx/>
                <a:latin typeface="Calibri"/>
                <a:cs typeface="Calibri"/>
              </a:rPr>
              <a:t>=</a:t>
            </a:r>
            <a:r>
              <a:rPr kumimoji="0" sz="2000" b="0" i="0" u="none" strike="noStrike" kern="0" cap="none" spc="5" normalizeH="0" baseline="0" noProof="0" dirty="0">
                <a:ln>
                  <a:noFill/>
                </a:ln>
                <a:solidFill>
                  <a:sysClr val="windowText" lastClr="000000"/>
                </a:solidFill>
                <a:effectLst/>
                <a:uLnTx/>
                <a:uFillTx/>
                <a:latin typeface="Calibri"/>
                <a:cs typeface="Calibri"/>
              </a:rPr>
              <a:t> </a:t>
            </a:r>
            <a:r>
              <a:rPr kumimoji="0" sz="2000" b="0" i="0" u="none" strike="noStrike" kern="0" cap="none" spc="-10" normalizeH="0" baseline="0" noProof="0" dirty="0">
                <a:ln>
                  <a:noFill/>
                </a:ln>
                <a:solidFill>
                  <a:sysClr val="windowText" lastClr="000000"/>
                </a:solidFill>
                <a:effectLst/>
                <a:uLnTx/>
                <a:uFillTx/>
                <a:latin typeface="Calibri"/>
                <a:cs typeface="Calibri"/>
              </a:rPr>
              <a:t>-0.389</a:t>
            </a:r>
            <a:endParaRPr kumimoji="0" sz="2000" b="0" i="0" u="none" strike="noStrike" kern="0" cap="none" spc="0" normalizeH="0" baseline="0" noProof="0" dirty="0">
              <a:ln>
                <a:noFill/>
              </a:ln>
              <a:solidFill>
                <a:sysClr val="windowText" lastClr="000000"/>
              </a:solidFill>
              <a:effectLst/>
              <a:uLnTx/>
              <a:uFillTx/>
              <a:latin typeface="Calibri"/>
              <a:cs typeface="Calibri"/>
            </a:endParaRPr>
          </a:p>
          <a:p>
            <a:pPr marL="38100" marR="0" lvl="0" indent="0" defTabSz="914400" eaLnBrk="1" fontAlgn="auto" latinLnBrk="0" hangingPunct="1">
              <a:lnSpc>
                <a:spcPct val="100000"/>
              </a:lnSpc>
              <a:spcBef>
                <a:spcPts val="1055"/>
              </a:spcBef>
              <a:spcAft>
                <a:spcPts val="0"/>
              </a:spcAft>
              <a:buClrTx/>
              <a:buSzTx/>
              <a:buFontTx/>
              <a:buNone/>
              <a:tabLst/>
              <a:defRPr/>
            </a:pPr>
            <a:r>
              <a:rPr kumimoji="0" sz="2000" b="0" i="0" u="none" strike="noStrike" kern="0" cap="none" spc="0" normalizeH="0" baseline="0" noProof="0" dirty="0">
                <a:ln>
                  <a:noFill/>
                </a:ln>
                <a:solidFill>
                  <a:sysClr val="windowText" lastClr="000000"/>
                </a:solidFill>
                <a:effectLst/>
                <a:uLnTx/>
                <a:uFillTx/>
                <a:latin typeface="Calibri"/>
                <a:cs typeface="Calibri"/>
              </a:rPr>
              <a:t>Odds</a:t>
            </a:r>
            <a:r>
              <a:rPr kumimoji="0" sz="2000" b="0" i="0" u="none" strike="noStrike" kern="0" cap="none" spc="-5" normalizeH="0" baseline="0" noProof="0" dirty="0">
                <a:ln>
                  <a:noFill/>
                </a:ln>
                <a:solidFill>
                  <a:sysClr val="windowText" lastClr="000000"/>
                </a:solidFill>
                <a:effectLst/>
                <a:uLnTx/>
                <a:uFillTx/>
                <a:latin typeface="Calibri"/>
                <a:cs typeface="Calibri"/>
              </a:rPr>
              <a:t> </a:t>
            </a:r>
            <a:r>
              <a:rPr kumimoji="0" sz="2000" b="0" i="0" u="none" strike="noStrike" kern="0" cap="none" spc="0" normalizeH="0" baseline="0" noProof="0" dirty="0">
                <a:ln>
                  <a:noFill/>
                </a:ln>
                <a:solidFill>
                  <a:sysClr val="windowText" lastClr="000000"/>
                </a:solidFill>
                <a:effectLst/>
                <a:uLnTx/>
                <a:uFillTx/>
                <a:latin typeface="Calibri"/>
                <a:cs typeface="Calibri"/>
              </a:rPr>
              <a:t>=</a:t>
            </a:r>
            <a:r>
              <a:rPr kumimoji="0" sz="2000" b="0" i="0" u="none" strike="noStrike" kern="0" cap="none" spc="5" normalizeH="0" baseline="0" noProof="0" dirty="0">
                <a:ln>
                  <a:noFill/>
                </a:ln>
                <a:solidFill>
                  <a:sysClr val="windowText" lastClr="000000"/>
                </a:solidFill>
                <a:effectLst/>
                <a:uLnTx/>
                <a:uFillTx/>
                <a:latin typeface="Calibri"/>
                <a:cs typeface="Calibri"/>
              </a:rPr>
              <a:t> </a:t>
            </a:r>
            <a:r>
              <a:rPr kumimoji="0" sz="2000" b="0" i="0" u="none" strike="noStrike" kern="0" cap="none" spc="0" normalizeH="0" baseline="0" noProof="0" dirty="0">
                <a:ln>
                  <a:noFill/>
                </a:ln>
                <a:solidFill>
                  <a:sysClr val="windowText" lastClr="000000"/>
                </a:solidFill>
                <a:effectLst/>
                <a:uLnTx/>
                <a:uFillTx/>
                <a:latin typeface="Calibri"/>
                <a:cs typeface="Calibri"/>
              </a:rPr>
              <a:t>e</a:t>
            </a:r>
            <a:r>
              <a:rPr kumimoji="0" sz="2000" b="0" i="0" u="none" strike="noStrike" kern="0" cap="none" spc="0" normalizeH="0" baseline="23148" noProof="0" dirty="0">
                <a:ln>
                  <a:noFill/>
                </a:ln>
                <a:solidFill>
                  <a:sysClr val="windowText" lastClr="000000"/>
                </a:solidFill>
                <a:effectLst/>
                <a:uLnTx/>
                <a:uFillTx/>
                <a:latin typeface="Calibri"/>
                <a:cs typeface="Calibri"/>
              </a:rPr>
              <a:t>logit</a:t>
            </a:r>
            <a:r>
              <a:rPr kumimoji="0" sz="2000" b="0" i="0" u="none" strike="noStrike" kern="0" cap="none" spc="195" normalizeH="0" baseline="23148" noProof="0" dirty="0">
                <a:ln>
                  <a:noFill/>
                </a:ln>
                <a:solidFill>
                  <a:sysClr val="windowText" lastClr="000000"/>
                </a:solidFill>
                <a:effectLst/>
                <a:uLnTx/>
                <a:uFillTx/>
                <a:latin typeface="Calibri"/>
                <a:cs typeface="Calibri"/>
              </a:rPr>
              <a:t> </a:t>
            </a:r>
            <a:r>
              <a:rPr kumimoji="0" sz="2000" b="0" i="0" u="none" strike="noStrike" kern="0" cap="none" spc="0" normalizeH="0" baseline="0" noProof="0" dirty="0">
                <a:ln>
                  <a:noFill/>
                </a:ln>
                <a:solidFill>
                  <a:sysClr val="windowText" lastClr="000000"/>
                </a:solidFill>
                <a:effectLst/>
                <a:uLnTx/>
                <a:uFillTx/>
                <a:latin typeface="Calibri"/>
                <a:cs typeface="Calibri"/>
              </a:rPr>
              <a:t>=</a:t>
            </a:r>
            <a:r>
              <a:rPr kumimoji="0" sz="2000" b="0" i="0" u="none" strike="noStrike" kern="0" cap="none" spc="5" normalizeH="0" baseline="0" noProof="0" dirty="0">
                <a:ln>
                  <a:noFill/>
                </a:ln>
                <a:solidFill>
                  <a:sysClr val="windowText" lastClr="000000"/>
                </a:solidFill>
                <a:effectLst/>
                <a:uLnTx/>
                <a:uFillTx/>
                <a:latin typeface="Calibri"/>
                <a:cs typeface="Calibri"/>
              </a:rPr>
              <a:t> </a:t>
            </a:r>
            <a:r>
              <a:rPr kumimoji="0" sz="2000" b="0" i="0" u="none" strike="noStrike" kern="0" cap="none" spc="-10" normalizeH="0" baseline="0" noProof="0" dirty="0">
                <a:ln>
                  <a:noFill/>
                </a:ln>
                <a:solidFill>
                  <a:sysClr val="windowText" lastClr="000000"/>
                </a:solidFill>
                <a:effectLst/>
                <a:uLnTx/>
                <a:uFillTx/>
                <a:latin typeface="Calibri"/>
                <a:cs typeface="Calibri"/>
              </a:rPr>
              <a:t>e</a:t>
            </a:r>
            <a:r>
              <a:rPr kumimoji="0" sz="2000" b="0" i="0" u="none" strike="noStrike" kern="0" cap="none" spc="-15" normalizeH="0" baseline="23148" noProof="0" dirty="0">
                <a:ln>
                  <a:noFill/>
                </a:ln>
                <a:solidFill>
                  <a:sysClr val="windowText" lastClr="000000"/>
                </a:solidFill>
                <a:effectLst/>
                <a:uLnTx/>
                <a:uFillTx/>
                <a:latin typeface="Calibri"/>
                <a:cs typeface="Calibri"/>
              </a:rPr>
              <a:t>-</a:t>
            </a:r>
            <a:r>
              <a:rPr kumimoji="0" sz="2000" b="0" i="0" u="none" strike="noStrike" kern="0" cap="none" spc="0" normalizeH="0" baseline="23148" noProof="0" dirty="0">
                <a:ln>
                  <a:noFill/>
                </a:ln>
                <a:solidFill>
                  <a:sysClr val="windowText" lastClr="000000"/>
                </a:solidFill>
                <a:effectLst/>
                <a:uLnTx/>
                <a:uFillTx/>
                <a:latin typeface="Calibri"/>
                <a:cs typeface="Calibri"/>
              </a:rPr>
              <a:t>0.389</a:t>
            </a:r>
            <a:r>
              <a:rPr kumimoji="0" sz="2000" b="0" i="0" u="none" strike="noStrike" kern="0" cap="none" spc="0" normalizeH="0" baseline="0" noProof="0" dirty="0">
                <a:ln>
                  <a:noFill/>
                </a:ln>
                <a:solidFill>
                  <a:sysClr val="windowText" lastClr="000000"/>
                </a:solidFill>
                <a:effectLst/>
                <a:uLnTx/>
                <a:uFillTx/>
                <a:latin typeface="Calibri"/>
                <a:cs typeface="Calibri"/>
              </a:rPr>
              <a:t>=</a:t>
            </a:r>
            <a:r>
              <a:rPr kumimoji="0" sz="2000" b="0" i="0" u="none" strike="noStrike" kern="0" cap="none" spc="5" normalizeH="0" baseline="0" noProof="0" dirty="0">
                <a:ln>
                  <a:noFill/>
                </a:ln>
                <a:solidFill>
                  <a:sysClr val="windowText" lastClr="000000"/>
                </a:solidFill>
                <a:effectLst/>
                <a:uLnTx/>
                <a:uFillTx/>
                <a:latin typeface="Calibri"/>
                <a:cs typeface="Calibri"/>
              </a:rPr>
              <a:t> </a:t>
            </a:r>
            <a:r>
              <a:rPr kumimoji="0" sz="2000" b="0" i="0" u="none" strike="noStrike" kern="0" cap="none" spc="-10" normalizeH="0" baseline="0" noProof="0" dirty="0">
                <a:ln>
                  <a:noFill/>
                </a:ln>
                <a:solidFill>
                  <a:sysClr val="windowText" lastClr="000000"/>
                </a:solidFill>
                <a:effectLst/>
                <a:uLnTx/>
                <a:uFillTx/>
                <a:latin typeface="Calibri"/>
                <a:cs typeface="Calibri"/>
              </a:rPr>
              <a:t>0.677</a:t>
            </a:r>
            <a:endParaRPr kumimoji="0" sz="2000" b="0" i="0" u="none" strike="noStrike" kern="0" cap="none" spc="0" normalizeH="0" baseline="0" noProof="0" dirty="0">
              <a:ln>
                <a:noFill/>
              </a:ln>
              <a:solidFill>
                <a:sysClr val="windowText" lastClr="000000"/>
              </a:solidFill>
              <a:effectLst/>
              <a:uLnTx/>
              <a:uFillTx/>
              <a:latin typeface="Calibri"/>
              <a:cs typeface="Calibri"/>
            </a:endParaRPr>
          </a:p>
          <a:p>
            <a:pPr marL="38100" marR="0" lvl="0" indent="0" defTabSz="914400" eaLnBrk="1" fontAlgn="auto" latinLnBrk="0" hangingPunct="1">
              <a:lnSpc>
                <a:spcPct val="100000"/>
              </a:lnSpc>
              <a:spcBef>
                <a:spcPts val="935"/>
              </a:spcBef>
              <a:spcAft>
                <a:spcPts val="0"/>
              </a:spcAft>
              <a:buClrTx/>
              <a:buSzTx/>
              <a:buFontTx/>
              <a:buNone/>
              <a:tabLst/>
              <a:defRPr/>
            </a:pPr>
            <a:r>
              <a:rPr kumimoji="0" sz="2000" b="0" i="0" u="none" strike="noStrike" kern="0" cap="none" spc="0" normalizeH="0" baseline="0" noProof="0" dirty="0">
                <a:ln>
                  <a:noFill/>
                </a:ln>
                <a:solidFill>
                  <a:sysClr val="windowText" lastClr="000000"/>
                </a:solidFill>
                <a:effectLst/>
                <a:uLnTx/>
                <a:uFillTx/>
                <a:latin typeface="Calibri"/>
                <a:cs typeface="Calibri"/>
              </a:rPr>
              <a:t>Probability</a:t>
            </a:r>
            <a:r>
              <a:rPr kumimoji="0" sz="2000" b="0" i="0" u="none" strike="noStrike" kern="0" cap="none" spc="-25" normalizeH="0" baseline="0" noProof="0" dirty="0">
                <a:ln>
                  <a:noFill/>
                </a:ln>
                <a:solidFill>
                  <a:sysClr val="windowText" lastClr="000000"/>
                </a:solidFill>
                <a:effectLst/>
                <a:uLnTx/>
                <a:uFillTx/>
                <a:latin typeface="Calibri"/>
                <a:cs typeface="Calibri"/>
              </a:rPr>
              <a:t> </a:t>
            </a:r>
            <a:r>
              <a:rPr kumimoji="0" sz="2000" b="0" i="0" u="none" strike="noStrike" kern="0" cap="none" spc="0" normalizeH="0" baseline="0" noProof="0" dirty="0">
                <a:ln>
                  <a:noFill/>
                </a:ln>
                <a:solidFill>
                  <a:sysClr val="windowText" lastClr="000000"/>
                </a:solidFill>
                <a:effectLst/>
                <a:uLnTx/>
                <a:uFillTx/>
                <a:latin typeface="Calibri"/>
                <a:cs typeface="Calibri"/>
              </a:rPr>
              <a:t>(of</a:t>
            </a:r>
            <a:r>
              <a:rPr kumimoji="0" sz="2000" b="0" i="0" u="none" strike="noStrike" kern="0" cap="none" spc="-5" normalizeH="0" baseline="0" noProof="0" dirty="0">
                <a:ln>
                  <a:noFill/>
                </a:ln>
                <a:solidFill>
                  <a:sysClr val="windowText" lastClr="000000"/>
                </a:solidFill>
                <a:effectLst/>
                <a:uLnTx/>
                <a:uFillTx/>
                <a:latin typeface="Calibri"/>
                <a:cs typeface="Calibri"/>
              </a:rPr>
              <a:t> </a:t>
            </a:r>
            <a:r>
              <a:rPr kumimoji="0" sz="2000" b="0" i="0" u="none" strike="noStrike" kern="0" cap="none" spc="-10" normalizeH="0" baseline="0" noProof="0" dirty="0">
                <a:ln>
                  <a:noFill/>
                </a:ln>
                <a:solidFill>
                  <a:sysClr val="windowText" lastClr="000000"/>
                </a:solidFill>
                <a:effectLst/>
                <a:uLnTx/>
                <a:uFillTx/>
                <a:latin typeface="Calibri"/>
                <a:cs typeface="Calibri"/>
              </a:rPr>
              <a:t>Evacuation)=</a:t>
            </a:r>
            <a:r>
              <a:rPr kumimoji="0" sz="2000" b="0" i="0" u="none" strike="noStrike" kern="0" cap="none" spc="-5" normalizeH="0" baseline="0" noProof="0" dirty="0">
                <a:ln>
                  <a:noFill/>
                </a:ln>
                <a:solidFill>
                  <a:sysClr val="windowText" lastClr="000000"/>
                </a:solidFill>
                <a:effectLst/>
                <a:uLnTx/>
                <a:uFillTx/>
                <a:latin typeface="Calibri"/>
                <a:cs typeface="Calibri"/>
              </a:rPr>
              <a:t> </a:t>
            </a:r>
            <a:r>
              <a:rPr kumimoji="0" sz="2000" b="0" i="0" u="none" strike="noStrike" kern="0" cap="none" spc="0" normalizeH="0" baseline="0" noProof="0" dirty="0">
                <a:ln>
                  <a:noFill/>
                </a:ln>
                <a:solidFill>
                  <a:sysClr val="windowText" lastClr="000000"/>
                </a:solidFill>
                <a:effectLst/>
                <a:uLnTx/>
                <a:uFillTx/>
                <a:latin typeface="Calibri"/>
                <a:cs typeface="Calibri"/>
              </a:rPr>
              <a:t>Odds</a:t>
            </a:r>
            <a:r>
              <a:rPr kumimoji="0" sz="2000" b="0" i="0" u="none" strike="noStrike" kern="0" cap="none" spc="-10" normalizeH="0" baseline="0" noProof="0" dirty="0">
                <a:ln>
                  <a:noFill/>
                </a:ln>
                <a:solidFill>
                  <a:sysClr val="windowText" lastClr="000000"/>
                </a:solidFill>
                <a:effectLst/>
                <a:uLnTx/>
                <a:uFillTx/>
                <a:latin typeface="Calibri"/>
                <a:cs typeface="Calibri"/>
              </a:rPr>
              <a:t> </a:t>
            </a:r>
            <a:r>
              <a:rPr kumimoji="0" sz="2000" b="0" i="0" u="none" strike="noStrike" kern="0" cap="none" spc="0" normalizeH="0" baseline="0" noProof="0" dirty="0">
                <a:ln>
                  <a:noFill/>
                </a:ln>
                <a:solidFill>
                  <a:sysClr val="windowText" lastClr="000000"/>
                </a:solidFill>
                <a:effectLst/>
                <a:uLnTx/>
                <a:uFillTx/>
                <a:latin typeface="Calibri"/>
                <a:cs typeface="Calibri"/>
              </a:rPr>
              <a:t>/</a:t>
            </a:r>
            <a:r>
              <a:rPr kumimoji="0" sz="2000" b="0" i="0" u="none" strike="noStrike" kern="0" cap="none" spc="-5" normalizeH="0" baseline="0" noProof="0" dirty="0">
                <a:ln>
                  <a:noFill/>
                </a:ln>
                <a:solidFill>
                  <a:sysClr val="windowText" lastClr="000000"/>
                </a:solidFill>
                <a:effectLst/>
                <a:uLnTx/>
                <a:uFillTx/>
                <a:latin typeface="Calibri"/>
                <a:cs typeface="Calibri"/>
              </a:rPr>
              <a:t> </a:t>
            </a:r>
            <a:r>
              <a:rPr kumimoji="0" sz="2000" b="0" i="0" u="none" strike="noStrike" kern="0" cap="none" spc="0" normalizeH="0" baseline="0" noProof="0" dirty="0">
                <a:ln>
                  <a:noFill/>
                </a:ln>
                <a:solidFill>
                  <a:sysClr val="windowText" lastClr="000000"/>
                </a:solidFill>
                <a:effectLst/>
                <a:uLnTx/>
                <a:uFillTx/>
                <a:latin typeface="Calibri"/>
                <a:cs typeface="Calibri"/>
              </a:rPr>
              <a:t>(1+Odds)</a:t>
            </a:r>
            <a:r>
              <a:rPr kumimoji="0" sz="2000" b="0" i="0" u="none" strike="noStrike" kern="0" cap="none" spc="-5" normalizeH="0" baseline="0" noProof="0" dirty="0">
                <a:ln>
                  <a:noFill/>
                </a:ln>
                <a:solidFill>
                  <a:sysClr val="windowText" lastClr="000000"/>
                </a:solidFill>
                <a:effectLst/>
                <a:uLnTx/>
                <a:uFillTx/>
                <a:latin typeface="Calibri"/>
                <a:cs typeface="Calibri"/>
              </a:rPr>
              <a:t> </a:t>
            </a:r>
            <a:r>
              <a:rPr kumimoji="0" sz="2000" b="0" i="0" u="none" strike="noStrike" kern="0" cap="none" spc="0" normalizeH="0" baseline="0" noProof="0" dirty="0">
                <a:ln>
                  <a:noFill/>
                </a:ln>
                <a:solidFill>
                  <a:sysClr val="windowText" lastClr="000000"/>
                </a:solidFill>
                <a:effectLst/>
                <a:uLnTx/>
                <a:uFillTx/>
                <a:latin typeface="Calibri"/>
                <a:cs typeface="Calibri"/>
              </a:rPr>
              <a:t>=</a:t>
            </a:r>
            <a:r>
              <a:rPr kumimoji="0" sz="2000" b="0" i="0" u="none" strike="noStrike" kern="0" cap="none" spc="-5" normalizeH="0" baseline="0" noProof="0" dirty="0">
                <a:ln>
                  <a:noFill/>
                </a:ln>
                <a:solidFill>
                  <a:sysClr val="windowText" lastClr="000000"/>
                </a:solidFill>
                <a:effectLst/>
                <a:uLnTx/>
                <a:uFillTx/>
                <a:latin typeface="Calibri"/>
                <a:cs typeface="Calibri"/>
              </a:rPr>
              <a:t> </a:t>
            </a:r>
            <a:r>
              <a:rPr kumimoji="0" sz="2000" b="0" i="0" u="none" strike="noStrike" kern="0" cap="none" spc="-10" normalizeH="0" baseline="0" noProof="0" dirty="0">
                <a:ln>
                  <a:noFill/>
                </a:ln>
                <a:solidFill>
                  <a:sysClr val="windowText" lastClr="000000"/>
                </a:solidFill>
                <a:effectLst/>
                <a:uLnTx/>
                <a:uFillTx/>
                <a:latin typeface="Calibri"/>
                <a:cs typeface="Calibri"/>
              </a:rPr>
              <a:t>0.404</a:t>
            </a:r>
            <a:endParaRPr kumimoji="0" sz="2000" b="0" i="0" u="none" strike="noStrike" kern="0" cap="none" spc="0" normalizeH="0" baseline="0" noProof="0" dirty="0">
              <a:ln>
                <a:noFill/>
              </a:ln>
              <a:solidFill>
                <a:sysClr val="windowText" lastClr="000000"/>
              </a:solidFill>
              <a:effectLst/>
              <a:uLnTx/>
              <a:uFillTx/>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rrows going up">
            <a:extLst>
              <a:ext uri="{FF2B5EF4-FFF2-40B4-BE49-F238E27FC236}">
                <a16:creationId xmlns:a16="http://schemas.microsoft.com/office/drawing/2014/main" id="{49E24178-2CF0-B82E-1580-063B3183AB73}"/>
              </a:ext>
            </a:extLst>
          </p:cNvPr>
          <p:cNvPicPr>
            <a:picLocks noChangeAspect="1"/>
          </p:cNvPicPr>
          <p:nvPr/>
        </p:nvPicPr>
        <p:blipFill rotWithShape="1">
          <a:blip r:embed="rId2"/>
          <a:srcRect t="27234" b="5198"/>
          <a:stretch/>
        </p:blipFill>
        <p:spPr>
          <a:xfrm>
            <a:off x="3" y="10"/>
            <a:ext cx="12191997" cy="6857988"/>
          </a:xfrm>
          <a:prstGeom prst="rect">
            <a:avLst/>
          </a:prstGeom>
        </p:spPr>
      </p:pic>
      <p:grpSp>
        <p:nvGrpSpPr>
          <p:cNvPr id="10" name="Group 9">
            <a:extLst>
              <a:ext uri="{FF2B5EF4-FFF2-40B4-BE49-F238E27FC236}">
                <a16:creationId xmlns:a16="http://schemas.microsoft.com/office/drawing/2014/main" id="{17F72E41-D8D7-F589-0125-D336DE2AF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598" y="21736"/>
            <a:ext cx="12206598" cy="6879745"/>
            <a:chOff x="-14598" y="21736"/>
            <a:chExt cx="12206598" cy="6879745"/>
          </a:xfrm>
        </p:grpSpPr>
        <p:sp>
          <p:nvSpPr>
            <p:cNvPr id="11" name="Rectangle 10">
              <a:extLst>
                <a:ext uri="{FF2B5EF4-FFF2-40B4-BE49-F238E27FC236}">
                  <a16:creationId xmlns:a16="http://schemas.microsoft.com/office/drawing/2014/main" id="{FC13EADE-3A56-21CF-6809-E58C7DDCB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4578264" y="-733992"/>
              <a:ext cx="3020876" cy="12206596"/>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1EA0F4-FEA8-8A8D-25F3-BCCDA3F4F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3832304"/>
              <a:ext cx="12192000" cy="3055057"/>
            </a:xfrm>
            <a:prstGeom prst="rect">
              <a:avLst/>
            </a:prstGeom>
            <a:gradFill flip="none" rotWithShape="1">
              <a:gsLst>
                <a:gs pos="0">
                  <a:schemeClr val="accent5"/>
                </a:gs>
                <a:gs pos="75000">
                  <a:schemeClr val="accent5">
                    <a:lumMod val="60000"/>
                    <a:lumOff val="40000"/>
                    <a:alpha val="0"/>
                  </a:schemeClr>
                </a:gs>
              </a:gsLst>
              <a:lin ang="558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DD3842CE-80A1-1110-8DDA-D6F18BE0C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617204" y="1610686"/>
              <a:ext cx="4574794" cy="5290794"/>
            </a:xfrm>
            <a:prstGeom prst="rect">
              <a:avLst/>
            </a:prstGeom>
            <a:gradFill flip="none" rotWithShape="1">
              <a:gsLst>
                <a:gs pos="5000">
                  <a:schemeClr val="accent2"/>
                </a:gs>
                <a:gs pos="49000">
                  <a:schemeClr val="accent5">
                    <a:lumMod val="60000"/>
                    <a:lumOff val="40000"/>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1C9318B-F00C-0365-EC3A-B46DF3523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4597" y="21736"/>
              <a:ext cx="3585523" cy="6879745"/>
            </a:xfrm>
            <a:prstGeom prst="rect">
              <a:avLst/>
            </a:prstGeom>
            <a:gradFill flip="none" rotWithShape="1">
              <a:gsLst>
                <a:gs pos="5000">
                  <a:schemeClr val="accent2"/>
                </a:gs>
                <a:gs pos="49000">
                  <a:schemeClr val="accent5">
                    <a:lumMod val="60000"/>
                    <a:lumOff val="40000"/>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92A2C8-D25D-5522-FFDD-CF5793AEF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06026" y="1712428"/>
              <a:ext cx="4354310" cy="5995557"/>
            </a:xfrm>
            <a:prstGeom prst="rect">
              <a:avLst/>
            </a:prstGeom>
            <a:gradFill flip="none" rotWithShape="1">
              <a:gsLst>
                <a:gs pos="0">
                  <a:schemeClr val="accent5">
                    <a:lumMod val="60000"/>
                    <a:lumOff val="40000"/>
                  </a:schemeClr>
                </a:gs>
                <a:gs pos="54000">
                  <a:schemeClr val="accent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F30EF450-7401-7A2F-1491-32C84DABA26F}"/>
              </a:ext>
            </a:extLst>
          </p:cNvPr>
          <p:cNvSpPr>
            <a:spLocks noGrp="1"/>
          </p:cNvSpPr>
          <p:nvPr>
            <p:ph type="title"/>
          </p:nvPr>
        </p:nvSpPr>
        <p:spPr>
          <a:xfrm>
            <a:off x="838200" y="4693447"/>
            <a:ext cx="10141040" cy="1126109"/>
          </a:xfrm>
        </p:spPr>
        <p:txBody>
          <a:bodyPr vert="horz" lIns="91440" tIns="45720" rIns="91440" bIns="45720" rtlCol="0" anchor="b">
            <a:normAutofit/>
          </a:bodyPr>
          <a:lstStyle/>
          <a:p>
            <a:r>
              <a:rPr lang="en-US" sz="3600">
                <a:solidFill>
                  <a:srgbClr val="FFFFFF"/>
                </a:solidFill>
              </a:rPr>
              <a:t>Simple Linear Regression(LR)</a:t>
            </a:r>
          </a:p>
        </p:txBody>
      </p:sp>
    </p:spTree>
    <p:extLst>
      <p:ext uri="{BB962C8B-B14F-4D97-AF65-F5344CB8AC3E}">
        <p14:creationId xmlns:p14="http://schemas.microsoft.com/office/powerpoint/2010/main" val="2405986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C32298FC-8D84-AFB6-68C1-85C183E83945}"/>
              </a:ext>
            </a:extLst>
          </p:cNvPr>
          <p:cNvSpPr>
            <a:spLocks noGrp="1"/>
          </p:cNvSpPr>
          <p:nvPr>
            <p:ph type="title"/>
          </p:nvPr>
        </p:nvSpPr>
        <p:spPr>
          <a:xfrm>
            <a:off x="836679" y="723898"/>
            <a:ext cx="6002110" cy="1495425"/>
          </a:xfrm>
        </p:spPr>
        <p:txBody>
          <a:bodyPr>
            <a:normAutofit/>
          </a:bodyPr>
          <a:lstStyle/>
          <a:p>
            <a:r>
              <a:rPr lang="en-US" sz="4000"/>
              <a:t>Another Example</a:t>
            </a:r>
          </a:p>
        </p:txBody>
      </p:sp>
      <p:sp>
        <p:nvSpPr>
          <p:cNvPr id="4" name="Text Placeholder 3">
            <a:extLst>
              <a:ext uri="{FF2B5EF4-FFF2-40B4-BE49-F238E27FC236}">
                <a16:creationId xmlns:a16="http://schemas.microsoft.com/office/drawing/2014/main" id="{06C70BE3-5E24-61B5-0FC1-CA86FDE9DC94}"/>
              </a:ext>
            </a:extLst>
          </p:cNvPr>
          <p:cNvSpPr>
            <a:spLocks noGrp="1"/>
          </p:cNvSpPr>
          <p:nvPr>
            <p:ph type="body" idx="1"/>
          </p:nvPr>
        </p:nvSpPr>
        <p:spPr>
          <a:xfrm>
            <a:off x="152401" y="1905000"/>
            <a:ext cx="7043990" cy="4343399"/>
          </a:xfrm>
        </p:spPr>
        <p:txBody>
          <a:bodyPr>
            <a:normAutofit lnSpcReduction="10000"/>
          </a:bodyPr>
          <a:lstStyle/>
          <a:p>
            <a:pPr marL="342900" indent="-342900">
              <a:lnSpc>
                <a:spcPct val="90000"/>
              </a:lnSpc>
              <a:spcAft>
                <a:spcPts val="600"/>
              </a:spcAft>
              <a:buFont typeface="Arial" panose="020B0604020202020204" pitchFamily="34" charset="0"/>
              <a:buChar char="•"/>
            </a:pPr>
            <a:r>
              <a:rPr lang="en-US" sz="2000" dirty="0"/>
              <a:t>fake example we have predictors study_hours and female to determine the chances of passing an exam.</a:t>
            </a:r>
          </a:p>
          <a:p>
            <a:pPr>
              <a:lnSpc>
                <a:spcPct val="90000"/>
              </a:lnSpc>
              <a:spcAft>
                <a:spcPts val="600"/>
              </a:spcAft>
            </a:pPr>
            <a:endParaRPr lang="en-US" sz="2000" dirty="0"/>
          </a:p>
          <a:p>
            <a:pPr>
              <a:lnSpc>
                <a:spcPct val="90000"/>
              </a:lnSpc>
              <a:spcAft>
                <a:spcPts val="600"/>
              </a:spcAft>
            </a:pPr>
            <a:r>
              <a:rPr lang="en-US" sz="2000" dirty="0"/>
              <a:t>	logit(p) = 0.5 + 0.13 * study_hours + 0.97 * female</a:t>
            </a:r>
          </a:p>
          <a:p>
            <a:pPr>
              <a:lnSpc>
                <a:spcPct val="90000"/>
              </a:lnSpc>
              <a:spcAft>
                <a:spcPts val="600"/>
              </a:spcAft>
            </a:pPr>
            <a:endParaRPr lang="en-US" sz="2000" dirty="0"/>
          </a:p>
          <a:p>
            <a:pPr marL="342900" indent="-342900">
              <a:lnSpc>
                <a:spcPct val="90000"/>
              </a:lnSpc>
              <a:spcAft>
                <a:spcPts val="600"/>
              </a:spcAft>
              <a:buFont typeface="Arial" panose="020B0604020202020204" pitchFamily="34" charset="0"/>
              <a:buChar char="•"/>
            </a:pPr>
            <a:r>
              <a:rPr lang="en-US" sz="2000" dirty="0"/>
              <a:t>Ip = P{Y=1} is the probability of passing a math exam. </a:t>
            </a:r>
          </a:p>
          <a:p>
            <a:pPr marL="342900" indent="-342900">
              <a:lnSpc>
                <a:spcPct val="90000"/>
              </a:lnSpc>
              <a:spcAft>
                <a:spcPts val="600"/>
              </a:spcAft>
              <a:buFont typeface="Arial" panose="020B0604020202020204" pitchFamily="34" charset="0"/>
              <a:buChar char="•"/>
            </a:pPr>
            <a:r>
              <a:rPr lang="en-US" sz="2000" dirty="0"/>
              <a:t>Let’s pick study_hours and see how it impacts the chances of passing the exam. </a:t>
            </a:r>
          </a:p>
          <a:p>
            <a:pPr marL="342900" indent="-342900">
              <a:lnSpc>
                <a:spcPct val="90000"/>
              </a:lnSpc>
              <a:spcAft>
                <a:spcPts val="600"/>
              </a:spcAft>
              <a:buFont typeface="Arial" panose="020B0604020202020204" pitchFamily="34" charset="0"/>
              <a:buChar char="•"/>
            </a:pPr>
            <a:r>
              <a:rPr lang="en-US" sz="2000" dirty="0"/>
              <a:t>Increasing the study hours by 1 unit (1 hour) will result in a 0.13 increase in logit(p) or log(p/1-p). </a:t>
            </a:r>
          </a:p>
          <a:p>
            <a:pPr marL="342900" indent="-342900">
              <a:lnSpc>
                <a:spcPct val="90000"/>
              </a:lnSpc>
              <a:spcAft>
                <a:spcPts val="600"/>
              </a:spcAft>
              <a:buFont typeface="Arial" panose="020B0604020202020204" pitchFamily="34" charset="0"/>
              <a:buChar char="•"/>
            </a:pPr>
            <a:r>
              <a:rPr lang="en-US" sz="2000" dirty="0"/>
              <a:t>Now, if log(p/1–p) increases by 0.13, that means that p/(1 — p) will increase by exp(0.13) = 1.14. </a:t>
            </a:r>
          </a:p>
          <a:p>
            <a:pPr marL="342900" indent="-342900">
              <a:lnSpc>
                <a:spcPct val="90000"/>
              </a:lnSpc>
              <a:spcAft>
                <a:spcPts val="600"/>
              </a:spcAft>
              <a:buFont typeface="Arial" panose="020B0604020202020204" pitchFamily="34" charset="0"/>
              <a:buChar char="•"/>
            </a:pPr>
            <a:r>
              <a:rPr lang="en-US" sz="2000" dirty="0"/>
              <a:t>This is a 14% increase in the odds of passing the exam (the variable female remains constant).</a:t>
            </a:r>
          </a:p>
        </p:txBody>
      </p:sp>
      <p:pic>
        <p:nvPicPr>
          <p:cNvPr id="6" name="Picture 5" descr="Person writing on a board">
            <a:extLst>
              <a:ext uri="{FF2B5EF4-FFF2-40B4-BE49-F238E27FC236}">
                <a16:creationId xmlns:a16="http://schemas.microsoft.com/office/drawing/2014/main" id="{8FC6447D-0585-7A9F-4E25-81B375692F9B}"/>
              </a:ext>
            </a:extLst>
          </p:cNvPr>
          <p:cNvPicPr>
            <a:picLocks noChangeAspect="1"/>
          </p:cNvPicPr>
          <p:nvPr/>
        </p:nvPicPr>
        <p:blipFill rotWithShape="1">
          <a:blip r:embed="rId3"/>
          <a:srcRect l="42511" r="3617"/>
          <a:stretch/>
        </p:blipFill>
        <p:spPr>
          <a:xfrm>
            <a:off x="7199440" y="10"/>
            <a:ext cx="4992560" cy="6857990"/>
          </a:xfrm>
          <a:prstGeom prst="rect">
            <a:avLst/>
          </a:prstGeom>
          <a:effectLst/>
        </p:spPr>
      </p:pic>
    </p:spTree>
    <p:extLst>
      <p:ext uri="{BB962C8B-B14F-4D97-AF65-F5344CB8AC3E}">
        <p14:creationId xmlns:p14="http://schemas.microsoft.com/office/powerpoint/2010/main" val="11773246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B66D7F65-E9B6-4775-8355-D095CC73C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C32298FC-8D84-AFB6-68C1-85C183E83945}"/>
              </a:ext>
            </a:extLst>
          </p:cNvPr>
          <p:cNvSpPr>
            <a:spLocks noGrp="1"/>
          </p:cNvSpPr>
          <p:nvPr>
            <p:ph type="title"/>
          </p:nvPr>
        </p:nvSpPr>
        <p:spPr>
          <a:xfrm>
            <a:off x="1136396" y="502021"/>
            <a:ext cx="6173262" cy="1655483"/>
          </a:xfrm>
        </p:spPr>
        <p:txBody>
          <a:bodyPr anchor="b">
            <a:normAutofit/>
          </a:bodyPr>
          <a:lstStyle/>
          <a:p>
            <a:r>
              <a:rPr lang="en-US" sz="4000"/>
              <a:t>Another Example</a:t>
            </a:r>
          </a:p>
        </p:txBody>
      </p:sp>
      <p:sp>
        <p:nvSpPr>
          <p:cNvPr id="4" name="Text Placeholder 3">
            <a:extLst>
              <a:ext uri="{FF2B5EF4-FFF2-40B4-BE49-F238E27FC236}">
                <a16:creationId xmlns:a16="http://schemas.microsoft.com/office/drawing/2014/main" id="{06C70BE3-5E24-61B5-0FC1-CA86FDE9DC94}"/>
              </a:ext>
            </a:extLst>
          </p:cNvPr>
          <p:cNvSpPr>
            <a:spLocks noGrp="1"/>
          </p:cNvSpPr>
          <p:nvPr>
            <p:ph type="body" idx="1"/>
          </p:nvPr>
        </p:nvSpPr>
        <p:spPr>
          <a:xfrm>
            <a:off x="381000" y="2408518"/>
            <a:ext cx="7315200" cy="3687482"/>
          </a:xfrm>
        </p:spPr>
        <p:txBody>
          <a:bodyPr>
            <a:normAutofit fontScale="92500" lnSpcReduction="10000"/>
          </a:bodyPr>
          <a:lstStyle/>
          <a:p>
            <a:pPr marL="342900" indent="-342900">
              <a:spcAft>
                <a:spcPts val="600"/>
              </a:spcAft>
              <a:buFont typeface="Arial" panose="020B0604020202020204" pitchFamily="34" charset="0"/>
              <a:buChar char="•"/>
            </a:pPr>
            <a:r>
              <a:rPr lang="en-US" sz="2400" dirty="0"/>
              <a:t>fake example we have predictors study_hours and female to determine the chances of passing an exam.</a:t>
            </a:r>
          </a:p>
          <a:p>
            <a:pPr>
              <a:spcAft>
                <a:spcPts val="600"/>
              </a:spcAft>
            </a:pPr>
            <a:endParaRPr lang="en-US" sz="2400" dirty="0"/>
          </a:p>
          <a:p>
            <a:pPr>
              <a:spcAft>
                <a:spcPts val="600"/>
              </a:spcAft>
            </a:pPr>
            <a:r>
              <a:rPr lang="en-US" sz="2400" dirty="0"/>
              <a:t>	logit(p) = 0.5 + 0.13 * study_hours + 0.97 * female</a:t>
            </a:r>
          </a:p>
          <a:p>
            <a:pPr>
              <a:spcAft>
                <a:spcPts val="600"/>
              </a:spcAft>
            </a:pPr>
            <a:endParaRPr lang="en-US" sz="2400" dirty="0"/>
          </a:p>
          <a:p>
            <a:pPr marL="342900" indent="-342900">
              <a:spcAft>
                <a:spcPts val="600"/>
              </a:spcAft>
              <a:buFont typeface="Arial" panose="020B0604020202020204" pitchFamily="34" charset="0"/>
              <a:buChar char="•"/>
            </a:pPr>
            <a:r>
              <a:rPr lang="en-US" sz="2400" dirty="0"/>
              <a:t>Ip = P{Y=1} is the probability of passing a math exam. </a:t>
            </a:r>
          </a:p>
          <a:p>
            <a:pPr marL="342900" indent="-342900">
              <a:spcAft>
                <a:spcPts val="600"/>
              </a:spcAft>
              <a:buFont typeface="Arial" panose="020B0604020202020204" pitchFamily="34" charset="0"/>
              <a:buChar char="•"/>
            </a:pPr>
            <a:r>
              <a:rPr lang="en-US" sz="2400" b="0" i="0" dirty="0">
                <a:effectLst/>
                <a:latin typeface="source-serif-pro"/>
              </a:rPr>
              <a:t>Let’s also interpret the impact of being a female on passing the exam. </a:t>
            </a:r>
          </a:p>
          <a:p>
            <a:pPr marL="342900" indent="-342900">
              <a:spcAft>
                <a:spcPts val="600"/>
              </a:spcAft>
              <a:buFont typeface="Arial" panose="020B0604020202020204" pitchFamily="34" charset="0"/>
              <a:buChar char="•"/>
            </a:pPr>
            <a:r>
              <a:rPr lang="en-US" sz="2400" b="0" i="0" dirty="0">
                <a:effectLst/>
                <a:latin typeface="source-serif-pro"/>
              </a:rPr>
              <a:t>We know that </a:t>
            </a:r>
            <a:r>
              <a:rPr lang="en-US" sz="2400" b="0" i="1" dirty="0">
                <a:effectLst/>
                <a:latin typeface="source-serif-pro"/>
              </a:rPr>
              <a:t>exp(0.97) = 2.64</a:t>
            </a:r>
            <a:r>
              <a:rPr lang="en-US" sz="2400" b="0" i="0" dirty="0">
                <a:effectLst/>
                <a:latin typeface="source-serif-pro"/>
              </a:rPr>
              <a:t>. </a:t>
            </a:r>
          </a:p>
          <a:p>
            <a:pPr marL="342900" indent="-342900">
              <a:spcAft>
                <a:spcPts val="600"/>
              </a:spcAft>
              <a:buFont typeface="Arial" panose="020B0604020202020204" pitchFamily="34" charset="0"/>
              <a:buChar char="•"/>
            </a:pPr>
            <a:r>
              <a:rPr lang="en-US" sz="2400" b="0" i="0" dirty="0">
                <a:effectLst/>
                <a:latin typeface="source-serif-pro"/>
              </a:rPr>
              <a:t>The odds for passing the exam are 164% higher for women.</a:t>
            </a:r>
            <a:endParaRPr lang="en-US" sz="2400" dirty="0"/>
          </a:p>
        </p:txBody>
      </p:sp>
      <p:pic>
        <p:nvPicPr>
          <p:cNvPr id="6" name="Picture 5" descr="Person writing on a board">
            <a:extLst>
              <a:ext uri="{FF2B5EF4-FFF2-40B4-BE49-F238E27FC236}">
                <a16:creationId xmlns:a16="http://schemas.microsoft.com/office/drawing/2014/main" id="{8FC6447D-0585-7A9F-4E25-81B375692F9B}"/>
              </a:ext>
            </a:extLst>
          </p:cNvPr>
          <p:cNvPicPr>
            <a:picLocks noChangeAspect="1"/>
          </p:cNvPicPr>
          <p:nvPr/>
        </p:nvPicPr>
        <p:blipFill rotWithShape="1">
          <a:blip r:embed="rId3"/>
          <a:srcRect l="45946" r="7055" b="2"/>
          <a:stretch/>
        </p:blipFill>
        <p:spPr>
          <a:xfrm>
            <a:off x="8115300" y="-12515"/>
            <a:ext cx="4076700" cy="6418631"/>
          </a:xfrm>
          <a:prstGeom prst="rect">
            <a:avLst/>
          </a:prstGeom>
        </p:spPr>
      </p:pic>
      <p:sp>
        <p:nvSpPr>
          <p:cNvPr id="13" name="Rectangle 12">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7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0341669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object 2"/>
          <p:cNvSpPr txBox="1">
            <a:spLocks noGrp="1"/>
          </p:cNvSpPr>
          <p:nvPr>
            <p:ph type="title"/>
          </p:nvPr>
        </p:nvSpPr>
        <p:spPr>
          <a:xfrm>
            <a:off x="645064" y="525982"/>
            <a:ext cx="4282983" cy="1200361"/>
          </a:xfrm>
          <a:prstGeom prst="rect">
            <a:avLst/>
          </a:prstGeom>
        </p:spPr>
        <p:txBody>
          <a:bodyPr vert="horz" lIns="91440" tIns="45720" rIns="91440" bIns="45720" rtlCol="0" anchor="b">
            <a:normAutofit/>
          </a:bodyPr>
          <a:lstStyle/>
          <a:p>
            <a:pPr marL="12700" algn="l" rtl="0">
              <a:lnSpc>
                <a:spcPct val="90000"/>
              </a:lnSpc>
              <a:spcBef>
                <a:spcPct val="0"/>
              </a:spcBef>
            </a:pPr>
            <a:r>
              <a:rPr lang="en-US" sz="2500" kern="1200">
                <a:latin typeface="+mj-lt"/>
                <a:cs typeface="+mj-cs"/>
              </a:rPr>
              <a:t>Data</a:t>
            </a:r>
            <a:r>
              <a:rPr lang="en-US" sz="2500" kern="1200" spc="-105">
                <a:latin typeface="+mj-lt"/>
                <a:cs typeface="+mj-cs"/>
              </a:rPr>
              <a:t> </a:t>
            </a:r>
            <a:r>
              <a:rPr lang="en-US" sz="2500" kern="1200" spc="-10">
                <a:latin typeface="+mj-lt"/>
                <a:cs typeface="+mj-cs"/>
              </a:rPr>
              <a:t>Normalization/Standardization</a:t>
            </a:r>
          </a:p>
        </p:txBody>
      </p:sp>
      <p:sp>
        <p:nvSpPr>
          <p:cNvPr id="18" name="Rectangle 1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 name="object 3"/>
          <p:cNvSpPr txBox="1"/>
          <p:nvPr/>
        </p:nvSpPr>
        <p:spPr>
          <a:xfrm>
            <a:off x="645066" y="2031101"/>
            <a:ext cx="4282984" cy="3511943"/>
          </a:xfrm>
          <a:prstGeom prst="rect">
            <a:avLst/>
          </a:prstGeom>
        </p:spPr>
        <p:txBody>
          <a:bodyPr vert="horz" lIns="91440" tIns="45720" rIns="91440" bIns="45720" rtlCol="0" anchor="ctr">
            <a:normAutofit/>
          </a:bodyPr>
          <a:lstStyle/>
          <a:p>
            <a:pPr marL="241300" marR="504825" lvl="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241300" algn="l"/>
              </a:tabLst>
              <a:defRPr/>
            </a:pPr>
            <a:r>
              <a:rPr kumimoji="0" lang="en-US" sz="1800" b="0" i="0" u="none" strike="noStrike" kern="1200" cap="none" spc="-10" normalizeH="0" baseline="0" noProof="0">
                <a:ln>
                  <a:noFill/>
                </a:ln>
                <a:solidFill>
                  <a:prstClr val="black"/>
                </a:solidFill>
                <a:effectLst/>
                <a:uLnTx/>
                <a:uFillTx/>
                <a:latin typeface="Calibri"/>
                <a:ea typeface="+mn-ea"/>
                <a:cs typeface="+mn-cs"/>
              </a:rPr>
              <a:t>Different</a:t>
            </a:r>
            <a:r>
              <a:rPr kumimoji="0" lang="en-US" sz="1800" b="0" i="0" u="none" strike="noStrike" kern="1200" cap="none" spc="-5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a:ln>
                  <a:noFill/>
                </a:ln>
                <a:solidFill>
                  <a:prstClr val="black"/>
                </a:solidFill>
                <a:effectLst/>
                <a:uLnTx/>
                <a:uFillTx/>
                <a:latin typeface="Calibri"/>
                <a:ea typeface="+mn-ea"/>
                <a:cs typeface="+mn-cs"/>
              </a:rPr>
              <a:t>range</a:t>
            </a:r>
            <a:r>
              <a:rPr kumimoji="0" lang="en-US" sz="1800" b="0" i="0" u="none" strike="noStrike" kern="1200" cap="none" spc="-5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a:ln>
                  <a:noFill/>
                </a:ln>
                <a:solidFill>
                  <a:prstClr val="black"/>
                </a:solidFill>
                <a:effectLst/>
                <a:uLnTx/>
                <a:uFillTx/>
                <a:latin typeface="Calibri"/>
                <a:ea typeface="+mn-ea"/>
                <a:cs typeface="+mn-cs"/>
              </a:rPr>
              <a:t>or</a:t>
            </a:r>
            <a:r>
              <a:rPr kumimoji="0" lang="en-US" sz="1800" b="0" i="0" u="none" strike="noStrike" kern="1200" cap="none" spc="-4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a:ln>
                  <a:noFill/>
                </a:ln>
                <a:solidFill>
                  <a:prstClr val="black"/>
                </a:solidFill>
                <a:effectLst/>
                <a:uLnTx/>
                <a:uFillTx/>
                <a:latin typeface="Calibri"/>
                <a:ea typeface="+mn-ea"/>
                <a:cs typeface="+mn-cs"/>
              </a:rPr>
              <a:t>scale</a:t>
            </a:r>
            <a:r>
              <a:rPr kumimoji="0" lang="en-US" sz="1800" b="0" i="0" u="none" strike="noStrike" kern="1200" cap="none" spc="-5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a:ln>
                  <a:noFill/>
                </a:ln>
                <a:solidFill>
                  <a:prstClr val="black"/>
                </a:solidFill>
                <a:effectLst/>
                <a:uLnTx/>
                <a:uFillTx/>
                <a:latin typeface="Calibri"/>
                <a:ea typeface="+mn-ea"/>
                <a:cs typeface="+mn-cs"/>
              </a:rPr>
              <a:t>of</a:t>
            </a:r>
            <a:r>
              <a:rPr kumimoji="0" lang="en-US" sz="1800" b="0" i="0" u="none" strike="noStrike" kern="1200" cap="none" spc="-45"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a:ln>
                  <a:noFill/>
                </a:ln>
                <a:solidFill>
                  <a:prstClr val="black"/>
                </a:solidFill>
                <a:effectLst/>
                <a:uLnTx/>
                <a:uFillTx/>
                <a:latin typeface="Calibri"/>
                <a:ea typeface="+mn-ea"/>
                <a:cs typeface="+mn-cs"/>
              </a:rPr>
              <a:t>variables</a:t>
            </a:r>
            <a:r>
              <a:rPr kumimoji="0" lang="en-US" sz="1800" b="0" i="0" u="none" strike="noStrike" kern="1200" cap="none" spc="-35"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a:ln>
                  <a:noFill/>
                </a:ln>
                <a:solidFill>
                  <a:prstClr val="black"/>
                </a:solidFill>
                <a:effectLst/>
                <a:uLnTx/>
                <a:uFillTx/>
                <a:latin typeface="Calibri"/>
                <a:ea typeface="+mn-ea"/>
                <a:cs typeface="+mn-cs"/>
              </a:rPr>
              <a:t>is</a:t>
            </a:r>
            <a:r>
              <a:rPr kumimoji="0" lang="en-US" sz="1800" b="0" i="0" u="none" strike="noStrike" kern="1200" cap="none" spc="-3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a:ln>
                  <a:noFill/>
                </a:ln>
                <a:solidFill>
                  <a:prstClr val="black"/>
                </a:solidFill>
                <a:effectLst/>
                <a:uLnTx/>
                <a:uFillTx/>
                <a:latin typeface="Calibri"/>
                <a:ea typeface="+mn-ea"/>
                <a:cs typeface="+mn-cs"/>
              </a:rPr>
              <a:t>not</a:t>
            </a:r>
            <a:r>
              <a:rPr kumimoji="0" lang="en-US" sz="1800" b="0" i="0" u="none" strike="noStrike" kern="1200" cap="none" spc="-4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a:ln>
                  <a:noFill/>
                </a:ln>
                <a:solidFill>
                  <a:prstClr val="black"/>
                </a:solidFill>
                <a:effectLst/>
                <a:uLnTx/>
                <a:uFillTx/>
                <a:latin typeface="Calibri"/>
                <a:ea typeface="+mn-ea"/>
                <a:cs typeface="+mn-cs"/>
              </a:rPr>
              <a:t>a</a:t>
            </a:r>
            <a:r>
              <a:rPr kumimoji="0" lang="en-US" sz="1800" b="0" i="0" u="none" strike="noStrike" kern="1200" cap="none" spc="-4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a:ln>
                  <a:noFill/>
                </a:ln>
                <a:solidFill>
                  <a:prstClr val="black"/>
                </a:solidFill>
                <a:effectLst/>
                <a:uLnTx/>
                <a:uFillTx/>
                <a:latin typeface="Calibri"/>
                <a:ea typeface="+mn-ea"/>
                <a:cs typeface="+mn-cs"/>
              </a:rPr>
              <a:t>problem</a:t>
            </a:r>
            <a:r>
              <a:rPr kumimoji="0" lang="en-US" sz="1800" b="0" i="0" u="none" strike="noStrike" kern="1200" cap="none" spc="-4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a:ln>
                  <a:noFill/>
                </a:ln>
                <a:solidFill>
                  <a:prstClr val="black"/>
                </a:solidFill>
                <a:effectLst/>
                <a:uLnTx/>
                <a:uFillTx/>
                <a:latin typeface="Calibri"/>
                <a:ea typeface="+mn-ea"/>
                <a:cs typeface="+mn-cs"/>
              </a:rPr>
              <a:t>for</a:t>
            </a:r>
            <a:r>
              <a:rPr kumimoji="0" lang="en-US" sz="1800" b="0" i="0" u="none" strike="noStrike" kern="1200" cap="none" spc="-40" normalizeH="0" baseline="0" noProof="0">
                <a:ln>
                  <a:noFill/>
                </a:ln>
                <a:solidFill>
                  <a:prstClr val="black"/>
                </a:solidFill>
                <a:effectLst/>
                <a:uLnTx/>
                <a:uFillTx/>
                <a:latin typeface="Calibri"/>
                <a:ea typeface="+mn-ea"/>
                <a:cs typeface="+mn-cs"/>
              </a:rPr>
              <a:t> </a:t>
            </a:r>
            <a:r>
              <a:rPr kumimoji="0" lang="en-US" sz="1800" b="0" i="0" u="none" strike="noStrike" kern="1200" cap="none" spc="-10" normalizeH="0" baseline="0" noProof="0">
                <a:ln>
                  <a:noFill/>
                </a:ln>
                <a:solidFill>
                  <a:prstClr val="black"/>
                </a:solidFill>
                <a:effectLst/>
                <a:uLnTx/>
                <a:uFillTx/>
                <a:latin typeface="Calibri"/>
                <a:ea typeface="+mn-ea"/>
                <a:cs typeface="+mn-cs"/>
              </a:rPr>
              <a:t>Logistic regression</a:t>
            </a: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241300" marR="0" lvl="0" indent="-228600" algn="l" defTabSz="914400" rtl="0" eaLnBrk="1" fontAlgn="auto" latinLnBrk="0" hangingPunct="1">
              <a:lnSpc>
                <a:spcPct val="90000"/>
              </a:lnSpc>
              <a:spcBef>
                <a:spcPts val="585"/>
              </a:spcBef>
              <a:spcAft>
                <a:spcPts val="0"/>
              </a:spcAft>
              <a:buClrTx/>
              <a:buSzTx/>
              <a:buFont typeface="Arial" panose="020B0604020202020204" pitchFamily="34" charset="0"/>
              <a:buChar char="•"/>
              <a:tabLst>
                <a:tab pos="241300" algn="l"/>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Logistic</a:t>
            </a:r>
            <a:r>
              <a:rPr kumimoji="0" lang="en-US" sz="1800" b="0" i="0" u="none" strike="noStrike" kern="1200" cap="none" spc="-85"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a:ln>
                  <a:noFill/>
                </a:ln>
                <a:solidFill>
                  <a:prstClr val="black"/>
                </a:solidFill>
                <a:effectLst/>
                <a:uLnTx/>
                <a:uFillTx/>
                <a:latin typeface="Calibri"/>
                <a:ea typeface="+mn-ea"/>
                <a:cs typeface="+mn-cs"/>
              </a:rPr>
              <a:t>regression</a:t>
            </a:r>
            <a:r>
              <a:rPr kumimoji="0" lang="en-US" sz="1800" b="0" i="0" u="none" strike="noStrike" kern="1200" cap="none" spc="-75" normalizeH="0" baseline="0" noProof="0">
                <a:ln>
                  <a:noFill/>
                </a:ln>
                <a:solidFill>
                  <a:prstClr val="black"/>
                </a:solidFill>
                <a:effectLst/>
                <a:uLnTx/>
                <a:uFillTx/>
                <a:latin typeface="Calibri"/>
                <a:ea typeface="+mn-ea"/>
                <a:cs typeface="+mn-cs"/>
              </a:rPr>
              <a:t> </a:t>
            </a:r>
            <a:r>
              <a:rPr kumimoji="0" lang="en-US" sz="1800" b="1" i="0" u="none" strike="noStrike" kern="1200" cap="none" spc="0" normalizeH="0" baseline="0" noProof="0">
                <a:ln>
                  <a:noFill/>
                </a:ln>
                <a:solidFill>
                  <a:prstClr val="black"/>
                </a:solidFill>
                <a:effectLst/>
                <a:uLnTx/>
                <a:uFillTx/>
                <a:latin typeface="Calibri"/>
                <a:ea typeface="+mn-ea"/>
                <a:cs typeface="+mn-cs"/>
              </a:rPr>
              <a:t>does</a:t>
            </a:r>
            <a:r>
              <a:rPr kumimoji="0" lang="en-US" sz="1800" b="1" i="0" u="none" strike="noStrike" kern="1200" cap="none" spc="-75" normalizeH="0" baseline="0" noProof="0">
                <a:ln>
                  <a:noFill/>
                </a:ln>
                <a:solidFill>
                  <a:prstClr val="black"/>
                </a:solidFill>
                <a:effectLst/>
                <a:uLnTx/>
                <a:uFillTx/>
                <a:latin typeface="Calibri"/>
                <a:ea typeface="+mn-ea"/>
                <a:cs typeface="+mn-cs"/>
              </a:rPr>
              <a:t> </a:t>
            </a:r>
            <a:r>
              <a:rPr kumimoji="0" lang="en-US" sz="1800" b="1" i="0" u="none" strike="noStrike" kern="1200" cap="none" spc="0" normalizeH="0" baseline="0" noProof="0">
                <a:ln>
                  <a:noFill/>
                </a:ln>
                <a:solidFill>
                  <a:prstClr val="black"/>
                </a:solidFill>
                <a:effectLst/>
                <a:uLnTx/>
                <a:uFillTx/>
                <a:latin typeface="Calibri"/>
                <a:ea typeface="+mn-ea"/>
                <a:cs typeface="+mn-cs"/>
              </a:rPr>
              <a:t>NOT</a:t>
            </a:r>
            <a:r>
              <a:rPr kumimoji="0" lang="en-US" sz="1800" b="1" i="0" u="none" strike="noStrike" kern="1200" cap="none" spc="-75" normalizeH="0" baseline="0" noProof="0">
                <a:ln>
                  <a:noFill/>
                </a:ln>
                <a:solidFill>
                  <a:prstClr val="black"/>
                </a:solidFill>
                <a:effectLst/>
                <a:uLnTx/>
                <a:uFillTx/>
                <a:latin typeface="Calibri"/>
                <a:ea typeface="+mn-ea"/>
                <a:cs typeface="+mn-cs"/>
              </a:rPr>
              <a:t> </a:t>
            </a:r>
            <a:r>
              <a:rPr kumimoji="0" lang="en-US" sz="1800" b="1" i="0" u="none" strike="noStrike" kern="1200" cap="none" spc="0" normalizeH="0" baseline="0" noProof="0">
                <a:ln>
                  <a:noFill/>
                </a:ln>
                <a:solidFill>
                  <a:prstClr val="black"/>
                </a:solidFill>
                <a:effectLst/>
                <a:uLnTx/>
                <a:uFillTx/>
                <a:latin typeface="Calibri"/>
                <a:ea typeface="+mn-ea"/>
                <a:cs typeface="+mn-cs"/>
              </a:rPr>
              <a:t>require</a:t>
            </a:r>
            <a:r>
              <a:rPr kumimoji="0" lang="en-US" sz="1800" b="1" i="0" u="none" strike="noStrike" kern="1200" cap="none" spc="-80" normalizeH="0" baseline="0" noProof="0">
                <a:ln>
                  <a:noFill/>
                </a:ln>
                <a:solidFill>
                  <a:prstClr val="black"/>
                </a:solidFill>
                <a:effectLst/>
                <a:uLnTx/>
                <a:uFillTx/>
                <a:latin typeface="Calibri"/>
                <a:ea typeface="+mn-ea"/>
                <a:cs typeface="+mn-cs"/>
              </a:rPr>
              <a:t> </a:t>
            </a:r>
            <a:r>
              <a:rPr kumimoji="0" lang="en-US" sz="1800" b="1" i="0" u="none" strike="noStrike" kern="1200" cap="none" spc="-10" normalizeH="0" baseline="0" noProof="0">
                <a:ln>
                  <a:noFill/>
                </a:ln>
                <a:solidFill>
                  <a:prstClr val="black"/>
                </a:solidFill>
                <a:effectLst/>
                <a:uLnTx/>
                <a:uFillTx/>
                <a:latin typeface="Calibri"/>
                <a:ea typeface="+mn-ea"/>
                <a:cs typeface="+mn-cs"/>
              </a:rPr>
              <a:t>normalization/standardization</a:t>
            </a:r>
            <a:endParaRPr kumimoji="0" lang="en-US" sz="1800" b="1" i="0" u="none" strike="noStrike" kern="1200" cap="none" spc="0" normalizeH="0" baseline="0" noProof="0">
              <a:ln>
                <a:noFill/>
              </a:ln>
              <a:solidFill>
                <a:prstClr val="black"/>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5" name="Picture 4" descr="Graph">
            <a:extLst>
              <a:ext uri="{FF2B5EF4-FFF2-40B4-BE49-F238E27FC236}">
                <a16:creationId xmlns:a16="http://schemas.microsoft.com/office/drawing/2014/main" id="{E9146063-E866-F08E-CFE9-B795BDCCB509}"/>
              </a:ext>
            </a:extLst>
          </p:cNvPr>
          <p:cNvPicPr>
            <a:picLocks noChangeAspect="1"/>
          </p:cNvPicPr>
          <p:nvPr/>
        </p:nvPicPr>
        <p:blipFill rotWithShape="1">
          <a:blip r:embed="rId2"/>
          <a:srcRect l="9400" r="24534" b="2"/>
          <a:stretch/>
        </p:blipFill>
        <p:spPr>
          <a:xfrm>
            <a:off x="5987738" y="650494"/>
            <a:ext cx="5628018" cy="5324142"/>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object 2"/>
          <p:cNvSpPr txBox="1">
            <a:spLocks noGrp="1"/>
          </p:cNvSpPr>
          <p:nvPr>
            <p:ph type="title"/>
          </p:nvPr>
        </p:nvSpPr>
        <p:spPr>
          <a:xfrm>
            <a:off x="4654296" y="329184"/>
            <a:ext cx="6894576" cy="1783080"/>
          </a:xfrm>
          <a:prstGeom prst="rect">
            <a:avLst/>
          </a:prstGeom>
        </p:spPr>
        <p:txBody>
          <a:bodyPr vert="horz" lIns="91440" tIns="45720" rIns="91440" bIns="45720" rtlCol="0" anchor="b">
            <a:normAutofit/>
          </a:bodyPr>
          <a:lstStyle/>
          <a:p>
            <a:pPr marL="12700" algn="l" rtl="0">
              <a:lnSpc>
                <a:spcPct val="90000"/>
              </a:lnSpc>
              <a:spcBef>
                <a:spcPct val="0"/>
              </a:spcBef>
            </a:pPr>
            <a:r>
              <a:rPr lang="en-US" sz="5400" kern="1200" spc="-10" dirty="0">
                <a:latin typeface="+mj-lt"/>
                <a:cs typeface="+mj-cs"/>
              </a:rPr>
              <a:t>Multicollinearity</a:t>
            </a:r>
          </a:p>
        </p:txBody>
      </p:sp>
      <p:pic>
        <p:nvPicPr>
          <p:cNvPr id="5" name="Picture 4">
            <a:extLst>
              <a:ext uri="{FF2B5EF4-FFF2-40B4-BE49-F238E27FC236}">
                <a16:creationId xmlns:a16="http://schemas.microsoft.com/office/drawing/2014/main" id="{FF66D11A-72A2-A742-D143-7CDE4739C1AF}"/>
              </a:ext>
            </a:extLst>
          </p:cNvPr>
          <p:cNvPicPr>
            <a:picLocks noChangeAspect="1"/>
          </p:cNvPicPr>
          <p:nvPr/>
        </p:nvPicPr>
        <p:blipFill rotWithShape="1">
          <a:blip r:embed="rId2"/>
          <a:srcRect l="16176" r="50585"/>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 name="object 3"/>
          <p:cNvSpPr txBox="1"/>
          <p:nvPr/>
        </p:nvSpPr>
        <p:spPr>
          <a:xfrm>
            <a:off x="4654296" y="2706624"/>
            <a:ext cx="6894576" cy="3483864"/>
          </a:xfrm>
          <a:prstGeom prst="rect">
            <a:avLst/>
          </a:prstGeom>
        </p:spPr>
        <p:txBody>
          <a:bodyPr vert="horz" lIns="91440" tIns="45720" rIns="91440" bIns="45720" rtlCol="0">
            <a:normAutofit/>
          </a:bodyPr>
          <a:lstStyle/>
          <a:p>
            <a:pPr marL="241300" marR="757555" lvl="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241300" algn="l"/>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Multicollinearity</a:t>
            </a:r>
            <a:r>
              <a:rPr kumimoji="0" lang="en-US" sz="2200" b="0" i="0" u="none" strike="noStrike" kern="1200" cap="none" spc="-45"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is</a:t>
            </a:r>
            <a:r>
              <a:rPr kumimoji="0" lang="en-US" sz="2200" b="0" i="0" u="none" strike="noStrike" kern="1200" cap="none" spc="-25"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a</a:t>
            </a:r>
            <a:r>
              <a:rPr kumimoji="0" lang="en-US" sz="2200" b="0" i="0" u="none" strike="noStrike" kern="1200" cap="none" spc="-35"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common</a:t>
            </a:r>
            <a:r>
              <a:rPr kumimoji="0" lang="en-US" sz="2200" b="0" i="0" u="none" strike="noStrike" kern="1200" cap="none" spc="-25"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problem</a:t>
            </a:r>
            <a:r>
              <a:rPr kumimoji="0" lang="en-US" sz="2200" b="0" i="0" u="none" strike="noStrike" kern="1200" cap="none" spc="-30"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for</a:t>
            </a:r>
            <a:r>
              <a:rPr kumimoji="0" lang="en-US" sz="2200" b="0" i="0" u="none" strike="noStrike" kern="1200" cap="none" spc="-35"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linear</a:t>
            </a:r>
            <a:r>
              <a:rPr kumimoji="0" lang="en-US" sz="2200" b="0" i="0" u="none" strike="noStrike" kern="1200" cap="none" spc="-35"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and</a:t>
            </a:r>
            <a:r>
              <a:rPr kumimoji="0" lang="en-US" sz="2200" b="0" i="0" u="none" strike="noStrike" kern="1200" cap="none" spc="-20" normalizeH="0" baseline="0" noProof="0" dirty="0">
                <a:ln>
                  <a:noFill/>
                </a:ln>
                <a:solidFill>
                  <a:prstClr val="black"/>
                </a:solidFill>
                <a:effectLst/>
                <a:uLnTx/>
                <a:uFillTx/>
                <a:latin typeface="Calibri"/>
                <a:ea typeface="+mn-ea"/>
                <a:cs typeface="+mn-cs"/>
              </a:rPr>
              <a:t> generalized </a:t>
            </a:r>
            <a:r>
              <a:rPr kumimoji="0" lang="en-US" sz="2200" b="0" i="0" u="none" strike="noStrike" kern="1200" cap="none" spc="0" normalizeH="0" baseline="0" noProof="0" dirty="0">
                <a:ln>
                  <a:noFill/>
                </a:ln>
                <a:solidFill>
                  <a:prstClr val="black"/>
                </a:solidFill>
                <a:effectLst/>
                <a:uLnTx/>
                <a:uFillTx/>
                <a:latin typeface="Calibri"/>
                <a:ea typeface="+mn-ea"/>
                <a:cs typeface="+mn-cs"/>
              </a:rPr>
              <a:t>linear</a:t>
            </a:r>
            <a:r>
              <a:rPr kumimoji="0" lang="en-US" sz="2200" b="0" i="0" u="none" strike="noStrike" kern="1200" cap="none" spc="-25" normalizeH="0" baseline="0" noProof="0" dirty="0">
                <a:ln>
                  <a:noFill/>
                </a:ln>
                <a:solidFill>
                  <a:prstClr val="black"/>
                </a:solidFill>
                <a:effectLst/>
                <a:uLnTx/>
                <a:uFillTx/>
                <a:latin typeface="Calibri"/>
                <a:ea typeface="+mn-ea"/>
                <a:cs typeface="+mn-cs"/>
              </a:rPr>
              <a:t> </a:t>
            </a:r>
            <a:r>
              <a:rPr kumimoji="0" lang="en-US" sz="2200" b="0" i="0" u="none" strike="noStrike" kern="1200" cap="none" spc="-10" normalizeH="0" baseline="0" noProof="0" dirty="0">
                <a:ln>
                  <a:noFill/>
                </a:ln>
                <a:solidFill>
                  <a:prstClr val="black"/>
                </a:solidFill>
                <a:effectLst/>
                <a:uLnTx/>
                <a:uFillTx/>
                <a:latin typeface="Calibri"/>
                <a:ea typeface="+mn-ea"/>
                <a:cs typeface="+mn-cs"/>
              </a:rPr>
              <a:t>models.</a:t>
            </a:r>
            <a:endParaRPr kumimoji="0" lang="en-US" sz="2200" b="0" i="0" u="none" strike="noStrike" kern="1200" cap="none" spc="0" normalizeH="0" baseline="0" noProof="0" dirty="0">
              <a:ln>
                <a:noFill/>
              </a:ln>
              <a:solidFill>
                <a:prstClr val="black"/>
              </a:solidFill>
              <a:effectLst/>
              <a:uLnTx/>
              <a:uFillTx/>
              <a:latin typeface="Calibri"/>
              <a:ea typeface="+mn-ea"/>
              <a:cs typeface="+mn-cs"/>
            </a:endParaRPr>
          </a:p>
          <a:p>
            <a:pPr marL="698500" marR="0" lvl="1" indent="-228600" algn="l" defTabSz="914400" rtl="0" eaLnBrk="1" fontAlgn="auto" latinLnBrk="0" hangingPunct="1">
              <a:lnSpc>
                <a:spcPct val="90000"/>
              </a:lnSpc>
              <a:spcBef>
                <a:spcPts val="190"/>
              </a:spcBef>
              <a:spcAft>
                <a:spcPts val="0"/>
              </a:spcAft>
              <a:buClrTx/>
              <a:buSzTx/>
              <a:buFont typeface="Arial" panose="020B0604020202020204" pitchFamily="34" charset="0"/>
              <a:buChar char="•"/>
              <a:tabLst>
                <a:tab pos="698500" algn="l"/>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Multicollinearity</a:t>
            </a:r>
            <a:r>
              <a:rPr kumimoji="0" lang="en-US" sz="2200" b="0" i="0" u="none" strike="noStrike" kern="1200" cap="none" spc="-40"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will</a:t>
            </a:r>
            <a:r>
              <a:rPr kumimoji="0" lang="en-US" sz="2200" b="0" i="0" u="none" strike="noStrike" kern="1200" cap="none" spc="-30" normalizeH="0" baseline="0" noProof="0" dirty="0">
                <a:ln>
                  <a:noFill/>
                </a:ln>
                <a:solidFill>
                  <a:prstClr val="black"/>
                </a:solidFill>
                <a:effectLst/>
                <a:uLnTx/>
                <a:uFillTx/>
                <a:latin typeface="Calibri"/>
                <a:ea typeface="+mn-ea"/>
                <a:cs typeface="+mn-cs"/>
              </a:rPr>
              <a:t> </a:t>
            </a:r>
            <a:r>
              <a:rPr kumimoji="0" lang="en-US" sz="2200" b="0" i="0" u="heavy" strike="noStrike" kern="1200" cap="none" spc="0" normalizeH="0" baseline="0" noProof="0" dirty="0">
                <a:ln>
                  <a:noFill/>
                </a:ln>
                <a:solidFill>
                  <a:prstClr val="black"/>
                </a:solidFill>
                <a:effectLst/>
                <a:uLnTx/>
                <a:uFill>
                  <a:solidFill>
                    <a:srgbClr val="000000"/>
                  </a:solidFill>
                </a:uFill>
                <a:latin typeface="Calibri"/>
                <a:ea typeface="+mn-ea"/>
                <a:cs typeface="+mn-cs"/>
              </a:rPr>
              <a:t>not</a:t>
            </a:r>
            <a:r>
              <a:rPr kumimoji="0" lang="en-US" sz="2200" b="0" i="0" u="none" strike="noStrike" kern="1200" cap="none" spc="-30"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lead</a:t>
            </a:r>
            <a:r>
              <a:rPr kumimoji="0" lang="en-US" sz="2200" b="0" i="0" u="none" strike="noStrike" kern="1200" cap="none" spc="-25"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to</a:t>
            </a:r>
            <a:r>
              <a:rPr kumimoji="0" lang="en-US" sz="2200" b="0" i="0" u="none" strike="noStrike" kern="1200" cap="none" spc="-30"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biased</a:t>
            </a:r>
            <a:r>
              <a:rPr kumimoji="0" lang="en-US" sz="2200" b="0" i="0" u="none" strike="noStrike" kern="1200" cap="none" spc="-25" normalizeH="0" baseline="0" noProof="0" dirty="0">
                <a:ln>
                  <a:noFill/>
                </a:ln>
                <a:solidFill>
                  <a:prstClr val="black"/>
                </a:solidFill>
                <a:effectLst/>
                <a:uLnTx/>
                <a:uFillTx/>
                <a:latin typeface="Calibri"/>
                <a:ea typeface="+mn-ea"/>
                <a:cs typeface="+mn-cs"/>
              </a:rPr>
              <a:t> </a:t>
            </a:r>
            <a:r>
              <a:rPr kumimoji="0" lang="en-US" sz="2200" b="0" i="0" u="none" strike="noStrike" kern="1200" cap="none" spc="-10" normalizeH="0" baseline="0" noProof="0" dirty="0">
                <a:ln>
                  <a:noFill/>
                </a:ln>
                <a:solidFill>
                  <a:prstClr val="black"/>
                </a:solidFill>
                <a:effectLst/>
                <a:uLnTx/>
                <a:uFillTx/>
                <a:latin typeface="Calibri"/>
                <a:ea typeface="+mn-ea"/>
                <a:cs typeface="+mn-cs"/>
              </a:rPr>
              <a:t>coefficients.</a:t>
            </a:r>
            <a:endParaRPr kumimoji="0" lang="en-US" sz="2200" b="0" i="0" u="none" strike="noStrike" kern="1200" cap="none" spc="0" normalizeH="0" baseline="0" noProof="0" dirty="0">
              <a:ln>
                <a:noFill/>
              </a:ln>
              <a:solidFill>
                <a:prstClr val="black"/>
              </a:solidFill>
              <a:effectLst/>
              <a:uLnTx/>
              <a:uFillTx/>
              <a:latin typeface="Calibri"/>
              <a:ea typeface="+mn-ea"/>
              <a:cs typeface="+mn-cs"/>
            </a:endParaRPr>
          </a:p>
          <a:p>
            <a:pPr marL="698500" marR="0" lvl="1" indent="-228600" algn="l" defTabSz="914400" rtl="0" eaLnBrk="1" fontAlgn="auto" latinLnBrk="0" hangingPunct="1">
              <a:lnSpc>
                <a:spcPct val="90000"/>
              </a:lnSpc>
              <a:spcBef>
                <a:spcPts val="215"/>
              </a:spcBef>
              <a:spcAft>
                <a:spcPts val="0"/>
              </a:spcAft>
              <a:buClrTx/>
              <a:buSzTx/>
              <a:buFont typeface="Arial" panose="020B0604020202020204" pitchFamily="34" charset="0"/>
              <a:buChar char="•"/>
              <a:tabLst>
                <a:tab pos="698500" algn="l"/>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But</a:t>
            </a:r>
            <a:r>
              <a:rPr kumimoji="0" lang="en-US" sz="2200" b="0" i="0" u="none" strike="noStrike" kern="1200" cap="none" spc="-60"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the</a:t>
            </a:r>
            <a:r>
              <a:rPr kumimoji="0" lang="en-US" sz="2200" b="0" i="0" u="none" strike="noStrike" kern="1200" cap="none" spc="-35"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standard</a:t>
            </a:r>
            <a:r>
              <a:rPr kumimoji="0" lang="en-US" sz="2200" b="0" i="0" u="none" strike="noStrike" kern="1200" cap="none" spc="-40"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errors</a:t>
            </a:r>
            <a:r>
              <a:rPr kumimoji="0" lang="en-US" sz="2200" b="0" i="0" u="none" strike="noStrike" kern="1200" cap="none" spc="-50"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of</a:t>
            </a:r>
            <a:r>
              <a:rPr kumimoji="0" lang="en-US" sz="2200" b="0" i="0" u="none" strike="noStrike" kern="1200" cap="none" spc="-35"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the</a:t>
            </a:r>
            <a:r>
              <a:rPr kumimoji="0" lang="en-US" sz="2200" b="0" i="0" u="none" strike="noStrike" kern="1200" cap="none" spc="-40"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coefficients</a:t>
            </a:r>
            <a:r>
              <a:rPr kumimoji="0" lang="en-US" sz="2200" b="0" i="0" u="none" strike="noStrike" kern="1200" cap="none" spc="-45"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will</a:t>
            </a:r>
            <a:r>
              <a:rPr kumimoji="0" lang="en-US" sz="2200" b="0" i="0" u="none" strike="noStrike" kern="1200" cap="none" spc="-45"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be</a:t>
            </a:r>
            <a:r>
              <a:rPr kumimoji="0" lang="en-US" sz="2200" b="0" i="0" u="none" strike="noStrike" kern="1200" cap="none" spc="-35" normalizeH="0" baseline="0" noProof="0" dirty="0">
                <a:ln>
                  <a:noFill/>
                </a:ln>
                <a:solidFill>
                  <a:prstClr val="black"/>
                </a:solidFill>
                <a:effectLst/>
                <a:uLnTx/>
                <a:uFillTx/>
                <a:latin typeface="Calibri"/>
                <a:ea typeface="+mn-ea"/>
                <a:cs typeface="+mn-cs"/>
              </a:rPr>
              <a:t> </a:t>
            </a:r>
            <a:r>
              <a:rPr kumimoji="0" lang="en-US" sz="2200" b="0" i="0" u="none" strike="noStrike" kern="1200" cap="none" spc="-10" normalizeH="0" baseline="0" noProof="0" dirty="0">
                <a:ln>
                  <a:noFill/>
                </a:ln>
                <a:solidFill>
                  <a:prstClr val="black"/>
                </a:solidFill>
                <a:effectLst/>
                <a:uLnTx/>
                <a:uFillTx/>
                <a:latin typeface="Calibri"/>
                <a:ea typeface="+mn-ea"/>
                <a:cs typeface="+mn-cs"/>
              </a:rPr>
              <a:t>inflated.</a:t>
            </a:r>
            <a:endParaRPr kumimoji="0" lang="en-US" sz="2200" b="0" i="0" u="none" strike="noStrike" kern="1200" cap="none" spc="0" normalizeH="0" baseline="0" noProof="0" dirty="0">
              <a:ln>
                <a:noFill/>
              </a:ln>
              <a:solidFill>
                <a:prstClr val="black"/>
              </a:solidFill>
              <a:effectLst/>
              <a:uLnTx/>
              <a:uFillTx/>
              <a:latin typeface="Calibri"/>
              <a:ea typeface="+mn-ea"/>
              <a:cs typeface="+mn-cs"/>
            </a:endParaRPr>
          </a:p>
          <a:p>
            <a:pPr marL="241300" marR="100330" lvl="0" indent="-228600" algn="l" defTabSz="914400" rtl="0" eaLnBrk="1" fontAlgn="auto" latinLnBrk="0" hangingPunct="1">
              <a:lnSpc>
                <a:spcPct val="90000"/>
              </a:lnSpc>
              <a:spcBef>
                <a:spcPts val="1035"/>
              </a:spcBef>
              <a:spcAft>
                <a:spcPts val="0"/>
              </a:spcAft>
              <a:buClrTx/>
              <a:buSzTx/>
              <a:buFont typeface="Arial" panose="020B0604020202020204" pitchFamily="34" charset="0"/>
              <a:buChar char="•"/>
              <a:tabLst>
                <a:tab pos="241300" algn="l"/>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If</a:t>
            </a:r>
            <a:r>
              <a:rPr kumimoji="0" lang="en-US" sz="2200" b="0" i="0" u="none" strike="noStrike" kern="1200" cap="none" spc="-25"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a</a:t>
            </a:r>
            <a:r>
              <a:rPr kumimoji="0" lang="en-US" sz="2200" b="0" i="0" u="none" strike="noStrike" kern="1200" cap="none" spc="-25"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variable</a:t>
            </a:r>
            <a:r>
              <a:rPr kumimoji="0" lang="en-US" sz="2200" b="0" i="0" u="none" strike="noStrike" kern="1200" cap="none" spc="-30"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which</a:t>
            </a:r>
            <a:r>
              <a:rPr kumimoji="0" lang="en-US" sz="2200" b="0" i="0" u="none" strike="noStrike" kern="1200" cap="none" spc="-15"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should</a:t>
            </a:r>
            <a:r>
              <a:rPr kumimoji="0" lang="en-US" sz="2200" b="0" i="0" u="none" strike="noStrike" kern="1200" cap="none" spc="-20"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be</a:t>
            </a:r>
            <a:r>
              <a:rPr kumimoji="0" lang="en-US" sz="2200" b="0" i="0" u="none" strike="noStrike" kern="1200" cap="none" spc="-30" normalizeH="0" baseline="0" noProof="0" dirty="0">
                <a:ln>
                  <a:noFill/>
                </a:ln>
                <a:solidFill>
                  <a:prstClr val="black"/>
                </a:solidFill>
                <a:effectLst/>
                <a:uLnTx/>
                <a:uFillTx/>
                <a:latin typeface="Calibri"/>
                <a:ea typeface="+mn-ea"/>
                <a:cs typeface="+mn-cs"/>
              </a:rPr>
              <a:t> </a:t>
            </a:r>
            <a:r>
              <a:rPr kumimoji="0" lang="en-US" sz="2200" b="0" i="0" u="none" strike="noStrike" kern="1200" cap="none" spc="-10" normalizeH="0" baseline="0" noProof="0" dirty="0">
                <a:ln>
                  <a:noFill/>
                </a:ln>
                <a:solidFill>
                  <a:prstClr val="black"/>
                </a:solidFill>
                <a:effectLst/>
                <a:uLnTx/>
                <a:uFillTx/>
                <a:latin typeface="Calibri"/>
                <a:ea typeface="+mn-ea"/>
                <a:cs typeface="+mn-cs"/>
              </a:rPr>
              <a:t>statistically</a:t>
            </a:r>
            <a:r>
              <a:rPr kumimoji="0" lang="en-US" sz="2200" b="0" i="0" u="none" strike="noStrike" kern="1200" cap="none" spc="-30"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significant</a:t>
            </a:r>
            <a:r>
              <a:rPr kumimoji="0" lang="en-US" sz="2200" b="0" i="0" u="none" strike="noStrike" kern="1200" cap="none" spc="-20"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is</a:t>
            </a:r>
            <a:r>
              <a:rPr kumimoji="0" lang="en-US" sz="2200" b="0" i="0" u="none" strike="noStrike" kern="1200" cap="none" spc="-20"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not,</a:t>
            </a:r>
            <a:r>
              <a:rPr kumimoji="0" lang="en-US" sz="2200" b="0" i="0" u="none" strike="noStrike" kern="1200" cap="none" spc="-20"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consult</a:t>
            </a:r>
            <a:r>
              <a:rPr kumimoji="0" lang="en-US" sz="2200" b="0" i="0" u="none" strike="noStrike" kern="1200" cap="none" spc="-20" normalizeH="0" baseline="0" noProof="0" dirty="0">
                <a:ln>
                  <a:noFill/>
                </a:ln>
                <a:solidFill>
                  <a:prstClr val="black"/>
                </a:solidFill>
                <a:effectLst/>
                <a:uLnTx/>
                <a:uFillTx/>
                <a:latin typeface="Calibri"/>
                <a:ea typeface="+mn-ea"/>
                <a:cs typeface="+mn-cs"/>
              </a:rPr>
              <a:t> </a:t>
            </a:r>
            <a:r>
              <a:rPr kumimoji="0" lang="en-US" sz="2200" b="0" i="0" u="none" strike="noStrike" kern="1200" cap="none" spc="-25" normalizeH="0" baseline="0" noProof="0" dirty="0">
                <a:ln>
                  <a:noFill/>
                </a:ln>
                <a:solidFill>
                  <a:prstClr val="black"/>
                </a:solidFill>
                <a:effectLst/>
                <a:uLnTx/>
                <a:uFillTx/>
                <a:latin typeface="Calibri"/>
                <a:ea typeface="+mn-ea"/>
                <a:cs typeface="+mn-cs"/>
              </a:rPr>
              <a:t>the </a:t>
            </a:r>
            <a:r>
              <a:rPr kumimoji="0" lang="en-US" sz="2200" b="0" i="0" u="none" strike="noStrike" kern="1200" cap="none" spc="0" normalizeH="0" baseline="0" noProof="0" dirty="0">
                <a:ln>
                  <a:noFill/>
                </a:ln>
                <a:solidFill>
                  <a:prstClr val="black"/>
                </a:solidFill>
                <a:effectLst/>
                <a:uLnTx/>
                <a:uFillTx/>
                <a:latin typeface="Calibri"/>
                <a:ea typeface="+mn-ea"/>
                <a:cs typeface="+mn-cs"/>
              </a:rPr>
              <a:t>correlation</a:t>
            </a:r>
            <a:r>
              <a:rPr kumimoji="0" lang="en-US" sz="2200" b="0" i="0" u="none" strike="noStrike" kern="1200" cap="none" spc="-120" normalizeH="0" baseline="0" noProof="0" dirty="0">
                <a:ln>
                  <a:noFill/>
                </a:ln>
                <a:solidFill>
                  <a:prstClr val="black"/>
                </a:solidFill>
                <a:effectLst/>
                <a:uLnTx/>
                <a:uFillTx/>
                <a:latin typeface="Calibri"/>
                <a:ea typeface="+mn-ea"/>
                <a:cs typeface="+mn-cs"/>
              </a:rPr>
              <a:t> </a:t>
            </a:r>
            <a:r>
              <a:rPr kumimoji="0" lang="en-US" sz="2200" b="0" i="0" u="none" strike="noStrike" kern="1200" cap="none" spc="-10" normalizeH="0" baseline="0" noProof="0" dirty="0">
                <a:ln>
                  <a:noFill/>
                </a:ln>
                <a:solidFill>
                  <a:prstClr val="black"/>
                </a:solidFill>
                <a:effectLst/>
                <a:uLnTx/>
                <a:uFillTx/>
                <a:latin typeface="Calibri"/>
                <a:ea typeface="+mn-ea"/>
                <a:cs typeface="+mn-cs"/>
              </a:rPr>
              <a:t>coefficients.</a:t>
            </a:r>
            <a:endParaRPr kumimoji="0" lang="en-US" sz="2200" b="0" i="0" u="none" strike="noStrike" kern="1200" cap="none" spc="0" normalizeH="0" baseline="0" noProof="0" dirty="0">
              <a:ln>
                <a:noFill/>
              </a:ln>
              <a:solidFill>
                <a:prstClr val="black"/>
              </a:solidFill>
              <a:effectLst/>
              <a:uLnTx/>
              <a:uFillTx/>
              <a:latin typeface="Calibri"/>
              <a:ea typeface="+mn-ea"/>
              <a:cs typeface="+mn-cs"/>
            </a:endParaRPr>
          </a:p>
          <a:p>
            <a:pPr marL="698500" marR="5080" lvl="1" indent="-228600" algn="l" defTabSz="914400" rtl="0" eaLnBrk="1" fontAlgn="auto" latinLnBrk="0" hangingPunct="1">
              <a:lnSpc>
                <a:spcPct val="90000"/>
              </a:lnSpc>
              <a:spcBef>
                <a:spcPts val="520"/>
              </a:spcBef>
              <a:spcAft>
                <a:spcPts val="0"/>
              </a:spcAft>
              <a:buClrTx/>
              <a:buSzTx/>
              <a:buFont typeface="Arial" panose="020B0604020202020204" pitchFamily="34" charset="0"/>
              <a:buChar char="•"/>
              <a:tabLst>
                <a:tab pos="698500" algn="l"/>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If</a:t>
            </a:r>
            <a:r>
              <a:rPr kumimoji="0" lang="en-US" sz="2200" b="0" i="0" u="none" strike="noStrike" kern="1200" cap="none" spc="-45"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two</a:t>
            </a:r>
            <a:r>
              <a:rPr kumimoji="0" lang="en-US" sz="2200" b="0" i="0" u="none" strike="noStrike" kern="1200" cap="none" spc="-50"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variables</a:t>
            </a:r>
            <a:r>
              <a:rPr kumimoji="0" lang="en-US" sz="2200" b="0" i="0" u="none" strike="noStrike" kern="1200" cap="none" spc="-50"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are</a:t>
            </a:r>
            <a:r>
              <a:rPr kumimoji="0" lang="en-US" sz="2200" b="0" i="0" u="none" strike="noStrike" kern="1200" cap="none" spc="-40"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correlated</a:t>
            </a:r>
            <a:r>
              <a:rPr kumimoji="0" lang="en-US" sz="2200" b="0" i="0" u="none" strike="noStrike" kern="1200" cap="none" spc="-45"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at</a:t>
            </a:r>
            <a:r>
              <a:rPr kumimoji="0" lang="en-US" sz="2200" b="0" i="0" u="none" strike="noStrike" kern="1200" cap="none" spc="-50"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a</a:t>
            </a:r>
            <a:r>
              <a:rPr kumimoji="0" lang="en-US" sz="2200" b="0" i="0" u="none" strike="noStrike" kern="1200" cap="none" spc="-45"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rate</a:t>
            </a:r>
            <a:r>
              <a:rPr kumimoji="0" lang="en-US" sz="2200" b="0" i="0" u="none" strike="noStrike" kern="1200" cap="none" spc="-40"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greater</a:t>
            </a:r>
            <a:r>
              <a:rPr kumimoji="0" lang="en-US" sz="2200" b="0" i="0" u="none" strike="noStrike" kern="1200" cap="none" spc="-45"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than</a:t>
            </a:r>
            <a:r>
              <a:rPr kumimoji="0" lang="en-US" sz="2200" b="0" i="0" u="none" strike="noStrike" kern="1200" cap="none" spc="-45"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0.6,</a:t>
            </a:r>
            <a:r>
              <a:rPr kumimoji="0" lang="en-US" sz="2200" b="0" i="0" u="none" strike="noStrike" kern="1200" cap="none" spc="-45"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0.7,</a:t>
            </a:r>
            <a:r>
              <a:rPr kumimoji="0" lang="en-US" sz="2200" b="0" i="0" u="none" strike="noStrike" kern="1200" cap="none" spc="-45"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0.8,</a:t>
            </a:r>
            <a:r>
              <a:rPr kumimoji="0" lang="en-US" sz="2200" b="0" i="0" u="none" strike="noStrike" kern="1200" cap="none" spc="-45"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etc.</a:t>
            </a:r>
            <a:r>
              <a:rPr kumimoji="0" lang="en-US" sz="2200" b="0" i="0" u="none" strike="noStrike" kern="1200" cap="none" spc="-55"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drop</a:t>
            </a:r>
            <a:r>
              <a:rPr kumimoji="0" lang="en-US" sz="2200" b="0" i="0" u="none" strike="noStrike" kern="1200" cap="none" spc="-45" normalizeH="0" baseline="0" noProof="0" dirty="0">
                <a:ln>
                  <a:noFill/>
                </a:ln>
                <a:solidFill>
                  <a:prstClr val="black"/>
                </a:solidFill>
                <a:effectLst/>
                <a:uLnTx/>
                <a:uFillTx/>
                <a:latin typeface="Calibri"/>
                <a:ea typeface="+mn-ea"/>
                <a:cs typeface="+mn-cs"/>
              </a:rPr>
              <a:t> </a:t>
            </a:r>
            <a:r>
              <a:rPr kumimoji="0" lang="en-US" sz="2200" b="0" i="0" u="none" strike="noStrike" kern="1200" cap="none" spc="-25" normalizeH="0" baseline="0" noProof="0" dirty="0">
                <a:ln>
                  <a:noFill/>
                </a:ln>
                <a:solidFill>
                  <a:prstClr val="black"/>
                </a:solidFill>
                <a:effectLst/>
                <a:uLnTx/>
                <a:uFillTx/>
                <a:latin typeface="Calibri"/>
                <a:ea typeface="+mn-ea"/>
                <a:cs typeface="+mn-cs"/>
              </a:rPr>
              <a:t>the </a:t>
            </a:r>
            <a:r>
              <a:rPr kumimoji="0" lang="en-US" sz="2200" b="0" i="0" u="none" strike="noStrike" kern="1200" cap="none" spc="0" normalizeH="0" baseline="0" noProof="0" dirty="0">
                <a:ln>
                  <a:noFill/>
                </a:ln>
                <a:solidFill>
                  <a:prstClr val="black"/>
                </a:solidFill>
                <a:effectLst/>
                <a:uLnTx/>
                <a:uFillTx/>
                <a:latin typeface="Calibri"/>
                <a:ea typeface="+mn-ea"/>
                <a:cs typeface="+mn-cs"/>
              </a:rPr>
              <a:t>least</a:t>
            </a:r>
            <a:r>
              <a:rPr kumimoji="0" lang="en-US" sz="2200" b="0" i="0" u="none" strike="noStrike" kern="1200" cap="none" spc="-65"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theoretically</a:t>
            </a:r>
            <a:r>
              <a:rPr kumimoji="0" lang="en-US" sz="2200" b="0" i="0" u="none" strike="noStrike" kern="1200" cap="none" spc="-45"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important</a:t>
            </a:r>
            <a:r>
              <a:rPr kumimoji="0" lang="en-US" sz="2200" b="0" i="0" u="none" strike="noStrike" kern="1200" cap="none" spc="-55"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of</a:t>
            </a:r>
            <a:r>
              <a:rPr kumimoji="0" lang="en-US" sz="2200" b="0" i="0" u="none" strike="noStrike" kern="1200" cap="none" spc="-40"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the</a:t>
            </a:r>
            <a:r>
              <a:rPr kumimoji="0" lang="en-US" sz="2200" b="0" i="0" u="none" strike="noStrike" kern="1200" cap="none" spc="-40" normalizeH="0" baseline="0" noProof="0" dirty="0">
                <a:ln>
                  <a:noFill/>
                </a:ln>
                <a:solidFill>
                  <a:prstClr val="black"/>
                </a:solidFill>
                <a:effectLst/>
                <a:uLnTx/>
                <a:uFillTx/>
                <a:latin typeface="Calibri"/>
                <a:ea typeface="+mn-ea"/>
                <a:cs typeface="+mn-cs"/>
              </a:rPr>
              <a:t> </a:t>
            </a:r>
            <a:r>
              <a:rPr kumimoji="0" lang="en-US" sz="2200" b="0" i="0" u="none" strike="noStrike" kern="1200" cap="none" spc="-20" normalizeH="0" baseline="0" noProof="0" dirty="0">
                <a:ln>
                  <a:noFill/>
                </a:ln>
                <a:solidFill>
                  <a:prstClr val="black"/>
                </a:solidFill>
                <a:effectLst/>
                <a:uLnTx/>
                <a:uFillTx/>
                <a:latin typeface="Calibri"/>
                <a:ea typeface="+mn-ea"/>
                <a:cs typeface="+mn-cs"/>
              </a:rPr>
              <a:t>two.</a:t>
            </a:r>
            <a:endParaRPr kumimoji="0" lang="en-US" sz="2200" b="0" i="0" u="none" strike="noStrike" kern="1200" cap="none" spc="0" normalizeH="0" baseline="0" noProof="0" dirty="0">
              <a:ln>
                <a:noFill/>
              </a:ln>
              <a:solidFill>
                <a:prstClr val="black"/>
              </a:solidFill>
              <a:effectLst/>
              <a:uLnTx/>
              <a:uFillTx/>
              <a:latin typeface="Calibri"/>
              <a:ea typeface="+mn-ea"/>
              <a:cs typeface="+mn-c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669C36-9B79-5168-60D3-D6B80AE0272B}"/>
              </a:ext>
            </a:extLst>
          </p:cNvPr>
          <p:cNvSpPr>
            <a:spLocks noGrp="1"/>
          </p:cNvSpPr>
          <p:nvPr>
            <p:ph type="title"/>
          </p:nvPr>
        </p:nvSpPr>
        <p:spPr>
          <a:xfrm>
            <a:off x="6823878" y="17491"/>
            <a:ext cx="4491821" cy="1616203"/>
          </a:xfrm>
        </p:spPr>
        <p:txBody>
          <a:bodyPr anchor="b">
            <a:normAutofit/>
          </a:bodyPr>
          <a:lstStyle/>
          <a:p>
            <a:r>
              <a:rPr lang="en-US" sz="3200" dirty="0"/>
              <a:t>Matrix Approach to calculate </a:t>
            </a:r>
            <a:r>
              <a:rPr kumimoji="0" lang="en-US" sz="3200" b="0" i="0" u="none" strike="noStrike" kern="1200" cap="none" spc="0" normalizeH="0" baseline="0" noProof="0" dirty="0">
                <a:ln>
                  <a:noFill/>
                </a:ln>
                <a:effectLst/>
                <a:uLnTx/>
                <a:uFillTx/>
                <a:latin typeface="Calibri"/>
                <a:ea typeface="+mn-ea"/>
                <a:cs typeface="+mn-cs"/>
              </a:rPr>
              <a:t>𝛽</a:t>
            </a:r>
            <a:r>
              <a:rPr lang="en-US" sz="3200" dirty="0"/>
              <a:t>s</a:t>
            </a:r>
          </a:p>
        </p:txBody>
      </p:sp>
      <p:pic>
        <p:nvPicPr>
          <p:cNvPr id="6" name="Picture 5" descr="Close-up of a calculator keypad">
            <a:extLst>
              <a:ext uri="{FF2B5EF4-FFF2-40B4-BE49-F238E27FC236}">
                <a16:creationId xmlns:a16="http://schemas.microsoft.com/office/drawing/2014/main" id="{8EC033E6-AC9B-29F2-3272-7C28D1290A1D}"/>
              </a:ext>
            </a:extLst>
          </p:cNvPr>
          <p:cNvPicPr>
            <a:picLocks noChangeAspect="1"/>
          </p:cNvPicPr>
          <p:nvPr/>
        </p:nvPicPr>
        <p:blipFill rotWithShape="1">
          <a:blip r:embed="rId2"/>
          <a:srcRect l="17238" r="23873" b="-1"/>
          <a:stretch/>
        </p:blipFill>
        <p:spPr>
          <a:xfrm>
            <a:off x="20" y="10"/>
            <a:ext cx="4829618" cy="6857990"/>
          </a:xfrm>
          <a:prstGeom prst="rect">
            <a:avLst/>
          </a:prstGeom>
        </p:spPr>
      </p:pic>
      <p:grpSp>
        <p:nvGrpSpPr>
          <p:cNvPr id="10" name="Group 9">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1" name="Rectangle 10">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Content Placeholder 3">
            <a:extLst>
              <a:ext uri="{FF2B5EF4-FFF2-40B4-BE49-F238E27FC236}">
                <a16:creationId xmlns:a16="http://schemas.microsoft.com/office/drawing/2014/main" id="{6E7CF611-7705-10A8-3ADC-2615991573D2}"/>
              </a:ext>
            </a:extLst>
          </p:cNvPr>
          <p:cNvSpPr>
            <a:spLocks noGrp="1"/>
          </p:cNvSpPr>
          <p:nvPr>
            <p:ph idx="1"/>
          </p:nvPr>
        </p:nvSpPr>
        <p:spPr>
          <a:xfrm>
            <a:off x="5010170" y="2179115"/>
            <a:ext cx="6877030" cy="4591050"/>
          </a:xfrm>
        </p:spPr>
        <p:txBody>
          <a:bodyPr anchor="t">
            <a:normAutofit/>
          </a:bodyPr>
          <a:lstStyle/>
          <a:p>
            <a:pPr>
              <a:spcBef>
                <a:spcPts val="0"/>
              </a:spcBef>
              <a:spcAft>
                <a:spcPts val="600"/>
              </a:spcAft>
              <a:defRPr/>
            </a:pPr>
            <a:r>
              <a:rPr kumimoji="0" lang="en-US" sz="2400" b="0" i="0" u="none" strike="noStrike" kern="1200" cap="none" spc="0" normalizeH="0" baseline="0" noProof="0" dirty="0">
                <a:ln>
                  <a:noFill/>
                </a:ln>
                <a:effectLst/>
                <a:uLnTx/>
                <a:uFillTx/>
                <a:latin typeface="Calibri"/>
                <a:ea typeface="+mn-ea"/>
                <a:cs typeface="+mn-cs"/>
              </a:rPr>
              <a:t>There are a variety of approaches that will allow you to calculate 𝛽 estimates. </a:t>
            </a:r>
          </a:p>
          <a:p>
            <a:pPr>
              <a:spcBef>
                <a:spcPts val="0"/>
              </a:spcBef>
              <a:spcAft>
                <a:spcPts val="600"/>
              </a:spcAft>
              <a:defRPr/>
            </a:pPr>
            <a:r>
              <a:rPr kumimoji="0" lang="en-US" sz="2400" b="0" i="0" u="none" strike="noStrike" kern="1200" cap="none" spc="0" normalizeH="0" baseline="0" noProof="0" dirty="0">
                <a:ln>
                  <a:noFill/>
                </a:ln>
                <a:effectLst/>
                <a:uLnTx/>
                <a:uFillTx/>
                <a:latin typeface="Calibri"/>
                <a:ea typeface="+mn-ea"/>
                <a:cs typeface="+mn-cs"/>
              </a:rPr>
              <a:t>The Matrix Approach is a more efficient method to compute the coefficient estimates</a:t>
            </a:r>
          </a:p>
          <a:p>
            <a:pPr marL="0" marR="0" lvl="0" indent="0" defTabSz="914400" rtl="0" eaLnBrk="1" fontAlgn="auto" latinLnBrk="0" hangingPunct="1">
              <a:spcBef>
                <a:spcPts val="0"/>
              </a:spcBef>
              <a:spcAft>
                <a:spcPts val="600"/>
              </a:spcAft>
              <a:buClrTx/>
              <a:buSzTx/>
              <a:buFontTx/>
              <a:buNone/>
              <a:tabLst/>
              <a:defRPr/>
            </a:pPr>
            <a:r>
              <a:rPr kumimoji="0" lang="en-US" sz="2400" b="0" i="0" u="none" strike="noStrike" kern="1200" cap="none" spc="0" normalizeH="0" baseline="0" noProof="0" dirty="0">
                <a:ln>
                  <a:noFill/>
                </a:ln>
                <a:effectLst/>
                <a:uLnTx/>
                <a:uFillTx/>
                <a:latin typeface="Calibri"/>
                <a:ea typeface="+mn-ea"/>
                <a:cs typeface="+mn-cs"/>
              </a:rPr>
              <a:t>	• Very useful for multiple linear regression</a:t>
            </a:r>
          </a:p>
          <a:p>
            <a:pPr marL="0" marR="0" lvl="0" indent="0" defTabSz="914400" rtl="0" eaLnBrk="1" fontAlgn="auto" latinLnBrk="0" hangingPunct="1">
              <a:spcBef>
                <a:spcPts val="0"/>
              </a:spcBef>
              <a:spcAft>
                <a:spcPts val="600"/>
              </a:spcAft>
              <a:buClrTx/>
              <a:buSzTx/>
              <a:buFontTx/>
              <a:buNone/>
              <a:tabLst/>
              <a:defRPr/>
            </a:pPr>
            <a:r>
              <a:rPr kumimoji="0" lang="en-US" sz="2400" b="0" i="0" u="none" strike="noStrike" kern="1200" cap="none" spc="0" normalizeH="0" baseline="0" noProof="0" dirty="0">
                <a:ln>
                  <a:noFill/>
                </a:ln>
                <a:effectLst/>
                <a:uLnTx/>
                <a:uFillTx/>
                <a:latin typeface="Calibri"/>
                <a:ea typeface="+mn-ea"/>
                <a:cs typeface="+mn-cs"/>
              </a:rPr>
              <a:t>	• Easy to program</a:t>
            </a:r>
          </a:p>
          <a:p>
            <a:pPr marL="0" marR="0" lvl="0" indent="0" defTabSz="914400" rtl="0" eaLnBrk="1" fontAlgn="auto" latinLnBrk="0" hangingPunct="1">
              <a:spcBef>
                <a:spcPts val="0"/>
              </a:spcBef>
              <a:spcAft>
                <a:spcPts val="600"/>
              </a:spcAft>
              <a:buClrTx/>
              <a:buSzTx/>
              <a:buFontTx/>
              <a:buNone/>
              <a:tabLst/>
              <a:defRPr/>
            </a:pPr>
            <a:r>
              <a:rPr kumimoji="0" lang="en-US" sz="2400" b="0" i="0" u="none" strike="noStrike" kern="1200" cap="none" spc="0" normalizeH="0" baseline="0" noProof="0" dirty="0">
                <a:ln>
                  <a:noFill/>
                </a:ln>
                <a:effectLst/>
                <a:uLnTx/>
                <a:uFillTx/>
                <a:latin typeface="Calibri"/>
                <a:ea typeface="+mn-ea"/>
                <a:cs typeface="+mn-cs"/>
              </a:rPr>
              <a:t>	• Easy to analyze large data sets</a:t>
            </a:r>
          </a:p>
          <a:p>
            <a:pPr>
              <a:spcBef>
                <a:spcPts val="0"/>
              </a:spcBef>
              <a:spcAft>
                <a:spcPts val="600"/>
              </a:spcAft>
              <a:defRPr/>
            </a:pPr>
            <a:r>
              <a:rPr kumimoji="0" lang="en-US" sz="2400" b="0" i="0" u="none" strike="noStrike" kern="1200" cap="none" spc="0" normalizeH="0" baseline="0" noProof="0" dirty="0">
                <a:ln>
                  <a:noFill/>
                </a:ln>
                <a:effectLst/>
                <a:uLnTx/>
                <a:uFillTx/>
                <a:latin typeface="Calibri"/>
                <a:ea typeface="+mn-ea"/>
                <a:cs typeface="+mn-cs"/>
              </a:rPr>
              <a:t>Python libraries use matrix representations</a:t>
            </a:r>
          </a:p>
          <a:p>
            <a:pPr marL="0" marR="0" lvl="0" indent="0" defTabSz="914400" rtl="0" eaLnBrk="1" fontAlgn="auto" latinLnBrk="0" hangingPunct="1">
              <a:spcBef>
                <a:spcPts val="0"/>
              </a:spcBef>
              <a:spcAft>
                <a:spcPts val="600"/>
              </a:spcAft>
              <a:buClrTx/>
              <a:buSzTx/>
              <a:buFontTx/>
              <a:buNone/>
              <a:tabLst/>
              <a:defRPr/>
            </a:pPr>
            <a:r>
              <a:rPr kumimoji="0" lang="en-US" sz="2400" b="0" i="0" u="none" strike="noStrike" kern="1200" cap="none" spc="0" normalizeH="0" baseline="0" noProof="0" dirty="0">
                <a:ln>
                  <a:noFill/>
                </a:ln>
                <a:effectLst/>
                <a:uLnTx/>
                <a:uFillTx/>
                <a:latin typeface="Calibri"/>
                <a:ea typeface="+mn-ea"/>
                <a:cs typeface="+mn-cs"/>
              </a:rPr>
              <a:t>	• NumPy</a:t>
            </a:r>
          </a:p>
          <a:p>
            <a:pPr marL="0" marR="0" lvl="0" indent="0" defTabSz="914400" rtl="0" eaLnBrk="1" fontAlgn="auto" latinLnBrk="0" hangingPunct="1">
              <a:spcBef>
                <a:spcPts val="0"/>
              </a:spcBef>
              <a:spcAft>
                <a:spcPts val="600"/>
              </a:spcAft>
              <a:buClrTx/>
              <a:buSzTx/>
              <a:buFontTx/>
              <a:buNone/>
              <a:tabLst/>
              <a:defRPr/>
            </a:pPr>
            <a:r>
              <a:rPr kumimoji="0" lang="en-US" sz="2400" b="0" i="0" u="none" strike="noStrike" kern="1200" cap="none" spc="0" normalizeH="0" baseline="0" noProof="0" dirty="0">
                <a:ln>
                  <a:noFill/>
                </a:ln>
                <a:effectLst/>
                <a:uLnTx/>
                <a:uFillTx/>
                <a:latin typeface="Calibri"/>
                <a:ea typeface="+mn-ea"/>
                <a:cs typeface="+mn-cs"/>
              </a:rPr>
              <a:t>	• Scikit-learn</a:t>
            </a:r>
          </a:p>
          <a:p>
            <a:pPr marL="0" marR="0" lvl="0" indent="0" defTabSz="914400" rtl="0" eaLnBrk="1" fontAlgn="auto" latinLnBrk="0" hangingPunct="1">
              <a:spcBef>
                <a:spcPts val="0"/>
              </a:spcBef>
              <a:spcAft>
                <a:spcPts val="600"/>
              </a:spcAft>
              <a:buClrTx/>
              <a:buSzTx/>
              <a:buFontTx/>
              <a:buNone/>
              <a:tabLst/>
              <a:defRPr/>
            </a:pPr>
            <a:r>
              <a:rPr kumimoji="0" lang="en-US" sz="2400" b="0" i="0" u="none" strike="noStrike" kern="1200" cap="none" spc="0" normalizeH="0" baseline="0" noProof="0" dirty="0">
                <a:ln>
                  <a:noFill/>
                </a:ln>
                <a:effectLst/>
                <a:uLnTx/>
                <a:uFillTx/>
                <a:latin typeface="Calibri"/>
                <a:ea typeface="+mn-ea"/>
                <a:cs typeface="+mn-cs"/>
              </a:rPr>
              <a:t>	• TensorFlow</a:t>
            </a:r>
          </a:p>
        </p:txBody>
      </p:sp>
    </p:spTree>
    <p:extLst>
      <p:ext uri="{BB962C8B-B14F-4D97-AF65-F5344CB8AC3E}">
        <p14:creationId xmlns:p14="http://schemas.microsoft.com/office/powerpoint/2010/main" val="31467391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ight Triangle 13">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diagram of mathematical equations&#10;&#10;Description automatically generated">
            <a:extLst>
              <a:ext uri="{FF2B5EF4-FFF2-40B4-BE49-F238E27FC236}">
                <a16:creationId xmlns:a16="http://schemas.microsoft.com/office/drawing/2014/main" id="{4D0854A8-D140-81CE-B586-196B6AD42C3B}"/>
              </a:ext>
            </a:extLst>
          </p:cNvPr>
          <p:cNvPicPr>
            <a:picLocks noChangeAspect="1"/>
          </p:cNvPicPr>
          <p:nvPr/>
        </p:nvPicPr>
        <p:blipFill>
          <a:blip r:embed="rId2"/>
          <a:stretch>
            <a:fillRect/>
          </a:stretch>
        </p:blipFill>
        <p:spPr>
          <a:xfrm>
            <a:off x="1623044" y="918546"/>
            <a:ext cx="6424947" cy="4979334"/>
          </a:xfrm>
          <a:prstGeom prst="rect">
            <a:avLst/>
          </a:prstGeom>
        </p:spPr>
      </p:pic>
    </p:spTree>
    <p:extLst>
      <p:ext uri="{BB962C8B-B14F-4D97-AF65-F5344CB8AC3E}">
        <p14:creationId xmlns:p14="http://schemas.microsoft.com/office/powerpoint/2010/main" val="20973064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A5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58A5F2-0793-499E-621F-2043BAC7F25E}"/>
              </a:ext>
            </a:extLst>
          </p:cNvPr>
          <p:cNvSpPr>
            <a:spLocks noGrp="1"/>
          </p:cNvSpPr>
          <p:nvPr>
            <p:ph type="title" idx="4294967295"/>
          </p:nvPr>
        </p:nvSpPr>
        <p:spPr>
          <a:xfrm>
            <a:off x="640080" y="2074363"/>
            <a:ext cx="2446020" cy="2497637"/>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Linear vs. Logistic Regression</a:t>
            </a:r>
          </a:p>
        </p:txBody>
      </p:sp>
      <p:pic>
        <p:nvPicPr>
          <p:cNvPr id="4" name="Content Placeholder 3" descr="A screenshot of a computer&#10;&#10;Description automatically generated">
            <a:extLst>
              <a:ext uri="{FF2B5EF4-FFF2-40B4-BE49-F238E27FC236}">
                <a16:creationId xmlns:a16="http://schemas.microsoft.com/office/drawing/2014/main" id="{76349F6C-3459-714E-680C-050F88078E64}"/>
              </a:ext>
            </a:extLst>
          </p:cNvPr>
          <p:cNvPicPr>
            <a:picLocks noGrp="1" noChangeAspect="1"/>
          </p:cNvPicPr>
          <p:nvPr>
            <p:ph idx="4294967295"/>
          </p:nvPr>
        </p:nvPicPr>
        <p:blipFill>
          <a:blip r:embed="rId2"/>
          <a:stretch>
            <a:fillRect/>
          </a:stretch>
        </p:blipFill>
        <p:spPr>
          <a:xfrm>
            <a:off x="3377211" y="1466850"/>
            <a:ext cx="8675477" cy="4972050"/>
          </a:xfrm>
          <a:prstGeom prst="rect">
            <a:avLst/>
          </a:prstGeom>
        </p:spPr>
      </p:pic>
    </p:spTree>
    <p:extLst>
      <p:ext uri="{BB962C8B-B14F-4D97-AF65-F5344CB8AC3E}">
        <p14:creationId xmlns:p14="http://schemas.microsoft.com/office/powerpoint/2010/main" val="579915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descr="Coloured pencils on black background">
            <a:extLst>
              <a:ext uri="{FF2B5EF4-FFF2-40B4-BE49-F238E27FC236}">
                <a16:creationId xmlns:a16="http://schemas.microsoft.com/office/drawing/2014/main" id="{49B1F830-2E54-BB6B-1126-9FF9564976B2}"/>
              </a:ext>
            </a:extLst>
          </p:cNvPr>
          <p:cNvPicPr>
            <a:picLocks noChangeAspect="1"/>
          </p:cNvPicPr>
          <p:nvPr/>
        </p:nvPicPr>
        <p:blipFill rotWithShape="1">
          <a:blip r:embed="rId3">
            <a:alphaModFix amt="60000"/>
          </a:blip>
          <a:srcRect t="7498" b="8232"/>
          <a:stretch/>
        </p:blipFill>
        <p:spPr>
          <a:xfrm>
            <a:off x="-1" y="10"/>
            <a:ext cx="12192001" cy="6857990"/>
          </a:xfrm>
          <a:prstGeom prst="rect">
            <a:avLst/>
          </a:prstGeom>
        </p:spPr>
      </p:pic>
      <p:sp>
        <p:nvSpPr>
          <p:cNvPr id="4" name="Title 3">
            <a:extLst>
              <a:ext uri="{FF2B5EF4-FFF2-40B4-BE49-F238E27FC236}">
                <a16:creationId xmlns:a16="http://schemas.microsoft.com/office/drawing/2014/main" id="{F30EF450-7401-7A2F-1491-32C84DABA26F}"/>
              </a:ext>
            </a:extLst>
          </p:cNvPr>
          <p:cNvSpPr>
            <a:spLocks noGrp="1"/>
          </p:cNvSpPr>
          <p:nvPr>
            <p:ph type="title"/>
          </p:nvPr>
        </p:nvSpPr>
        <p:spPr>
          <a:xfrm>
            <a:off x="838200" y="914402"/>
            <a:ext cx="10515600" cy="2985923"/>
          </a:xfrm>
        </p:spPr>
        <p:txBody>
          <a:bodyPr vert="horz" lIns="91440" tIns="45720" rIns="91440" bIns="45720" rtlCol="0" anchor="b">
            <a:normAutofit/>
          </a:bodyPr>
          <a:lstStyle/>
          <a:p>
            <a:pPr algn="ctr"/>
            <a:r>
              <a:rPr lang="en-US" sz="5200">
                <a:solidFill>
                  <a:srgbClr val="FFFFFF"/>
                </a:solidFill>
              </a:rPr>
              <a:t>Examples</a:t>
            </a:r>
          </a:p>
        </p:txBody>
      </p:sp>
    </p:spTree>
    <p:extLst>
      <p:ext uri="{BB962C8B-B14F-4D97-AF65-F5344CB8AC3E}">
        <p14:creationId xmlns:p14="http://schemas.microsoft.com/office/powerpoint/2010/main" val="189079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screenshot of a computer&#10;&#10;Description automatically generated">
            <a:extLst>
              <a:ext uri="{FF2B5EF4-FFF2-40B4-BE49-F238E27FC236}">
                <a16:creationId xmlns:a16="http://schemas.microsoft.com/office/drawing/2014/main" id="{1D1C9308-2799-50BF-0E8B-66FA66F79A1B}"/>
              </a:ext>
            </a:extLst>
          </p:cNvPr>
          <p:cNvPicPr>
            <a:picLocks noChangeAspect="1"/>
          </p:cNvPicPr>
          <p:nvPr/>
        </p:nvPicPr>
        <p:blipFill>
          <a:blip r:embed="rId2"/>
          <a:stretch>
            <a:fillRect/>
          </a:stretch>
        </p:blipFill>
        <p:spPr>
          <a:xfrm>
            <a:off x="643467" y="1547876"/>
            <a:ext cx="10905066" cy="3762246"/>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hought Bubble: Cloud 4">
            <a:extLst>
              <a:ext uri="{FF2B5EF4-FFF2-40B4-BE49-F238E27FC236}">
                <a16:creationId xmlns:a16="http://schemas.microsoft.com/office/drawing/2014/main" id="{8EEB241D-3140-CD43-AA0C-E68C418456A7}"/>
              </a:ext>
            </a:extLst>
          </p:cNvPr>
          <p:cNvSpPr/>
          <p:nvPr/>
        </p:nvSpPr>
        <p:spPr>
          <a:xfrm>
            <a:off x="5341378" y="1966330"/>
            <a:ext cx="1992872" cy="3762246"/>
          </a:xfrm>
          <a:prstGeom prst="cloudCallou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2064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1D1C9308-2799-50BF-0E8B-66FA66F79A1B}"/>
              </a:ext>
            </a:extLst>
          </p:cNvPr>
          <p:cNvPicPr>
            <a:picLocks noChangeAspect="1"/>
          </p:cNvPicPr>
          <p:nvPr/>
        </p:nvPicPr>
        <p:blipFill>
          <a:blip r:embed="rId2"/>
          <a:stretch>
            <a:fillRect/>
          </a:stretch>
        </p:blipFill>
        <p:spPr>
          <a:xfrm>
            <a:off x="643467" y="1547876"/>
            <a:ext cx="10905066" cy="3762246"/>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5717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05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85456B-92CC-EFBD-A358-FBBDBCFC353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Reminders: Covariance</a:t>
            </a:r>
          </a:p>
        </p:txBody>
      </p:sp>
      <p:pic>
        <p:nvPicPr>
          <p:cNvPr id="9" name="Picture 8">
            <a:extLst>
              <a:ext uri="{FF2B5EF4-FFF2-40B4-BE49-F238E27FC236}">
                <a16:creationId xmlns:a16="http://schemas.microsoft.com/office/drawing/2014/main" id="{859D311D-B8A1-0553-7C82-C0A12F77543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3691467" y="1006634"/>
            <a:ext cx="8319912" cy="5518343"/>
          </a:xfrm>
          <a:prstGeom prst="rect">
            <a:avLst/>
          </a:prstGeom>
        </p:spPr>
      </p:pic>
    </p:spTree>
    <p:extLst>
      <p:ext uri="{BB962C8B-B14F-4D97-AF65-F5344CB8AC3E}">
        <p14:creationId xmlns:p14="http://schemas.microsoft.com/office/powerpoint/2010/main" val="15966405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FA46415-D368-6F73-5086-8560E21FF5D0}"/>
              </a:ext>
            </a:extLst>
          </p:cNvPr>
          <p:cNvPicPr>
            <a:picLocks noChangeAspect="1"/>
          </p:cNvPicPr>
          <p:nvPr/>
        </p:nvPicPr>
        <p:blipFill>
          <a:blip r:embed="rId2"/>
          <a:stretch>
            <a:fillRect/>
          </a:stretch>
        </p:blipFill>
        <p:spPr>
          <a:xfrm>
            <a:off x="643467" y="1288880"/>
            <a:ext cx="10905066" cy="4280238"/>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11593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iagram of a number one hot coding&#10;&#10;Description automatically generated">
            <a:extLst>
              <a:ext uri="{FF2B5EF4-FFF2-40B4-BE49-F238E27FC236}">
                <a16:creationId xmlns:a16="http://schemas.microsoft.com/office/drawing/2014/main" id="{CF7F4A63-1244-001D-FFF5-AC88D2ACC73B}"/>
              </a:ext>
            </a:extLst>
          </p:cNvPr>
          <p:cNvPicPr>
            <a:picLocks noChangeAspect="1"/>
          </p:cNvPicPr>
          <p:nvPr/>
        </p:nvPicPr>
        <p:blipFill>
          <a:blip r:embed="rId2"/>
          <a:stretch>
            <a:fillRect/>
          </a:stretch>
        </p:blipFill>
        <p:spPr>
          <a:xfrm>
            <a:off x="159968" y="1971114"/>
            <a:ext cx="6085265" cy="2920926"/>
          </a:xfrm>
          <a:prstGeom prst="rect">
            <a:avLst/>
          </a:prstGeom>
        </p:spPr>
      </p:pic>
      <p:sp>
        <p:nvSpPr>
          <p:cNvPr id="14" name="Right Triangle 13">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869F4F3-8B4B-0D0F-D21C-AE91AB667EEB}"/>
              </a:ext>
            </a:extLst>
          </p:cNvPr>
          <p:cNvSpPr>
            <a:spLocks noGrp="1"/>
          </p:cNvSpPr>
          <p:nvPr>
            <p:ph type="title"/>
          </p:nvPr>
        </p:nvSpPr>
        <p:spPr>
          <a:xfrm>
            <a:off x="6889833" y="750487"/>
            <a:ext cx="4218138" cy="1002113"/>
          </a:xfrm>
        </p:spPr>
        <p:txBody>
          <a:bodyPr>
            <a:normAutofit/>
          </a:bodyPr>
          <a:lstStyle/>
          <a:p>
            <a:r>
              <a:rPr lang="en-US" sz="5400" dirty="0"/>
              <a:t>Hot encoding</a:t>
            </a:r>
          </a:p>
        </p:txBody>
      </p:sp>
      <p:sp>
        <p:nvSpPr>
          <p:cNvPr id="5" name="Content Placeholder 4">
            <a:extLst>
              <a:ext uri="{FF2B5EF4-FFF2-40B4-BE49-F238E27FC236}">
                <a16:creationId xmlns:a16="http://schemas.microsoft.com/office/drawing/2014/main" id="{A8EDB67E-837D-4475-5574-C95125C4E73C}"/>
              </a:ext>
            </a:extLst>
          </p:cNvPr>
          <p:cNvSpPr>
            <a:spLocks noGrp="1"/>
          </p:cNvSpPr>
          <p:nvPr>
            <p:ph idx="1"/>
          </p:nvPr>
        </p:nvSpPr>
        <p:spPr>
          <a:xfrm>
            <a:off x="6405201" y="1879812"/>
            <a:ext cx="5141625" cy="3854238"/>
          </a:xfrm>
        </p:spPr>
        <p:txBody>
          <a:bodyPr anchor="t">
            <a:normAutofit lnSpcReduction="10000"/>
          </a:bodyPr>
          <a:lstStyle/>
          <a:p>
            <a:r>
              <a:rPr lang="en-US" sz="2400" dirty="0"/>
              <a:t>A nonlinear regression model can be used to predict the outcome of a categorical feature based on numeric features. </a:t>
            </a:r>
          </a:p>
          <a:p>
            <a:r>
              <a:rPr lang="en-US" sz="2400" dirty="0"/>
              <a:t>But categorical features must first be made numeric. </a:t>
            </a:r>
          </a:p>
          <a:p>
            <a:r>
              <a:rPr lang="en-US" sz="2400" dirty="0"/>
              <a:t>Hot encoding is transforming a categorical feature into numeric feature that equal 0 when an instance is not in the category and 1 when the instance is.</a:t>
            </a:r>
          </a:p>
        </p:txBody>
      </p:sp>
      <p:sp>
        <p:nvSpPr>
          <p:cNvPr id="9" name="TextBox 8">
            <a:extLst>
              <a:ext uri="{FF2B5EF4-FFF2-40B4-BE49-F238E27FC236}">
                <a16:creationId xmlns:a16="http://schemas.microsoft.com/office/drawing/2014/main" id="{BBF00B7F-9863-36E1-48E9-882435BBC12D}"/>
              </a:ext>
            </a:extLst>
          </p:cNvPr>
          <p:cNvSpPr txBox="1"/>
          <p:nvPr/>
        </p:nvSpPr>
        <p:spPr>
          <a:xfrm>
            <a:off x="75790" y="6569902"/>
            <a:ext cx="7639460" cy="276999"/>
          </a:xfrm>
          <a:prstGeom prst="rect">
            <a:avLst/>
          </a:prstGeom>
          <a:noFill/>
        </p:spPr>
        <p:txBody>
          <a:bodyPr wrap="square">
            <a:spAutoFit/>
          </a:bodyPr>
          <a:lstStyle/>
          <a:p>
            <a:r>
              <a:rPr lang="en-US" sz="1200" dirty="0">
                <a:hlinkClick r:id="rId3"/>
              </a:rPr>
              <a:t>https://towardsdatascience.com/encoding-categorical-variables-one-hot-vs-dummy-encoding-6d5b9c46e2db</a:t>
            </a:r>
            <a:r>
              <a:rPr lang="en-US" sz="1200" dirty="0"/>
              <a:t> </a:t>
            </a:r>
          </a:p>
        </p:txBody>
      </p:sp>
    </p:spTree>
    <p:extLst>
      <p:ext uri="{BB962C8B-B14F-4D97-AF65-F5344CB8AC3E}">
        <p14:creationId xmlns:p14="http://schemas.microsoft.com/office/powerpoint/2010/main" val="5461032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oy plastic numbers">
            <a:extLst>
              <a:ext uri="{FF2B5EF4-FFF2-40B4-BE49-F238E27FC236}">
                <a16:creationId xmlns:a16="http://schemas.microsoft.com/office/drawing/2014/main" id="{31BBC405-7DDF-6E43-1D57-12325547D8D9}"/>
              </a:ext>
            </a:extLst>
          </p:cNvPr>
          <p:cNvPicPr>
            <a:picLocks noChangeAspect="1"/>
          </p:cNvPicPr>
          <p:nvPr/>
        </p:nvPicPr>
        <p:blipFill rotWithShape="1">
          <a:blip r:embed="rId2"/>
          <a:srcRect l="20591" r="26750" b="-2"/>
          <a:stretch/>
        </p:blipFill>
        <p:spPr>
          <a:xfrm>
            <a:off x="-1" y="-2"/>
            <a:ext cx="5410198" cy="6858002"/>
          </a:xfrm>
          <a:prstGeom prst="rect">
            <a:avLst/>
          </a:prstGeom>
        </p:spPr>
      </p:pic>
      <p:sp>
        <p:nvSpPr>
          <p:cNvPr id="2" name="Title 1">
            <a:extLst>
              <a:ext uri="{FF2B5EF4-FFF2-40B4-BE49-F238E27FC236}">
                <a16:creationId xmlns:a16="http://schemas.microsoft.com/office/drawing/2014/main" id="{61C00755-43DF-7CDF-BA9B-92116F55C001}"/>
              </a:ext>
            </a:extLst>
          </p:cNvPr>
          <p:cNvSpPr>
            <a:spLocks noGrp="1"/>
          </p:cNvSpPr>
          <p:nvPr>
            <p:ph type="title"/>
          </p:nvPr>
        </p:nvSpPr>
        <p:spPr>
          <a:xfrm>
            <a:off x="6115317" y="405685"/>
            <a:ext cx="5464968" cy="1559301"/>
          </a:xfrm>
        </p:spPr>
        <p:txBody>
          <a:bodyPr>
            <a:normAutofit/>
          </a:bodyPr>
          <a:lstStyle/>
          <a:p>
            <a:r>
              <a:rPr lang="en-US" sz="4000" dirty="0"/>
              <a:t>Python Linear Regression</a:t>
            </a:r>
          </a:p>
        </p:txBody>
      </p:sp>
      <p:sp>
        <p:nvSpPr>
          <p:cNvPr id="3" name="Content Placeholder 2">
            <a:extLst>
              <a:ext uri="{FF2B5EF4-FFF2-40B4-BE49-F238E27FC236}">
                <a16:creationId xmlns:a16="http://schemas.microsoft.com/office/drawing/2014/main" id="{2E60B7A5-395B-063C-13C4-26C5436374C0}"/>
              </a:ext>
            </a:extLst>
          </p:cNvPr>
          <p:cNvSpPr>
            <a:spLocks noGrp="1"/>
          </p:cNvSpPr>
          <p:nvPr>
            <p:ph idx="1"/>
          </p:nvPr>
        </p:nvSpPr>
        <p:spPr>
          <a:xfrm>
            <a:off x="5562600" y="1964987"/>
            <a:ext cx="6438900" cy="4664414"/>
          </a:xfrm>
        </p:spPr>
        <p:txBody>
          <a:bodyPr anchor="ctr">
            <a:normAutofit lnSpcReduction="10000"/>
          </a:bodyPr>
          <a:lstStyle/>
          <a:p>
            <a:r>
              <a:rPr lang="en-US" dirty="0"/>
              <a:t>import</a:t>
            </a:r>
          </a:p>
          <a:p>
            <a:r>
              <a:rPr lang="en-US" dirty="0"/>
              <a:t>Read data</a:t>
            </a:r>
          </a:p>
          <a:p>
            <a:r>
              <a:rPr lang="en-US" dirty="0"/>
              <a:t>Fit </a:t>
            </a:r>
            <a:r>
              <a:rPr lang="en-US" dirty="0" err="1"/>
              <a:t>LinearRegression</a:t>
            </a:r>
            <a:r>
              <a:rPr lang="en-US" dirty="0"/>
              <a:t>() object to (</a:t>
            </a:r>
            <a:r>
              <a:rPr lang="en-US" dirty="0" err="1"/>
              <a:t>X,y</a:t>
            </a:r>
            <a:r>
              <a:rPr lang="en-US" dirty="0"/>
              <a:t>) where </a:t>
            </a:r>
          </a:p>
          <a:p>
            <a:r>
              <a:rPr lang="en-US" dirty="0"/>
              <a:t>X is an array of the observed values of the input feature and </a:t>
            </a:r>
          </a:p>
          <a:p>
            <a:r>
              <a:rPr lang="en-US" dirty="0"/>
              <a:t>y is an array representing the numerical variable. </a:t>
            </a:r>
          </a:p>
          <a:p>
            <a:r>
              <a:rPr lang="en-US" dirty="0"/>
              <a:t>Then reshape X and y</a:t>
            </a:r>
          </a:p>
          <a:p>
            <a:r>
              <a:rPr lang="en-US" dirty="0"/>
              <a:t>Plot probabilities of predicted values</a:t>
            </a:r>
          </a:p>
        </p:txBody>
      </p:sp>
    </p:spTree>
    <p:extLst>
      <p:ext uri="{BB962C8B-B14F-4D97-AF65-F5344CB8AC3E}">
        <p14:creationId xmlns:p14="http://schemas.microsoft.com/office/powerpoint/2010/main" val="3096185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924D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57D52D6D-1E6E-C1A3-0B1D-AA967700B56B}"/>
              </a:ext>
            </a:extLst>
          </p:cNvPr>
          <p:cNvPicPr>
            <a:picLocks noChangeAspect="1"/>
          </p:cNvPicPr>
          <p:nvPr/>
        </p:nvPicPr>
        <p:blipFill>
          <a:blip r:embed="rId2"/>
          <a:stretch>
            <a:fillRect/>
          </a:stretch>
        </p:blipFill>
        <p:spPr>
          <a:xfrm>
            <a:off x="1263163" y="650497"/>
            <a:ext cx="3885818" cy="5571066"/>
          </a:xfrm>
          <a:prstGeom prst="rect">
            <a:avLst/>
          </a:prstGeom>
        </p:spPr>
      </p:pic>
      <p:sp>
        <p:nvSpPr>
          <p:cNvPr id="19" name="Rectangle 18">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924D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graph&#10;&#10;Description automatically generated">
            <a:extLst>
              <a:ext uri="{FF2B5EF4-FFF2-40B4-BE49-F238E27FC236}">
                <a16:creationId xmlns:a16="http://schemas.microsoft.com/office/drawing/2014/main" id="{BB5F7819-FA45-8F2E-2D37-411B6930277D}"/>
              </a:ext>
            </a:extLst>
          </p:cNvPr>
          <p:cNvPicPr>
            <a:picLocks noChangeAspect="1"/>
          </p:cNvPicPr>
          <p:nvPr/>
        </p:nvPicPr>
        <p:blipFill>
          <a:blip r:embed="rId3"/>
          <a:stretch>
            <a:fillRect/>
          </a:stretch>
        </p:blipFill>
        <p:spPr>
          <a:xfrm>
            <a:off x="6666970" y="643467"/>
            <a:ext cx="4637912" cy="5571066"/>
          </a:xfrm>
          <a:prstGeom prst="rect">
            <a:avLst/>
          </a:prstGeom>
        </p:spPr>
      </p:pic>
    </p:spTree>
    <p:extLst>
      <p:ext uri="{BB962C8B-B14F-4D97-AF65-F5344CB8AC3E}">
        <p14:creationId xmlns:p14="http://schemas.microsoft.com/office/powerpoint/2010/main" val="6504466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23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4CFEAD6-C833-C909-486E-10C2E53D6BC3}"/>
              </a:ext>
            </a:extLst>
          </p:cNvPr>
          <p:cNvPicPr>
            <a:picLocks noChangeAspect="1"/>
          </p:cNvPicPr>
          <p:nvPr/>
        </p:nvPicPr>
        <p:blipFill>
          <a:blip r:embed="rId2"/>
          <a:stretch>
            <a:fillRect/>
          </a:stretch>
        </p:blipFill>
        <p:spPr>
          <a:xfrm>
            <a:off x="3123417" y="643467"/>
            <a:ext cx="5945166" cy="5571066"/>
          </a:xfrm>
          <a:prstGeom prst="rect">
            <a:avLst/>
          </a:prstGeom>
        </p:spPr>
      </p:pic>
    </p:spTree>
    <p:extLst>
      <p:ext uri="{BB962C8B-B14F-4D97-AF65-F5344CB8AC3E}">
        <p14:creationId xmlns:p14="http://schemas.microsoft.com/office/powerpoint/2010/main" val="23082530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y plastic numbers">
            <a:extLst>
              <a:ext uri="{FF2B5EF4-FFF2-40B4-BE49-F238E27FC236}">
                <a16:creationId xmlns:a16="http://schemas.microsoft.com/office/drawing/2014/main" id="{31BBC405-7DDF-6E43-1D57-12325547D8D9}"/>
              </a:ext>
            </a:extLst>
          </p:cNvPr>
          <p:cNvPicPr>
            <a:picLocks noChangeAspect="1"/>
          </p:cNvPicPr>
          <p:nvPr/>
        </p:nvPicPr>
        <p:blipFill rotWithShape="1">
          <a:blip r:embed="rId2"/>
          <a:srcRect l="20591" r="26750"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C00755-43DF-7CDF-BA9B-92116F55C001}"/>
              </a:ext>
            </a:extLst>
          </p:cNvPr>
          <p:cNvSpPr>
            <a:spLocks noGrp="1"/>
          </p:cNvSpPr>
          <p:nvPr>
            <p:ph type="title"/>
          </p:nvPr>
        </p:nvSpPr>
        <p:spPr>
          <a:xfrm>
            <a:off x="6115317" y="405685"/>
            <a:ext cx="5464968" cy="1559301"/>
          </a:xfrm>
        </p:spPr>
        <p:txBody>
          <a:bodyPr>
            <a:normAutofit/>
          </a:bodyPr>
          <a:lstStyle/>
          <a:p>
            <a:r>
              <a:rPr lang="en-US" sz="4000" dirty="0"/>
              <a:t>Python Logistic Regression</a:t>
            </a:r>
          </a:p>
        </p:txBody>
      </p:sp>
      <p:sp>
        <p:nvSpPr>
          <p:cNvPr id="3" name="Content Placeholder 2">
            <a:extLst>
              <a:ext uri="{FF2B5EF4-FFF2-40B4-BE49-F238E27FC236}">
                <a16:creationId xmlns:a16="http://schemas.microsoft.com/office/drawing/2014/main" id="{2E60B7A5-395B-063C-13C4-26C5436374C0}"/>
              </a:ext>
            </a:extLst>
          </p:cNvPr>
          <p:cNvSpPr>
            <a:spLocks noGrp="1"/>
          </p:cNvSpPr>
          <p:nvPr>
            <p:ph idx="1"/>
          </p:nvPr>
        </p:nvSpPr>
        <p:spPr>
          <a:xfrm>
            <a:off x="5562600" y="2285999"/>
            <a:ext cx="6438900" cy="4324351"/>
          </a:xfrm>
        </p:spPr>
        <p:txBody>
          <a:bodyPr anchor="ctr">
            <a:normAutofit fontScale="92500" lnSpcReduction="10000"/>
          </a:bodyPr>
          <a:lstStyle/>
          <a:p>
            <a:r>
              <a:rPr lang="en-US" sz="2400" dirty="0"/>
              <a:t>import</a:t>
            </a:r>
          </a:p>
          <a:p>
            <a:r>
              <a:rPr lang="en-US" sz="2400" dirty="0"/>
              <a:t>Read data</a:t>
            </a:r>
          </a:p>
          <a:p>
            <a:r>
              <a:rPr lang="en-US" sz="2400" dirty="0"/>
              <a:t>Fit </a:t>
            </a:r>
            <a:r>
              <a:rPr lang="en-US" sz="2400" dirty="0" err="1"/>
              <a:t>LogisticRegression</a:t>
            </a:r>
            <a:r>
              <a:rPr lang="en-US" sz="2400" dirty="0"/>
              <a:t>() object to (</a:t>
            </a:r>
            <a:r>
              <a:rPr lang="en-US" sz="2400" dirty="0" err="1"/>
              <a:t>X,y</a:t>
            </a:r>
            <a:r>
              <a:rPr lang="en-US" sz="2400" dirty="0"/>
              <a:t>) where </a:t>
            </a:r>
          </a:p>
          <a:p>
            <a:r>
              <a:rPr lang="en-US" sz="2400" dirty="0"/>
              <a:t>X is an array of the observed values of the input feature and </a:t>
            </a:r>
          </a:p>
          <a:p>
            <a:r>
              <a:rPr lang="en-US" sz="2400" dirty="0"/>
              <a:t>y is an array of 0s and 1s representing the binary categorical variable. </a:t>
            </a:r>
          </a:p>
          <a:p>
            <a:r>
              <a:rPr lang="en-US" sz="2400" dirty="0"/>
              <a:t>If the categorical variable has not been hot encoded, values can be reassigned from labels to 0 or 1 using pandas DataFrame operations.</a:t>
            </a:r>
          </a:p>
          <a:p>
            <a:r>
              <a:rPr lang="en-US" sz="2400" dirty="0"/>
              <a:t>Then reshape X and y</a:t>
            </a:r>
          </a:p>
          <a:p>
            <a:r>
              <a:rPr lang="en-US" sz="2400" dirty="0"/>
              <a:t>Plot probabilities of predicted values</a:t>
            </a:r>
          </a:p>
        </p:txBody>
      </p:sp>
    </p:spTree>
    <p:extLst>
      <p:ext uri="{BB962C8B-B14F-4D97-AF65-F5344CB8AC3E}">
        <p14:creationId xmlns:p14="http://schemas.microsoft.com/office/powerpoint/2010/main" val="39743730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E3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C62D559-3977-7A1D-C321-D95FB6FC2028}"/>
              </a:ext>
            </a:extLst>
          </p:cNvPr>
          <p:cNvPicPr>
            <a:picLocks noChangeAspect="1"/>
          </p:cNvPicPr>
          <p:nvPr/>
        </p:nvPicPr>
        <p:blipFill>
          <a:blip r:embed="rId3"/>
          <a:stretch>
            <a:fillRect/>
          </a:stretch>
        </p:blipFill>
        <p:spPr>
          <a:xfrm>
            <a:off x="1760540" y="643467"/>
            <a:ext cx="8670919" cy="5571066"/>
          </a:xfrm>
          <a:prstGeom prst="rect">
            <a:avLst/>
          </a:prstGeom>
        </p:spPr>
      </p:pic>
    </p:spTree>
    <p:extLst>
      <p:ext uri="{BB962C8B-B14F-4D97-AF65-F5344CB8AC3E}">
        <p14:creationId xmlns:p14="http://schemas.microsoft.com/office/powerpoint/2010/main" val="41655864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program&#10;&#10;Description automatically generated">
            <a:extLst>
              <a:ext uri="{FF2B5EF4-FFF2-40B4-BE49-F238E27FC236}">
                <a16:creationId xmlns:a16="http://schemas.microsoft.com/office/drawing/2014/main" id="{F7AE7575-879B-5DEA-EC3B-95F1D369E4BB}"/>
              </a:ext>
            </a:extLst>
          </p:cNvPr>
          <p:cNvPicPr>
            <a:picLocks noChangeAspect="1"/>
          </p:cNvPicPr>
          <p:nvPr/>
        </p:nvPicPr>
        <p:blipFill rotWithShape="1">
          <a:blip r:embed="rId2"/>
          <a:srcRect t="2402"/>
          <a:stretch/>
        </p:blipFill>
        <p:spPr>
          <a:xfrm>
            <a:off x="457200" y="457200"/>
            <a:ext cx="11277600" cy="5943600"/>
          </a:xfrm>
          <a:prstGeom prst="rect">
            <a:avLst/>
          </a:prstGeom>
        </p:spPr>
      </p:pic>
    </p:spTree>
    <p:extLst>
      <p:ext uri="{BB962C8B-B14F-4D97-AF65-F5344CB8AC3E}">
        <p14:creationId xmlns:p14="http://schemas.microsoft.com/office/powerpoint/2010/main" val="17043753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85D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F6F169A-C9F7-34E6-24E2-F9EA02DF265D}"/>
              </a:ext>
            </a:extLst>
          </p:cNvPr>
          <p:cNvPicPr>
            <a:picLocks noChangeAspect="1"/>
          </p:cNvPicPr>
          <p:nvPr/>
        </p:nvPicPr>
        <p:blipFill>
          <a:blip r:embed="rId2"/>
          <a:stretch>
            <a:fillRect/>
          </a:stretch>
        </p:blipFill>
        <p:spPr>
          <a:xfrm>
            <a:off x="698816" y="643467"/>
            <a:ext cx="7503119" cy="5571066"/>
          </a:xfrm>
          <a:prstGeom prst="rect">
            <a:avLst/>
          </a:prstGeom>
        </p:spPr>
      </p:pic>
      <p:sp>
        <p:nvSpPr>
          <p:cNvPr id="7" name="TextBox 6">
            <a:extLst>
              <a:ext uri="{FF2B5EF4-FFF2-40B4-BE49-F238E27FC236}">
                <a16:creationId xmlns:a16="http://schemas.microsoft.com/office/drawing/2014/main" id="{1DA3CDC6-CA4D-EAE8-AD8E-23B8F281FFFD}"/>
              </a:ext>
            </a:extLst>
          </p:cNvPr>
          <p:cNvSpPr txBox="1"/>
          <p:nvPr/>
        </p:nvSpPr>
        <p:spPr>
          <a:xfrm>
            <a:off x="2971800" y="4938296"/>
            <a:ext cx="8743189" cy="1323439"/>
          </a:xfrm>
          <a:prstGeom prst="rect">
            <a:avLst/>
          </a:prstGeom>
          <a:noFill/>
        </p:spPr>
        <p:txBody>
          <a:bodyPr wrap="square">
            <a:spAutoFit/>
          </a:bodyPr>
          <a:lstStyle/>
          <a:p>
            <a:pPr algn="l"/>
            <a:r>
              <a:rPr lang="en-US" sz="1600" b="0" i="0" dirty="0">
                <a:solidFill>
                  <a:srgbClr val="000000"/>
                </a:solidFill>
                <a:effectLst/>
                <a:latin typeface="Verdana" panose="020B0604030504040204" pitchFamily="34" charset="0"/>
              </a:rPr>
              <a:t>3.78 0.61 The probability that a tumor with the size 3.78cm is cancerous is 61%.</a:t>
            </a:r>
          </a:p>
          <a:p>
            <a:pPr algn="l"/>
            <a:r>
              <a:rPr lang="en-US" sz="1600" b="0" i="0" dirty="0">
                <a:solidFill>
                  <a:srgbClr val="000000"/>
                </a:solidFill>
                <a:effectLst/>
                <a:latin typeface="Verdana" panose="020B0604030504040204" pitchFamily="34" charset="0"/>
              </a:rPr>
              <a:t>2.44 0.19 The probability that a tumor with the size 2.44cm is cancerous is 19%.</a:t>
            </a:r>
          </a:p>
          <a:p>
            <a:pPr algn="l"/>
            <a:r>
              <a:rPr lang="en-US" sz="1600" b="0" i="0" dirty="0">
                <a:solidFill>
                  <a:srgbClr val="000000"/>
                </a:solidFill>
                <a:effectLst/>
                <a:latin typeface="Verdana" panose="020B0604030504040204" pitchFamily="34" charset="0"/>
              </a:rPr>
              <a:t>2.09 0.13 The probability that a tumor with the size 2.09cm is cancerous is 13%.</a:t>
            </a:r>
          </a:p>
          <a:p>
            <a:br>
              <a:rPr lang="en-US" sz="1600" dirty="0"/>
            </a:br>
            <a:endParaRPr lang="en-US" sz="1600" dirty="0"/>
          </a:p>
        </p:txBody>
      </p:sp>
    </p:spTree>
    <p:extLst>
      <p:ext uri="{BB962C8B-B14F-4D97-AF65-F5344CB8AC3E}">
        <p14:creationId xmlns:p14="http://schemas.microsoft.com/office/powerpoint/2010/main" val="25037082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Isosceles Triangle 4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89B1F0F4-0DD1-9E32-1486-32B2F4AAFCF1}"/>
              </a:ext>
            </a:extLst>
          </p:cNvPr>
          <p:cNvPicPr>
            <a:picLocks noChangeAspect="1"/>
          </p:cNvPicPr>
          <p:nvPr/>
        </p:nvPicPr>
        <p:blipFill>
          <a:blip r:embed="rId2"/>
          <a:stretch>
            <a:fillRect/>
          </a:stretch>
        </p:blipFill>
        <p:spPr>
          <a:xfrm>
            <a:off x="371886" y="669385"/>
            <a:ext cx="6467064" cy="5900130"/>
          </a:xfrm>
          <a:prstGeom prst="rect">
            <a:avLst/>
          </a:prstGeom>
          <a:ln>
            <a:noFill/>
          </a:ln>
        </p:spPr>
      </p:pic>
      <p:sp>
        <p:nvSpPr>
          <p:cNvPr id="44" name="Isosceles Triangle 4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D189D80-2BD4-17BA-3EE9-5F2E60099C81}"/>
              </a:ext>
            </a:extLst>
          </p:cNvPr>
          <p:cNvPicPr>
            <a:picLocks noChangeAspect="1"/>
          </p:cNvPicPr>
          <p:nvPr/>
        </p:nvPicPr>
        <p:blipFill>
          <a:blip r:embed="rId3"/>
          <a:stretch>
            <a:fillRect/>
          </a:stretch>
        </p:blipFill>
        <p:spPr>
          <a:xfrm>
            <a:off x="6976079" y="669385"/>
            <a:ext cx="2000529" cy="3524742"/>
          </a:xfrm>
          <a:prstGeom prst="rect">
            <a:avLst/>
          </a:prstGeom>
        </p:spPr>
      </p:pic>
      <p:pic>
        <p:nvPicPr>
          <p:cNvPr id="16" name="Picture 15">
            <a:extLst>
              <a:ext uri="{FF2B5EF4-FFF2-40B4-BE49-F238E27FC236}">
                <a16:creationId xmlns:a16="http://schemas.microsoft.com/office/drawing/2014/main" id="{13FDFAFE-EA13-60EF-8E9B-C0EA97A1EF5A}"/>
              </a:ext>
            </a:extLst>
          </p:cNvPr>
          <p:cNvPicPr>
            <a:picLocks noChangeAspect="1"/>
          </p:cNvPicPr>
          <p:nvPr/>
        </p:nvPicPr>
        <p:blipFill>
          <a:blip r:embed="rId4"/>
          <a:stretch>
            <a:fillRect/>
          </a:stretch>
        </p:blipFill>
        <p:spPr>
          <a:xfrm>
            <a:off x="9505790" y="2201745"/>
            <a:ext cx="2124371" cy="3553321"/>
          </a:xfrm>
          <a:prstGeom prst="rect">
            <a:avLst/>
          </a:prstGeom>
        </p:spPr>
      </p:pic>
    </p:spTree>
    <p:extLst>
      <p:ext uri="{BB962C8B-B14F-4D97-AF65-F5344CB8AC3E}">
        <p14:creationId xmlns:p14="http://schemas.microsoft.com/office/powerpoint/2010/main" val="3089869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6558</TotalTime>
  <Words>5021</Words>
  <Application>Microsoft Office PowerPoint</Application>
  <PresentationFormat>Widescreen</PresentationFormat>
  <Paragraphs>676</Paragraphs>
  <Slides>100</Slides>
  <Notes>9</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100</vt:i4>
      </vt:variant>
    </vt:vector>
  </HeadingPairs>
  <TitlesOfParts>
    <vt:vector size="118" baseType="lpstr">
      <vt:lpstr>Arial</vt:lpstr>
      <vt:lpstr>Book Antiqua</vt:lpstr>
      <vt:lpstr>Calibri</vt:lpstr>
      <vt:lpstr>Calibri Light</vt:lpstr>
      <vt:lpstr>Cambria Math</vt:lpstr>
      <vt:lpstr>Corbel</vt:lpstr>
      <vt:lpstr>Courier New</vt:lpstr>
      <vt:lpstr>Franklin Gothic Book</vt:lpstr>
      <vt:lpstr>Georgia</vt:lpstr>
      <vt:lpstr>Helvetica</vt:lpstr>
      <vt:lpstr>source-code-pro</vt:lpstr>
      <vt:lpstr>source-serif-pro</vt:lpstr>
      <vt:lpstr>Times New Roman</vt:lpstr>
      <vt:lpstr>Verdana</vt:lpstr>
      <vt:lpstr>Office Theme</vt:lpstr>
      <vt:lpstr>1_Office Theme</vt:lpstr>
      <vt:lpstr>2_Office Theme</vt:lpstr>
      <vt:lpstr>3_Office Theme</vt:lpstr>
      <vt:lpstr>Regression</vt:lpstr>
      <vt:lpstr>What do you think?</vt:lpstr>
      <vt:lpstr>Answers: Regression Analysis</vt:lpstr>
      <vt:lpstr>Regression Analysis</vt:lpstr>
      <vt:lpstr>Input/Output Features and relationships</vt:lpstr>
      <vt:lpstr>Input/Output Features and relationships</vt:lpstr>
      <vt:lpstr>Input/Output Features and relationships</vt:lpstr>
      <vt:lpstr>Simple Linear Regression(LR)</vt:lpstr>
      <vt:lpstr>Reminders: Covariance</vt:lpstr>
      <vt:lpstr>Covariance vs. Correlation Coefficient </vt:lpstr>
      <vt:lpstr>Correlation and Scatterplot</vt:lpstr>
      <vt:lpstr>Covariance vs. Correlation Coefficient </vt:lpstr>
      <vt:lpstr>Correlation</vt:lpstr>
      <vt:lpstr>Intuition of Regression Line</vt:lpstr>
      <vt:lpstr>Intuition of Regression Line</vt:lpstr>
      <vt:lpstr>Intuition of Regression Line</vt:lpstr>
      <vt:lpstr>Why do we need a model?</vt:lpstr>
      <vt:lpstr>LR Model</vt:lpstr>
      <vt:lpstr>LR Model</vt:lpstr>
      <vt:lpstr>LR Model</vt:lpstr>
      <vt:lpstr>Simple, Multiple, Polynomial</vt:lpstr>
      <vt:lpstr>LR Model</vt:lpstr>
      <vt:lpstr>LR Model</vt:lpstr>
      <vt:lpstr>LR Model</vt:lpstr>
      <vt:lpstr>LR Model: Error</vt:lpstr>
      <vt:lpstr>LR Model: Intercept and Slope</vt:lpstr>
      <vt:lpstr>LR Model</vt:lpstr>
      <vt:lpstr>PowerPoint Presentation</vt:lpstr>
      <vt:lpstr>Example</vt:lpstr>
      <vt:lpstr>Single vs. Multiple LR Model</vt:lpstr>
      <vt:lpstr>Assumptions</vt:lpstr>
      <vt:lpstr>Design and Data</vt:lpstr>
      <vt:lpstr>Design and Data</vt:lpstr>
      <vt:lpstr>Design and Data – Dummy Variables</vt:lpstr>
      <vt:lpstr>Design and Data – Number of Variables and Observations</vt:lpstr>
      <vt:lpstr>Detecting and Handling Outliers</vt:lpstr>
      <vt:lpstr>Design and Data – Outliers</vt:lpstr>
      <vt:lpstr>Importance of Detecting Influential Observations</vt:lpstr>
      <vt:lpstr>Importance of Detecting Influential Observations</vt:lpstr>
      <vt:lpstr>Handling Influential Observations</vt:lpstr>
      <vt:lpstr>Multiple LR</vt:lpstr>
      <vt:lpstr>Multiple LR</vt:lpstr>
      <vt:lpstr>Multiple LR</vt:lpstr>
      <vt:lpstr>Example</vt:lpstr>
      <vt:lpstr>Multiple LR Assumptions</vt:lpstr>
      <vt:lpstr>Residuals</vt:lpstr>
      <vt:lpstr>Residuals to Validate Assumptions</vt:lpstr>
      <vt:lpstr>Residuals to Validate Assumptions</vt:lpstr>
      <vt:lpstr>Residuals to Validate Assumptions</vt:lpstr>
      <vt:lpstr>Linear Relationship Assumption</vt:lpstr>
      <vt:lpstr>Linear Relationship Assumption</vt:lpstr>
      <vt:lpstr>Linear Relationship Assumption</vt:lpstr>
      <vt:lpstr>Linear Relationship Assumption</vt:lpstr>
      <vt:lpstr>Constant Variance Assumption</vt:lpstr>
      <vt:lpstr>Zero Mean Assumption</vt:lpstr>
      <vt:lpstr>Normal Probability Assumption</vt:lpstr>
      <vt:lpstr>Independence Assumption</vt:lpstr>
      <vt:lpstr>Logistic regression</vt:lpstr>
      <vt:lpstr>Logistic Regression</vt:lpstr>
      <vt:lpstr>An Example: Hurricane Harvey Evacuations</vt:lpstr>
      <vt:lpstr>Logistic Regression Model Key Elements</vt:lpstr>
      <vt:lpstr>Why Logit Link Function</vt:lpstr>
      <vt:lpstr>Why Logit Link Function</vt:lpstr>
      <vt:lpstr>Why Logit Link Function</vt:lpstr>
      <vt:lpstr>Logistic Regression</vt:lpstr>
      <vt:lpstr>PowerPoint Presentation</vt:lpstr>
      <vt:lpstr>Logit Link Function</vt:lpstr>
      <vt:lpstr>Logit Link Function</vt:lpstr>
      <vt:lpstr>Odds</vt:lpstr>
      <vt:lpstr>Odds</vt:lpstr>
      <vt:lpstr>Odds in the Logistic Regression</vt:lpstr>
      <vt:lpstr>Odds in the Logistic Regression</vt:lpstr>
      <vt:lpstr>Assumptions and Interpretations</vt:lpstr>
      <vt:lpstr>Assumptions</vt:lpstr>
      <vt:lpstr>Interpreting Coefficients</vt:lpstr>
      <vt:lpstr>Interpreting Coefficients</vt:lpstr>
      <vt:lpstr>Example Logistic Regression Output</vt:lpstr>
      <vt:lpstr>Example Logistic Regression Output - Hypothesis Testing</vt:lpstr>
      <vt:lpstr>Example Logistic Regression Output - Calculate Probability</vt:lpstr>
      <vt:lpstr>Another Example</vt:lpstr>
      <vt:lpstr>Another Example</vt:lpstr>
      <vt:lpstr>Data Normalization/Standardization</vt:lpstr>
      <vt:lpstr>Multicollinearity</vt:lpstr>
      <vt:lpstr>Matrix Approach to calculate 𝛽s</vt:lpstr>
      <vt:lpstr>PowerPoint Presentation</vt:lpstr>
      <vt:lpstr>Linear vs. Logistic Regression</vt:lpstr>
      <vt:lpstr>Examples</vt:lpstr>
      <vt:lpstr>PowerPoint Presentation</vt:lpstr>
      <vt:lpstr>PowerPoint Presentation</vt:lpstr>
      <vt:lpstr>PowerPoint Presentation</vt:lpstr>
      <vt:lpstr>Hot encoding</vt:lpstr>
      <vt:lpstr>Python Linear Regression</vt:lpstr>
      <vt:lpstr>PowerPoint Presentation</vt:lpstr>
      <vt:lpstr>PowerPoint Presentation</vt:lpstr>
      <vt:lpstr>Python Logistic Regression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Orhan, Zeynep</dc:creator>
  <cp:lastModifiedBy>Orhan, Zeynep</cp:lastModifiedBy>
  <cp:revision>113</cp:revision>
  <dcterms:created xsi:type="dcterms:W3CDTF">2023-09-18T01:29:48Z</dcterms:created>
  <dcterms:modified xsi:type="dcterms:W3CDTF">2023-10-02T08:50:59Z</dcterms:modified>
</cp:coreProperties>
</file>